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oboto"/>
      <p:regular r:id="rId16"/>
      <p:bold r:id="rId17"/>
      <p:italic r:id="rId18"/>
      <p:boldItalic r:id="rId19"/>
    </p:embeddedFont>
    <p:embeddedFont>
      <p:font typeface="Poppins"/>
      <p:regular r:id="rId20"/>
      <p:bold r:id="rId21"/>
      <p:italic r:id="rId22"/>
      <p:boldItalic r:id="rId23"/>
    </p:embeddedFont>
    <p:embeddedFont>
      <p:font typeface="Libre Baskerville"/>
      <p:regular r:id="rId24"/>
      <p:bold r:id="rId25"/>
      <p: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D0EC396-5755-4148-9AA1-BA6382548A56}">
  <a:tblStyle styleId="{FD0EC396-5755-4148-9AA1-BA6382548A5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regular.fntdata"/><Relationship Id="rId22" Type="http://schemas.openxmlformats.org/officeDocument/2006/relationships/font" Target="fonts/Poppins-italic.fntdata"/><Relationship Id="rId21" Type="http://schemas.openxmlformats.org/officeDocument/2006/relationships/font" Target="fonts/Poppins-bold.fntdata"/><Relationship Id="rId24" Type="http://schemas.openxmlformats.org/officeDocument/2006/relationships/font" Target="fonts/LibreBaskerville-regular.fntdata"/><Relationship Id="rId23" Type="http://schemas.openxmlformats.org/officeDocument/2006/relationships/font" Target="fonts/Poppi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ibreBaskerville-italic.fntdata"/><Relationship Id="rId25" Type="http://schemas.openxmlformats.org/officeDocument/2006/relationships/font" Target="fonts/LibreBaskerville-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bold.fntdata"/><Relationship Id="rId16" Type="http://schemas.openxmlformats.org/officeDocument/2006/relationships/font" Target="fonts/Roboto-regular.fntdata"/><Relationship Id="rId19" Type="http://schemas.openxmlformats.org/officeDocument/2006/relationships/font" Target="fonts/Roboto-boldItalic.fntdata"/><Relationship Id="rId18" Type="http://schemas.openxmlformats.org/officeDocument/2006/relationships/font" Target="fonts/Robo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fd41b7129d_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7" name="Google Shape;117;gfd41b7129d_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5" name="Google Shape;125;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de54948b4_0_2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4" name="Google Shape;144;gede54948b4_0_2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f5dc36aa3c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4" name="Google Shape;154;gf5dc36aa3c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d41b7129d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0" name="Google Shape;160;gfd41b7129d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6" name="Google Shape;166;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#13</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11.02.2021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chemeClr val="accent1"/>
                </a:solidFill>
                <a:latin typeface="Twentieth Century"/>
                <a:ea typeface="Twentieth Century"/>
                <a:cs typeface="Twentieth Century"/>
                <a:sym typeface="Twentieth Century"/>
              </a:rPr>
              <a:t>New request: Samsara for Fleet Management Operations</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Sentiment Analysis Fellowship</a:t>
            </a:r>
            <a:endParaRPr sz="2000">
              <a:solidFill>
                <a:schemeClr val="accent1"/>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pilot,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1" name="Google Shape;121;p1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22" name="Google Shape;122;p18"/>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Flock Safety</a:t>
            </a:r>
            <a:r>
              <a:rPr b="1" lang="en" sz="1500">
                <a:solidFill>
                  <a:srgbClr val="062858"/>
                </a:solidFill>
                <a:latin typeface="Twentieth Century"/>
                <a:ea typeface="Twentieth Century"/>
                <a:cs typeface="Twentieth Century"/>
                <a:sym typeface="Twentieth Century"/>
              </a:rPr>
              <a:t>: </a:t>
            </a:r>
            <a:r>
              <a:rPr lang="en" sz="1500">
                <a:solidFill>
                  <a:srgbClr val="062858"/>
                </a:solidFill>
                <a:latin typeface="Twentieth Century"/>
                <a:ea typeface="Twentieth Century"/>
                <a:cs typeface="Twentieth Century"/>
                <a:sym typeface="Twentieth Century"/>
              </a:rPr>
              <a:t>Street cameras that capture vehicle plates.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Assessed last session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FFFF00"/>
                </a:highlight>
                <a:latin typeface="Twentieth Century"/>
                <a:ea typeface="Twentieth Century"/>
                <a:cs typeface="Twentieth Century"/>
                <a:sym typeface="Twentieth Century"/>
              </a:rPr>
              <a:t>Vendor may change, waiting on confirmation on how to move forward</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Samsara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Fleet management </a:t>
            </a:r>
            <a:r>
              <a:rPr lang="en" sz="1500">
                <a:solidFill>
                  <a:srgbClr val="062858"/>
                </a:solidFill>
                <a:latin typeface="Twentieth Century"/>
                <a:ea typeface="Twentieth Century"/>
                <a:cs typeface="Twentieth Century"/>
                <a:sym typeface="Twentieth Century"/>
              </a:rPr>
              <a:t>technology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Reviewing today</a:t>
            </a:r>
            <a:endParaRPr sz="1500">
              <a:solidFill>
                <a:srgbClr val="062858"/>
              </a:solidFill>
              <a:highlight>
                <a:srgbClr val="FFFF00"/>
              </a:highlight>
              <a:latin typeface="Twentieth Century"/>
              <a:ea typeface="Twentieth Century"/>
              <a:cs typeface="Twentieth Century"/>
              <a:sym typeface="Twentieth Century"/>
            </a:endParaRPr>
          </a:p>
          <a:p>
            <a:pPr indent="0" lvl="0" marL="457200" rtl="0" algn="l">
              <a:spcBef>
                <a:spcPts val="0"/>
              </a:spcBef>
              <a:spcAft>
                <a:spcPts val="0"/>
              </a:spcAft>
              <a:buNone/>
            </a:pPr>
            <a:r>
              <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8" name="Google Shape;128;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29" name="Google Shape;12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30" name="Google Shape;130;p19"/>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32" name="Google Shape;132;p19"/>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33" name="Google Shape;133;p19"/>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5" name="Google Shape;135;p19"/>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36" name="Google Shape;136;p19"/>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8" name="Google Shape;138;p19"/>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39" name="Google Shape;139;p19"/>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1" name="Google Shape;141;p19"/>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7" name="Google Shape;147;p20"/>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48" name="Google Shape;148;p20"/>
          <p:cNvGraphicFramePr/>
          <p:nvPr/>
        </p:nvGraphicFramePr>
        <p:xfrm>
          <a:off x="122825" y="843625"/>
          <a:ext cx="3000000" cy="3000000"/>
        </p:xfrm>
        <a:graphic>
          <a:graphicData uri="http://schemas.openxmlformats.org/drawingml/2006/table">
            <a:tbl>
              <a:tblPr>
                <a:noFill/>
                <a:tableStyleId>{FD0EC396-5755-4148-9AA1-BA6382548A56}</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Rich DeVesty</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City of Syracuse - DPW</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Fleet Operations </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11/14/21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Samsara</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To provide real time tracking of DPW vehicles and equipment and to provide camera images along routes.</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DPW trucks and equipment</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Fleet Operations will have access to the data through a web portal. The data will live and be available for 10 years. Access to this data is guarded by credentials.</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Only Superintendents will have access to this data</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DPW in both tracking their vehicles but also in ensuring the safety and accountability for their crews as there are front facing cameras that are included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r>
                        <a:rPr i="1" lang="en" sz="1000">
                          <a:solidFill>
                            <a:srgbClr val="062858"/>
                          </a:solidFill>
                        </a:rPr>
                        <a:t>Unknown</a:t>
                      </a:r>
                      <a:endParaRPr i="1" sz="1000">
                        <a:solidFill>
                          <a:srgbClr val="062858"/>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 </a:t>
                      </a:r>
                      <a:r>
                        <a:rPr i="1" lang="en" sz="1000">
                          <a:solidFill>
                            <a:srgbClr val="062858"/>
                          </a:solidFill>
                        </a:rPr>
                        <a:t>Unknown</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DPW Supervisors and Administration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ICamera footage</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49" name="Google Shape;149;p20"/>
          <p:cNvSpPr/>
          <p:nvPr/>
        </p:nvSpPr>
        <p:spPr>
          <a:xfrm>
            <a:off x="7387736" y="920525"/>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0"/>
          <p:cNvSpPr/>
          <p:nvPr/>
        </p:nvSpPr>
        <p:spPr>
          <a:xfrm>
            <a:off x="7387730" y="1102001"/>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X</a:t>
            </a:r>
            <a:endParaRPr sz="1000"/>
          </a:p>
        </p:txBody>
      </p:sp>
      <p:sp>
        <p:nvSpPr>
          <p:cNvPr id="151" name="Google Shape;151;p20"/>
          <p:cNvSpPr/>
          <p:nvPr/>
        </p:nvSpPr>
        <p:spPr>
          <a:xfrm>
            <a:off x="7387727" y="1283496"/>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7" name="Google Shape;157;p21"/>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323850" lvl="0" marL="457200" rtl="0" algn="l">
              <a:lnSpc>
                <a:spcPct val="115000"/>
              </a:lnSpc>
              <a:spcBef>
                <a:spcPts val="1200"/>
              </a:spcBef>
              <a:spcAft>
                <a:spcPts val="0"/>
              </a:spcAft>
              <a:buClr>
                <a:schemeClr val="dk1"/>
              </a:buClr>
              <a:buSzPts val="1500"/>
              <a:buFont typeface="Twentieth Century"/>
              <a:buChar char="●"/>
            </a:pPr>
            <a:r>
              <a:rPr lang="en" sz="1500">
                <a:solidFill>
                  <a:schemeClr val="dk1"/>
                </a:solidFill>
                <a:latin typeface="Twentieth Century"/>
                <a:ea typeface="Twentieth Century"/>
                <a:cs typeface="Twentieth Century"/>
                <a:sym typeface="Twentieth Century"/>
              </a:rPr>
              <a:t>Should this technology be exempt?</a:t>
            </a:r>
            <a:endParaRPr sz="15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Sentiment Analysis Fellowship</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3" name="Google Shape;163;p22"/>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323850" lvl="0" marL="457200" rtl="0" algn="l">
              <a:lnSpc>
                <a:spcPct val="115000"/>
              </a:lnSpc>
              <a:spcBef>
                <a:spcPts val="1200"/>
              </a:spcBef>
              <a:spcAft>
                <a:spcPts val="0"/>
              </a:spcAft>
              <a:buClr>
                <a:schemeClr val="dk1"/>
              </a:buClr>
              <a:buSzPts val="1500"/>
              <a:buFont typeface="Twentieth Century"/>
              <a:buChar char="●"/>
            </a:pPr>
            <a:r>
              <a:rPr lang="en" sz="1500">
                <a:solidFill>
                  <a:schemeClr val="dk1"/>
                </a:solidFill>
                <a:latin typeface="Twentieth Century"/>
                <a:ea typeface="Twentieth Century"/>
                <a:cs typeface="Twentieth Century"/>
                <a:sym typeface="Twentieth Century"/>
              </a:rPr>
              <a:t>Martha</a:t>
            </a:r>
            <a:endParaRPr sz="15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9" name="Google Shape;169;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70" name="Google Shape;170;p23"/>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3"/>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