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Roboto"/>
      <p:regular r:id="rId16"/>
      <p:bold r:id="rId17"/>
      <p:italic r:id="rId18"/>
      <p:boldItalic r:id="rId19"/>
    </p:embeddedFont>
    <p:embeddedFont>
      <p:font typeface="Poppins"/>
      <p:regular r:id="rId20"/>
      <p:bold r:id="rId21"/>
      <p:italic r:id="rId22"/>
      <p:boldItalic r:id="rId23"/>
    </p:embeddedFont>
    <p:embeddedFont>
      <p:font typeface="Libre Baskerville"/>
      <p:regular r:id="rId24"/>
      <p:bold r:id="rId25"/>
      <p: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003">
          <p15:clr>
            <a:srgbClr val="A4A3A4"/>
          </p15:clr>
        </p15:guide>
        <p15:guide id="2" pos="144">
          <p15:clr>
            <a:srgbClr val="A4A3A4"/>
          </p15:clr>
        </p15:guide>
        <p15:guide id="3" pos="5616">
          <p15:clr>
            <a:srgbClr val="9AA0A6"/>
          </p15:clr>
        </p15:guide>
        <p15:guide id="4" orient="horz" pos="28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D0EC396-5755-4148-9AA1-BA6382548A56}">
  <a:tblStyle styleId="{FD0EC396-5755-4148-9AA1-BA6382548A56}"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003" orient="horz"/>
        <p:guide pos="144"/>
        <p:guide pos="5616"/>
        <p:guide pos="288"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oppins-regular.fntdata"/><Relationship Id="rId22" Type="http://schemas.openxmlformats.org/officeDocument/2006/relationships/font" Target="fonts/Poppins-italic.fntdata"/><Relationship Id="rId21" Type="http://schemas.openxmlformats.org/officeDocument/2006/relationships/font" Target="fonts/Poppins-bold.fntdata"/><Relationship Id="rId24" Type="http://schemas.openxmlformats.org/officeDocument/2006/relationships/font" Target="fonts/LibreBaskerville-regular.fntdata"/><Relationship Id="rId23" Type="http://schemas.openxmlformats.org/officeDocument/2006/relationships/font" Target="fonts/Poppi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LibreBaskerville-italic.fntdata"/><Relationship Id="rId25" Type="http://schemas.openxmlformats.org/officeDocument/2006/relationships/font" Target="fonts/LibreBaskerville-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Roboto-bold.fntdata"/><Relationship Id="rId16" Type="http://schemas.openxmlformats.org/officeDocument/2006/relationships/font" Target="fonts/Roboto-regular.fntdata"/><Relationship Id="rId19" Type="http://schemas.openxmlformats.org/officeDocument/2006/relationships/font" Target="fonts/Roboto-boldItalic.fntdata"/><Relationship Id="rId18" Type="http://schemas.openxmlformats.org/officeDocument/2006/relationships/font" Target="fonts/Robot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7c11150254_3_8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96" name="Google Shape;96;g7c11150254_3_89:notes"/>
          <p:cNvSpPr/>
          <p:nvPr>
            <p:ph idx="2" type="sldImg"/>
          </p:nvPr>
        </p:nvSpPr>
        <p:spPr>
          <a:xfrm>
            <a:off x="397565" y="685488"/>
            <a:ext cx="6062869"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86810c52c3_0_3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2" name="Google Shape;102;g86810c52c3_0_3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e221b901c8_0_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9" name="Google Shape;109;ge221b901c8_0_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fd41b7129d_0_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17" name="Google Shape;117;gfd41b7129d_0_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dbab3d7879_0_3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rPr lang="en"/>
              <a:t>Ask that every member of the team complete the Google Form for both technologies</a:t>
            </a:r>
            <a:endParaRPr/>
          </a:p>
          <a:p>
            <a:pPr indent="0" lvl="0" marL="0" rtl="0" algn="l">
              <a:spcBef>
                <a:spcPts val="0"/>
              </a:spcBef>
              <a:spcAft>
                <a:spcPts val="0"/>
              </a:spcAft>
              <a:buNone/>
            </a:pPr>
            <a:r>
              <a:rPr lang="en"/>
              <a:t>Collect form responses</a:t>
            </a:r>
            <a:endParaRPr/>
          </a:p>
          <a:p>
            <a:pPr indent="0" lvl="0" marL="0" rtl="0" algn="l">
              <a:spcBef>
                <a:spcPts val="0"/>
              </a:spcBef>
              <a:spcAft>
                <a:spcPts val="0"/>
              </a:spcAft>
              <a:buNone/>
            </a:pPr>
            <a:r>
              <a:rPr lang="en"/>
              <a:t>Then we would send to sender</a:t>
            </a:r>
            <a:endParaRPr/>
          </a:p>
          <a:p>
            <a:pPr indent="0" lvl="0" marL="0" rtl="0" algn="l">
              <a:spcBef>
                <a:spcPts val="0"/>
              </a:spcBef>
              <a:spcAft>
                <a:spcPts val="0"/>
              </a:spcAft>
              <a:buNone/>
            </a:pPr>
            <a:r>
              <a:rPr lang="en"/>
              <a:t>Then they would respond to the feedback</a:t>
            </a:r>
            <a:endParaRPr/>
          </a:p>
          <a:p>
            <a:pPr indent="0" lvl="0" marL="0" rtl="0" algn="l">
              <a:spcBef>
                <a:spcPts val="0"/>
              </a:spcBef>
              <a:spcAft>
                <a:spcPts val="0"/>
              </a:spcAft>
              <a:buNone/>
            </a:pPr>
            <a:r>
              <a:rPr lang="en"/>
              <a:t>Then they would send a response</a:t>
            </a:r>
            <a:endParaRPr/>
          </a:p>
          <a:p>
            <a:pPr indent="0" lvl="0" marL="0" rtl="0" algn="l">
              <a:spcBef>
                <a:spcPts val="0"/>
              </a:spcBef>
              <a:spcAft>
                <a:spcPts val="0"/>
              </a:spcAft>
              <a:buNone/>
            </a:pPr>
            <a:r>
              <a:rPr lang="en"/>
              <a:t>Then we review and vote (decide how we will vote)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25" name="Google Shape;125;gdbab3d7879_0_3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ede54948b4_0_2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44" name="Google Shape;144;gede54948b4_0_2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f5dc36aa3c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54" name="Google Shape;154;gf5dc36aa3c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fd41b7129d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60" name="Google Shape;160;gfd41b7129d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98eb1c9761_0_17: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66" name="Google Shape;166;g98eb1c9761_0_17: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18" name="Google Shape;18;p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1792288" y="3600450"/>
            <a:ext cx="5486400" cy="42505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Twentieth Century"/>
                <a:ea typeface="Twentieth Century"/>
                <a:cs typeface="Twentieth Century"/>
                <a:sym typeface="Twentieth Century"/>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Twentieth Century"/>
                <a:ea typeface="Twentieth Century"/>
                <a:cs typeface="Twentieth Century"/>
                <a:sym typeface="Twentieth Century"/>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Twentieth Century"/>
                <a:ea typeface="Twentieth Century"/>
                <a:cs typeface="Twentieth Century"/>
                <a:sym typeface="Twentieth Century"/>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9pPr>
          </a:lstStyle>
          <a:p/>
        </p:txBody>
      </p:sp>
      <p:sp>
        <p:nvSpPr>
          <p:cNvPr id="75" name="Google Shape;75;p11"/>
          <p:cNvSpPr txBox="1"/>
          <p:nvPr>
            <p:ph idx="1" type="body"/>
          </p:nvPr>
        </p:nvSpPr>
        <p:spPr>
          <a:xfrm>
            <a:off x="1792288" y="4025503"/>
            <a:ext cx="5486400" cy="603646"/>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9" name="Shape 79"/>
        <p:cNvGrpSpPr/>
        <p:nvPr/>
      </p:nvGrpSpPr>
      <p:grpSpPr>
        <a:xfrm>
          <a:off x="0" y="0"/>
          <a:ext cx="0" cy="0"/>
          <a:chOff x="0" y="0"/>
          <a:chExt cx="0" cy="0"/>
        </a:xfrm>
      </p:grpSpPr>
      <p:sp>
        <p:nvSpPr>
          <p:cNvPr id="80" name="Google Shape;80;p1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2874764" y="-1217414"/>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85" name="Google Shape;85;p1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6" name="Shape 86"/>
        <p:cNvGrpSpPr/>
        <p:nvPr/>
      </p:nvGrpSpPr>
      <p:grpSpPr>
        <a:xfrm>
          <a:off x="0" y="0"/>
          <a:ext cx="0" cy="0"/>
          <a:chOff x="0" y="0"/>
          <a:chExt cx="0" cy="0"/>
        </a:xfrm>
      </p:grpSpPr>
      <p:sp>
        <p:nvSpPr>
          <p:cNvPr id="87" name="Google Shape;87;p13"/>
          <p:cNvSpPr txBox="1"/>
          <p:nvPr>
            <p:ph type="title"/>
          </p:nvPr>
        </p:nvSpPr>
        <p:spPr>
          <a:xfrm rot="5400000">
            <a:off x="5503664" y="1411486"/>
            <a:ext cx="4308872"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3"/>
          <p:cNvSpPr txBox="1"/>
          <p:nvPr>
            <p:ph idx="1" type="body"/>
          </p:nvPr>
        </p:nvSpPr>
        <p:spPr>
          <a:xfrm rot="5400000">
            <a:off x="1312664" y="-569714"/>
            <a:ext cx="4308872"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9" name="Google Shape;89;p1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92" name="Google Shape;92;p1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p:cSld name="1_Section Header">
    <p:spTree>
      <p:nvGrpSpPr>
        <p:cNvPr id="93" name="Shape 9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304800" y="594122"/>
            <a:ext cx="8229600" cy="777600"/>
          </a:xfrm>
          <a:prstGeom prst="rect">
            <a:avLst/>
          </a:prstGeom>
          <a:noFill/>
          <a:ln>
            <a:noFill/>
          </a:ln>
        </p:spPr>
        <p:txBody>
          <a:bodyPr anchorCtr="0" anchor="ctr" bIns="45700" lIns="91425" spcFirstLastPara="1" rIns="91425" wrap="square" tIns="45700">
            <a:noAutofit/>
          </a:bodyPr>
          <a:lstStyle>
            <a:lvl1pPr lvl="0">
              <a:spcBef>
                <a:spcPts val="0"/>
              </a:spcBef>
              <a:spcAft>
                <a:spcPts val="0"/>
              </a:spcAft>
              <a:buClr>
                <a:schemeClr val="dk1"/>
              </a:buClr>
              <a:buSzPts val="4000"/>
              <a:buFont typeface="Times New Roman"/>
              <a:buNone/>
              <a:defRPr b="1" sz="2400">
                <a:solidFill>
                  <a:srgbClr val="B98E00"/>
                </a:solidFill>
                <a:latin typeface="Roboto"/>
                <a:ea typeface="Roboto"/>
                <a:cs typeface="Roboto"/>
                <a:sym typeface="Robot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25" name="Google Shape;25;p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30" name="Google Shape;30;p4"/>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with Caption">
  <p:cSld name="1_Content with Caption">
    <p:spTree>
      <p:nvGrpSpPr>
        <p:cNvPr id="31" name="Shape 3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2" name="Shape 32"/>
        <p:cNvGrpSpPr/>
        <p:nvPr/>
      </p:nvGrpSpPr>
      <p:grpSpPr>
        <a:xfrm>
          <a:off x="0" y="0"/>
          <a:ext cx="0" cy="0"/>
          <a:chOff x="0" y="0"/>
          <a:chExt cx="0" cy="0"/>
        </a:xfrm>
      </p:grpSpPr>
      <p:sp>
        <p:nvSpPr>
          <p:cNvPr id="33" name="Google Shape;33;p6"/>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6"/>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5" name="Google Shape;35;p6"/>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6" name="Google Shape;36;p6"/>
          <p:cNvSpPr txBox="1"/>
          <p:nvPr>
            <p:ph idx="3" type="body"/>
          </p:nvPr>
        </p:nvSpPr>
        <p:spPr>
          <a:xfrm>
            <a:off x="4645025"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7" name="Google Shape;37;p6"/>
          <p:cNvSpPr txBox="1"/>
          <p:nvPr>
            <p:ph idx="4" type="body"/>
          </p:nvPr>
        </p:nvSpPr>
        <p:spPr>
          <a:xfrm>
            <a:off x="4645025"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8" name="Google Shape;38;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41" name="Google Shape;41;p6"/>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2" name="Shape 42"/>
        <p:cNvGrpSpPr/>
        <p:nvPr/>
      </p:nvGrpSpPr>
      <p:grpSpPr>
        <a:xfrm>
          <a:off x="0" y="0"/>
          <a:ext cx="0" cy="0"/>
          <a:chOff x="0" y="0"/>
          <a:chExt cx="0" cy="0"/>
        </a:xfrm>
      </p:grpSpPr>
      <p:sp>
        <p:nvSpPr>
          <p:cNvPr id="43" name="Google Shape;43;p7"/>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cxnSp>
        <p:nvCxnSpPr>
          <p:cNvPr id="45" name="Google Shape;45;p7"/>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46" name="Google Shape;46;p7"/>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
        <p:nvSpPr>
          <p:cNvPr id="47" name="Google Shape;47;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0" name="Shape 50"/>
        <p:cNvGrpSpPr/>
        <p:nvPr/>
      </p:nvGrpSpPr>
      <p:grpSpPr>
        <a:xfrm>
          <a:off x="0" y="0"/>
          <a:ext cx="0" cy="0"/>
          <a:chOff x="0" y="0"/>
          <a:chExt cx="0" cy="0"/>
        </a:xfrm>
      </p:grpSpPr>
      <p:sp>
        <p:nvSpPr>
          <p:cNvPr id="51" name="Google Shape;51;p8"/>
          <p:cNvSpPr txBox="1"/>
          <p:nvPr>
            <p:ph type="title"/>
          </p:nvPr>
        </p:nvSpPr>
        <p:spPr>
          <a:xfrm>
            <a:off x="722313" y="3305175"/>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3600"/>
              <a:buFont typeface="Times New Roman"/>
              <a:buNone/>
              <a:defRPr b="0" sz="3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8"/>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53" name="Google Shape;53;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56" name="Google Shape;56;p8"/>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7" name="Shape 57"/>
        <p:cNvGrpSpPr/>
        <p:nvPr/>
      </p:nvGrpSpPr>
      <p:grpSpPr>
        <a:xfrm>
          <a:off x="0" y="0"/>
          <a:ext cx="0" cy="0"/>
          <a:chOff x="0" y="0"/>
          <a:chExt cx="0" cy="0"/>
        </a:xfrm>
      </p:grpSpPr>
      <p:sp>
        <p:nvSpPr>
          <p:cNvPr id="58" name="Google Shape;58;p9"/>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457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0" name="Google Shape;60;p9"/>
          <p:cNvSpPr txBox="1"/>
          <p:nvPr>
            <p:ph idx="2" type="body"/>
          </p:nvPr>
        </p:nvSpPr>
        <p:spPr>
          <a:xfrm>
            <a:off x="4648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1" name="Google Shape;61;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64" name="Google Shape;64;p9"/>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457200" y="204788"/>
            <a:ext cx="3008313" cy="87153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8" name="Google Shape;68;p10"/>
          <p:cNvSpPr txBox="1"/>
          <p:nvPr>
            <p:ph idx="2" type="body"/>
          </p:nvPr>
        </p:nvSpPr>
        <p:spPr>
          <a:xfrm>
            <a:off x="457200" y="1076325"/>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000"/>
              <a:buFont typeface="Times New Roman"/>
              <a:buNone/>
              <a:defRPr b="0" i="0" sz="40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Twentieth Century"/>
                <a:ea typeface="Twentieth Century"/>
                <a:cs typeface="Twentieth Century"/>
                <a:sym typeface="Twentieth Century"/>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Twentieth Century"/>
                <a:ea typeface="Twentieth Century"/>
                <a:cs typeface="Twentieth Century"/>
                <a:sym typeface="Twentieth Century"/>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9pPr>
          </a:lstStyle>
          <a:p/>
        </p:txBody>
      </p:sp>
      <p:sp>
        <p:nvSpPr>
          <p:cNvPr id="8" name="Google Shape;8;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9" name="Google Shape;9;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0" name="Google Shape;10;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062858"/>
                </a:solidFill>
                <a:latin typeface="Poppins"/>
                <a:ea typeface="Poppins"/>
                <a:cs typeface="Poppins"/>
                <a:sym typeface="Poppins"/>
              </a:defRPr>
            </a:lvl1pPr>
            <a:lvl2pPr indent="0" lvl="1" marL="0" marR="0" rtl="0" algn="r">
              <a:spcBef>
                <a:spcPts val="0"/>
              </a:spcBef>
              <a:buNone/>
              <a:defRPr b="0" i="0" sz="800" u="none" cap="none" strike="noStrike">
                <a:solidFill>
                  <a:srgbClr val="062858"/>
                </a:solidFill>
                <a:latin typeface="Poppins"/>
                <a:ea typeface="Poppins"/>
                <a:cs typeface="Poppins"/>
                <a:sym typeface="Poppins"/>
              </a:defRPr>
            </a:lvl2pPr>
            <a:lvl3pPr indent="0" lvl="2" marL="0" marR="0" rtl="0" algn="r">
              <a:spcBef>
                <a:spcPts val="0"/>
              </a:spcBef>
              <a:buNone/>
              <a:defRPr b="0" i="0" sz="800" u="none" cap="none" strike="noStrike">
                <a:solidFill>
                  <a:srgbClr val="062858"/>
                </a:solidFill>
                <a:latin typeface="Poppins"/>
                <a:ea typeface="Poppins"/>
                <a:cs typeface="Poppins"/>
                <a:sym typeface="Poppins"/>
              </a:defRPr>
            </a:lvl3pPr>
            <a:lvl4pPr indent="0" lvl="3" marL="0" marR="0" rtl="0" algn="r">
              <a:spcBef>
                <a:spcPts val="0"/>
              </a:spcBef>
              <a:buNone/>
              <a:defRPr b="0" i="0" sz="800" u="none" cap="none" strike="noStrike">
                <a:solidFill>
                  <a:srgbClr val="062858"/>
                </a:solidFill>
                <a:latin typeface="Poppins"/>
                <a:ea typeface="Poppins"/>
                <a:cs typeface="Poppins"/>
                <a:sym typeface="Poppins"/>
              </a:defRPr>
            </a:lvl4pPr>
            <a:lvl5pPr indent="0" lvl="4" marL="0" marR="0" rtl="0" algn="r">
              <a:spcBef>
                <a:spcPts val="0"/>
              </a:spcBef>
              <a:buNone/>
              <a:defRPr b="0" i="0" sz="800" u="none" cap="none" strike="noStrike">
                <a:solidFill>
                  <a:srgbClr val="062858"/>
                </a:solidFill>
                <a:latin typeface="Poppins"/>
                <a:ea typeface="Poppins"/>
                <a:cs typeface="Poppins"/>
                <a:sym typeface="Poppins"/>
              </a:defRPr>
            </a:lvl5pPr>
            <a:lvl6pPr indent="0" lvl="5" marL="0" marR="0" rtl="0" algn="r">
              <a:spcBef>
                <a:spcPts val="0"/>
              </a:spcBef>
              <a:buNone/>
              <a:defRPr b="0" i="0" sz="800" u="none" cap="none" strike="noStrike">
                <a:solidFill>
                  <a:srgbClr val="062858"/>
                </a:solidFill>
                <a:latin typeface="Poppins"/>
                <a:ea typeface="Poppins"/>
                <a:cs typeface="Poppins"/>
                <a:sym typeface="Poppins"/>
              </a:defRPr>
            </a:lvl6pPr>
            <a:lvl7pPr indent="0" lvl="6" marL="0" marR="0" rtl="0" algn="r">
              <a:spcBef>
                <a:spcPts val="0"/>
              </a:spcBef>
              <a:buNone/>
              <a:defRPr b="0" i="0" sz="800" u="none" cap="none" strike="noStrike">
                <a:solidFill>
                  <a:srgbClr val="062858"/>
                </a:solidFill>
                <a:latin typeface="Poppins"/>
                <a:ea typeface="Poppins"/>
                <a:cs typeface="Poppins"/>
                <a:sym typeface="Poppins"/>
              </a:defRPr>
            </a:lvl7pPr>
            <a:lvl8pPr indent="0" lvl="7" marL="0" marR="0" rtl="0" algn="r">
              <a:spcBef>
                <a:spcPts val="0"/>
              </a:spcBef>
              <a:buNone/>
              <a:defRPr b="0" i="0" sz="800" u="none" cap="none" strike="noStrike">
                <a:solidFill>
                  <a:srgbClr val="062858"/>
                </a:solidFill>
                <a:latin typeface="Poppins"/>
                <a:ea typeface="Poppins"/>
                <a:cs typeface="Poppins"/>
                <a:sym typeface="Poppins"/>
              </a:defRPr>
            </a:lvl8pPr>
            <a:lvl9pPr indent="0" lvl="8" marL="0" marR="0" rtl="0" algn="r">
              <a:spcBef>
                <a:spcPts val="0"/>
              </a:spcBef>
              <a:buNone/>
              <a:defRPr b="0" i="0" sz="800" u="none" cap="none" strike="noStrike">
                <a:solidFill>
                  <a:srgbClr val="062858"/>
                </a:solidFill>
                <a:latin typeface="Poppins"/>
                <a:ea typeface="Poppins"/>
                <a:cs typeface="Poppins"/>
                <a:sym typeface="Poppins"/>
              </a:defRPr>
            </a:lvl9pPr>
          </a:lstStyle>
          <a:p>
            <a:pPr indent="0" lvl="0" marL="0" rtl="0" algn="r">
              <a:spcBef>
                <a:spcPts val="0"/>
              </a:spcBef>
              <a:spcAft>
                <a:spcPts val="0"/>
              </a:spcAft>
              <a:buNone/>
            </a:pPr>
            <a:fld id="{00000000-1234-1234-1234-123412341234}" type="slidenum">
              <a:rPr lang="en"/>
              <a:t>‹#›</a:t>
            </a:fld>
            <a:endParaRPr/>
          </a:p>
        </p:txBody>
      </p:sp>
      <p:cxnSp>
        <p:nvCxnSpPr>
          <p:cNvPr id="11" name="Google Shape;11;p1"/>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12" name="Google Shape;12;p1"/>
          <p:cNvSpPr txBox="1"/>
          <p:nvPr/>
        </p:nvSpPr>
        <p:spPr>
          <a:xfrm>
            <a:off x="4767300" y="11850"/>
            <a:ext cx="3919500" cy="2739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lang="en" sz="1000">
                <a:solidFill>
                  <a:srgbClr val="062858"/>
                </a:solidFill>
                <a:latin typeface="Poppins"/>
                <a:ea typeface="Poppins"/>
                <a:cs typeface="Poppins"/>
                <a:sym typeface="Poppins"/>
              </a:rPr>
              <a:t>Surveillance Technology Policy and Data Governance 2021</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62858"/>
        </a:solidFill>
      </p:bgPr>
    </p:bg>
    <p:spTree>
      <p:nvGrpSpPr>
        <p:cNvPr id="97" name="Shape 97"/>
        <p:cNvGrpSpPr/>
        <p:nvPr/>
      </p:nvGrpSpPr>
      <p:grpSpPr>
        <a:xfrm>
          <a:off x="0" y="0"/>
          <a:ext cx="0" cy="0"/>
          <a:chOff x="0" y="0"/>
          <a:chExt cx="0" cy="0"/>
        </a:xfrm>
      </p:grpSpPr>
      <p:sp>
        <p:nvSpPr>
          <p:cNvPr id="98" name="Google Shape;98;p15"/>
          <p:cNvSpPr txBox="1"/>
          <p:nvPr>
            <p:ph type="title"/>
          </p:nvPr>
        </p:nvSpPr>
        <p:spPr>
          <a:xfrm>
            <a:off x="0" y="1232900"/>
            <a:ext cx="9144000" cy="19095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Clr>
                <a:srgbClr val="F2F2F2"/>
              </a:buClr>
              <a:buSzPts val="6600"/>
              <a:buFont typeface="Libre Baskerville"/>
              <a:buNone/>
            </a:pPr>
            <a:r>
              <a:rPr b="1" lang="en" sz="4800">
                <a:solidFill>
                  <a:srgbClr val="F2F2F2"/>
                </a:solidFill>
                <a:latin typeface="Libre Baskerville"/>
                <a:ea typeface="Libre Baskerville"/>
                <a:cs typeface="Libre Baskerville"/>
                <a:sym typeface="Libre Baskerville"/>
              </a:rPr>
              <a:t>Surveillance Technology Working Group </a:t>
            </a:r>
            <a:endParaRPr b="1" sz="4800">
              <a:solidFill>
                <a:srgbClr val="F2F2F2"/>
              </a:solidFill>
              <a:latin typeface="Libre Baskerville"/>
              <a:ea typeface="Libre Baskerville"/>
              <a:cs typeface="Libre Baskerville"/>
              <a:sym typeface="Libre Baskerville"/>
            </a:endParaRPr>
          </a:p>
          <a:p>
            <a:pPr indent="0" lvl="0" marL="0" rtl="0" algn="ctr">
              <a:lnSpc>
                <a:spcPct val="115000"/>
              </a:lnSpc>
              <a:spcBef>
                <a:spcPts val="0"/>
              </a:spcBef>
              <a:spcAft>
                <a:spcPts val="0"/>
              </a:spcAft>
              <a:buClr>
                <a:srgbClr val="F2F2F2"/>
              </a:buClr>
              <a:buSzPts val="6600"/>
              <a:buFont typeface="Libre Baskerville"/>
              <a:buNone/>
            </a:pPr>
            <a:r>
              <a:rPr lang="en" sz="3000">
                <a:solidFill>
                  <a:srgbClr val="F2F2F2"/>
                </a:solidFill>
                <a:latin typeface="Libre Baskerville"/>
                <a:ea typeface="Libre Baskerville"/>
                <a:cs typeface="Libre Baskerville"/>
                <a:sym typeface="Libre Baskerville"/>
              </a:rPr>
              <a:t>Meeting #13</a:t>
            </a:r>
            <a:br>
              <a:rPr lang="en" sz="3000">
                <a:solidFill>
                  <a:srgbClr val="F2F2F2"/>
                </a:solidFill>
                <a:latin typeface="Libre Baskerville"/>
                <a:ea typeface="Libre Baskerville"/>
                <a:cs typeface="Libre Baskerville"/>
                <a:sym typeface="Libre Baskerville"/>
              </a:rPr>
            </a:br>
            <a:r>
              <a:rPr lang="en" sz="3000">
                <a:solidFill>
                  <a:srgbClr val="F2F2F2"/>
                </a:solidFill>
                <a:latin typeface="Libre Baskerville"/>
                <a:ea typeface="Libre Baskerville"/>
                <a:cs typeface="Libre Baskerville"/>
                <a:sym typeface="Libre Baskerville"/>
              </a:rPr>
              <a:t>11.02.2021</a:t>
            </a:r>
            <a:endParaRPr sz="3000">
              <a:solidFill>
                <a:srgbClr val="F2F2F2"/>
              </a:solidFill>
              <a:latin typeface="Libre Baskerville"/>
              <a:ea typeface="Libre Baskerville"/>
              <a:cs typeface="Libre Baskerville"/>
              <a:sym typeface="Libre Baskerville"/>
            </a:endParaRPr>
          </a:p>
        </p:txBody>
      </p:sp>
      <p:sp>
        <p:nvSpPr>
          <p:cNvPr id="99" name="Google Shape;99;p1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05" name="Google Shape;105;p16"/>
          <p:cNvSpPr txBox="1"/>
          <p:nvPr>
            <p:ph type="title"/>
          </p:nvPr>
        </p:nvSpPr>
        <p:spPr>
          <a:xfrm>
            <a:off x="4572000" y="262725"/>
            <a:ext cx="41148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Agenda</a:t>
            </a:r>
            <a:endParaRPr sz="3600">
              <a:latin typeface="Times"/>
              <a:ea typeface="Times"/>
              <a:cs typeface="Times"/>
              <a:sym typeface="Times"/>
            </a:endParaRPr>
          </a:p>
        </p:txBody>
      </p:sp>
      <p:sp>
        <p:nvSpPr>
          <p:cNvPr id="106" name="Google Shape;106;p16"/>
          <p:cNvSpPr txBox="1"/>
          <p:nvPr/>
        </p:nvSpPr>
        <p:spPr>
          <a:xfrm>
            <a:off x="457200" y="1141325"/>
            <a:ext cx="7573500" cy="3241500"/>
          </a:xfrm>
          <a:prstGeom prst="rect">
            <a:avLst/>
          </a:prstGeom>
          <a:noFill/>
          <a:ln>
            <a:noFill/>
          </a:ln>
        </p:spPr>
        <p:txBody>
          <a:bodyPr anchorCtr="0" anchor="t" bIns="45700" lIns="91425" spcFirstLastPara="1" rIns="91425" wrap="square" tIns="45700">
            <a:noAutofit/>
          </a:bodyPr>
          <a:lstStyle/>
          <a:p>
            <a:pPr indent="0" lvl="0" marL="45720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a:p>
            <a:pPr indent="-355600" lvl="0" marL="457200" rtl="0" algn="l">
              <a:spcBef>
                <a:spcPts val="0"/>
              </a:spcBef>
              <a:spcAft>
                <a:spcPts val="0"/>
              </a:spcAft>
              <a:buClr>
                <a:srgbClr val="062858"/>
              </a:buClr>
              <a:buSzPts val="2000"/>
              <a:buFont typeface="Twentieth Century"/>
              <a:buChar char="●"/>
            </a:pPr>
            <a:r>
              <a:rPr lang="en" sz="2000">
                <a:solidFill>
                  <a:schemeClr val="accent1"/>
                </a:solidFill>
                <a:latin typeface="Twentieth Century"/>
                <a:ea typeface="Twentieth Century"/>
                <a:cs typeface="Twentieth Century"/>
                <a:sym typeface="Twentieth Century"/>
              </a:rPr>
              <a:t>New request: Samsara for Fleet Management Operations</a:t>
            </a:r>
            <a:endParaRPr sz="2000">
              <a:solidFill>
                <a:schemeClr val="accent1"/>
              </a:solidFill>
              <a:latin typeface="Twentieth Century"/>
              <a:ea typeface="Twentieth Century"/>
              <a:cs typeface="Twentieth Century"/>
              <a:sym typeface="Twentieth Century"/>
            </a:endParaRPr>
          </a:p>
          <a:p>
            <a:pPr indent="-355600" lvl="0" marL="457200" rtl="0" algn="l">
              <a:spcBef>
                <a:spcPts val="0"/>
              </a:spcBef>
              <a:spcAft>
                <a:spcPts val="0"/>
              </a:spcAft>
              <a:buClr>
                <a:schemeClr val="accent1"/>
              </a:buClr>
              <a:buSzPts val="2000"/>
              <a:buFont typeface="Twentieth Century"/>
              <a:buChar char="●"/>
            </a:pPr>
            <a:r>
              <a:rPr lang="en" sz="2000">
                <a:solidFill>
                  <a:schemeClr val="accent1"/>
                </a:solidFill>
                <a:latin typeface="Twentieth Century"/>
                <a:ea typeface="Twentieth Century"/>
                <a:cs typeface="Twentieth Century"/>
                <a:sym typeface="Twentieth Century"/>
              </a:rPr>
              <a:t>Sentiment Analysis Fellowship</a:t>
            </a:r>
            <a:endParaRPr sz="2000">
              <a:solidFill>
                <a:schemeClr val="accent1"/>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Questions</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12" name="Google Shape;112;p17"/>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13" name="Google Shape;113;p17"/>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14" name="Google Shape;114;p17"/>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Fotokite: </a:t>
            </a:r>
            <a:r>
              <a:rPr lang="en" sz="1500">
                <a:solidFill>
                  <a:srgbClr val="062858"/>
                </a:solidFill>
                <a:latin typeface="Twentieth Century"/>
                <a:ea typeface="Twentieth Century"/>
                <a:cs typeface="Twentieth Century"/>
                <a:sym typeface="Twentieth Century"/>
              </a:rPr>
              <a:t>Aerial UAS allowing for different perspectives during crisis response.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Public comments received, received comments from SPD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Recommendation sent to the Mayor</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Vacant Lot Monitoring:</a:t>
            </a:r>
            <a:r>
              <a:rPr lang="en" sz="1500">
                <a:solidFill>
                  <a:srgbClr val="062858"/>
                </a:solidFill>
                <a:latin typeface="Twentieth Century"/>
                <a:ea typeface="Twentieth Century"/>
                <a:cs typeface="Twentieth Century"/>
                <a:sym typeface="Twentieth Century"/>
              </a:rPr>
              <a:t> Sensor that detect changes in a scene to monitor lots for dumping.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FFFF00"/>
                </a:highlight>
                <a:latin typeface="Twentieth Century"/>
                <a:ea typeface="Twentieth Century"/>
                <a:cs typeface="Twentieth Century"/>
                <a:sym typeface="Twentieth Century"/>
              </a:rPr>
              <a:t>Public comments received, waiting for updated data from the requesting department</a:t>
            </a:r>
            <a:endParaRPr sz="1500">
              <a:solidFill>
                <a:srgbClr val="062858"/>
              </a:solidFill>
              <a:highlight>
                <a:srgbClr val="FFFF00"/>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Community Asset Tracker: </a:t>
            </a:r>
            <a:r>
              <a:rPr lang="en" sz="1500">
                <a:solidFill>
                  <a:srgbClr val="062858"/>
                </a:solidFill>
                <a:latin typeface="Twentieth Century"/>
                <a:ea typeface="Twentieth Century"/>
                <a:cs typeface="Twentieth Century"/>
                <a:sym typeface="Twentieth Century"/>
              </a:rPr>
              <a:t>Camera with machine learning algorithm to identify objects within the city.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Assessed pilot, documentation provided</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Twentieth Century"/>
              <a:buChar char="●"/>
            </a:pPr>
            <a:r>
              <a:rPr b="1" lang="en" sz="1500">
                <a:solidFill>
                  <a:srgbClr val="062858"/>
                </a:solidFill>
                <a:highlight>
                  <a:srgbClr val="9FC5E8"/>
                </a:highlight>
                <a:latin typeface="Twentieth Century"/>
                <a:ea typeface="Twentieth Century"/>
                <a:cs typeface="Twentieth Century"/>
                <a:sym typeface="Twentieth Century"/>
              </a:rPr>
              <a:t>COPS: </a:t>
            </a:r>
            <a:r>
              <a:rPr lang="en" sz="1500">
                <a:solidFill>
                  <a:srgbClr val="062858"/>
                </a:solidFill>
                <a:highlight>
                  <a:srgbClr val="9FC5E8"/>
                </a:highlight>
                <a:latin typeface="Twentieth Century"/>
                <a:ea typeface="Twentieth Century"/>
                <a:cs typeface="Twentieth Century"/>
                <a:sym typeface="Twentieth Century"/>
              </a:rPr>
              <a:t>Cameras strategically placed around the city to aid in policing</a:t>
            </a:r>
            <a:endParaRPr sz="1500">
              <a:solidFill>
                <a:srgbClr val="062858"/>
              </a:solidFill>
              <a:highlight>
                <a:srgbClr val="9FC5E8"/>
              </a:highlight>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Exempted</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20" name="Google Shape;120;p18"/>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21" name="Google Shape;121;p18"/>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22" name="Google Shape;122;p18"/>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Flock Safety</a:t>
            </a:r>
            <a:r>
              <a:rPr b="1" lang="en" sz="1500">
                <a:solidFill>
                  <a:srgbClr val="062858"/>
                </a:solidFill>
                <a:latin typeface="Twentieth Century"/>
                <a:ea typeface="Twentieth Century"/>
                <a:cs typeface="Twentieth Century"/>
                <a:sym typeface="Twentieth Century"/>
              </a:rPr>
              <a:t>: </a:t>
            </a:r>
            <a:r>
              <a:rPr lang="en" sz="1500">
                <a:solidFill>
                  <a:srgbClr val="062858"/>
                </a:solidFill>
                <a:latin typeface="Twentieth Century"/>
                <a:ea typeface="Twentieth Century"/>
                <a:cs typeface="Twentieth Century"/>
                <a:sym typeface="Twentieth Century"/>
              </a:rPr>
              <a:t>Street cameras that capture vehicle plates.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Assessed last session</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FFFF00"/>
                </a:highlight>
                <a:latin typeface="Twentieth Century"/>
                <a:ea typeface="Twentieth Century"/>
                <a:cs typeface="Twentieth Century"/>
                <a:sym typeface="Twentieth Century"/>
              </a:rPr>
              <a:t>Vendor may change, waiting on confirmation on how to move forward</a:t>
            </a:r>
            <a:endParaRPr sz="1500">
              <a:solidFill>
                <a:srgbClr val="062858"/>
              </a:solidFill>
              <a:highlight>
                <a:srgbClr val="FFFF00"/>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Samsara</a:t>
            </a:r>
            <a:r>
              <a:rPr b="1" lang="en" sz="1500">
                <a:solidFill>
                  <a:srgbClr val="062858"/>
                </a:solidFill>
                <a:latin typeface="Twentieth Century"/>
                <a:ea typeface="Twentieth Century"/>
                <a:cs typeface="Twentieth Century"/>
                <a:sym typeface="Twentieth Century"/>
              </a:rPr>
              <a:t>:</a:t>
            </a:r>
            <a:r>
              <a:rPr lang="en" sz="1500">
                <a:solidFill>
                  <a:srgbClr val="062858"/>
                </a:solidFill>
                <a:latin typeface="Twentieth Century"/>
                <a:ea typeface="Twentieth Century"/>
                <a:cs typeface="Twentieth Century"/>
                <a:sym typeface="Twentieth Century"/>
              </a:rPr>
              <a:t> Fleet management </a:t>
            </a:r>
            <a:r>
              <a:rPr lang="en" sz="1500">
                <a:solidFill>
                  <a:srgbClr val="062858"/>
                </a:solidFill>
                <a:latin typeface="Twentieth Century"/>
                <a:ea typeface="Twentieth Century"/>
                <a:cs typeface="Twentieth Century"/>
                <a:sym typeface="Twentieth Century"/>
              </a:rPr>
              <a:t>technology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FFFF00"/>
                </a:highlight>
                <a:latin typeface="Twentieth Century"/>
                <a:ea typeface="Twentieth Century"/>
                <a:cs typeface="Twentieth Century"/>
                <a:sym typeface="Twentieth Century"/>
              </a:rPr>
              <a:t>Reviewing today</a:t>
            </a:r>
            <a:endParaRPr sz="1500">
              <a:solidFill>
                <a:srgbClr val="062858"/>
              </a:solidFill>
              <a:highlight>
                <a:srgbClr val="FFFF00"/>
              </a:highlight>
              <a:latin typeface="Twentieth Century"/>
              <a:ea typeface="Twentieth Century"/>
              <a:cs typeface="Twentieth Century"/>
              <a:sym typeface="Twentieth Century"/>
            </a:endParaRPr>
          </a:p>
          <a:p>
            <a:pPr indent="0" lvl="0" marL="457200" rtl="0" algn="l">
              <a:spcBef>
                <a:spcPts val="0"/>
              </a:spcBef>
              <a:spcAft>
                <a:spcPts val="0"/>
              </a:spcAft>
              <a:buNone/>
            </a:pPr>
            <a:r>
              <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28" name="Google Shape;128;p19"/>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SLAs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29" name="Google Shape;129;p19"/>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
        <p:nvSpPr>
          <p:cNvPr id="130" name="Google Shape;130;p19"/>
          <p:cNvSpPr/>
          <p:nvPr/>
        </p:nvSpPr>
        <p:spPr>
          <a:xfrm>
            <a:off x="74937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9"/>
          <p:cNvSpPr txBox="1"/>
          <p:nvPr/>
        </p:nvSpPr>
        <p:spPr>
          <a:xfrm>
            <a:off x="688175" y="17781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2 - 6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(10 - 30</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Business Days)</a:t>
            </a:r>
            <a:endParaRPr>
              <a:latin typeface="Twentieth Century"/>
              <a:ea typeface="Twentieth Century"/>
              <a:cs typeface="Twentieth Century"/>
              <a:sym typeface="Twentieth Century"/>
            </a:endParaRPr>
          </a:p>
        </p:txBody>
      </p:sp>
      <p:sp>
        <p:nvSpPr>
          <p:cNvPr id="132" name="Google Shape;132;p19"/>
          <p:cNvSpPr txBox="1"/>
          <p:nvPr/>
        </p:nvSpPr>
        <p:spPr>
          <a:xfrm>
            <a:off x="688175" y="28808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Initial submission to determination of surveillance </a:t>
            </a:r>
            <a:endParaRPr>
              <a:latin typeface="Twentieth Century"/>
              <a:ea typeface="Twentieth Century"/>
              <a:cs typeface="Twentieth Century"/>
              <a:sym typeface="Twentieth Century"/>
            </a:endParaRPr>
          </a:p>
        </p:txBody>
      </p:sp>
      <p:sp>
        <p:nvSpPr>
          <p:cNvPr id="133" name="Google Shape;133;p19"/>
          <p:cNvSpPr/>
          <p:nvPr/>
        </p:nvSpPr>
        <p:spPr>
          <a:xfrm>
            <a:off x="282620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9"/>
          <p:cNvSpPr txBox="1"/>
          <p:nvPr/>
        </p:nvSpPr>
        <p:spPr>
          <a:xfrm>
            <a:off x="276500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Every 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35" name="Google Shape;135;p19"/>
          <p:cNvSpPr txBox="1"/>
          <p:nvPr/>
        </p:nvSpPr>
        <p:spPr>
          <a:xfrm>
            <a:off x="2765000" y="2880850"/>
            <a:ext cx="15744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Short duration meeting to vote on technology exemptions</a:t>
            </a:r>
            <a:endParaRPr>
              <a:latin typeface="Twentieth Century"/>
              <a:ea typeface="Twentieth Century"/>
              <a:cs typeface="Twentieth Century"/>
              <a:sym typeface="Twentieth Century"/>
            </a:endParaRPr>
          </a:p>
        </p:txBody>
      </p:sp>
      <p:sp>
        <p:nvSpPr>
          <p:cNvPr id="136" name="Google Shape;136;p19"/>
          <p:cNvSpPr/>
          <p:nvPr/>
        </p:nvSpPr>
        <p:spPr>
          <a:xfrm>
            <a:off x="490302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9"/>
          <p:cNvSpPr txBox="1"/>
          <p:nvPr/>
        </p:nvSpPr>
        <p:spPr>
          <a:xfrm>
            <a:off x="4841825"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38" name="Google Shape;138;p19"/>
          <p:cNvSpPr txBox="1"/>
          <p:nvPr/>
        </p:nvSpPr>
        <p:spPr>
          <a:xfrm>
            <a:off x="4660625"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Public comment period:</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Issuance of press release </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Council meeting</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 For now public input will be received via a Google Form and in the future will be on the new website.</a:t>
            </a:r>
            <a:endParaRPr>
              <a:latin typeface="Twentieth Century"/>
              <a:ea typeface="Twentieth Century"/>
              <a:cs typeface="Twentieth Century"/>
              <a:sym typeface="Twentieth Century"/>
            </a:endParaRPr>
          </a:p>
        </p:txBody>
      </p:sp>
      <p:sp>
        <p:nvSpPr>
          <p:cNvPr id="139" name="Google Shape;139;p19"/>
          <p:cNvSpPr/>
          <p:nvPr/>
        </p:nvSpPr>
        <p:spPr>
          <a:xfrm>
            <a:off x="704105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9"/>
          <p:cNvSpPr txBox="1"/>
          <p:nvPr/>
        </p:nvSpPr>
        <p:spPr>
          <a:xfrm>
            <a:off x="697985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41" name="Google Shape;141;p19"/>
          <p:cNvSpPr txBox="1"/>
          <p:nvPr/>
        </p:nvSpPr>
        <p:spPr>
          <a:xfrm>
            <a:off x="6798650"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Submission of finalized form (by dept.) to time of recommendation. </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Group will individually research; departments will get follow-up questions; group to vote yes/no;  and submit recommendation.</a:t>
            </a:r>
            <a:endParaRPr>
              <a:latin typeface="Twentieth Century"/>
              <a:ea typeface="Twentieth Century"/>
              <a:cs typeface="Twentieth Century"/>
              <a:sym typeface="Twentieth Century"/>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0"/>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New Requests</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47" name="Google Shape;147;p20"/>
          <p:cNvSpPr txBox="1"/>
          <p:nvPr/>
        </p:nvSpPr>
        <p:spPr>
          <a:xfrm>
            <a:off x="457200" y="1141325"/>
            <a:ext cx="7573500" cy="3241500"/>
          </a:xfrm>
          <a:prstGeom prst="rect">
            <a:avLst/>
          </a:prstGeom>
          <a:noFill/>
          <a:ln>
            <a:noFill/>
          </a:ln>
        </p:spPr>
        <p:txBody>
          <a:bodyPr anchorCtr="0" anchor="t" bIns="45700" lIns="91425" spcFirstLastPara="1" rIns="91425" wrap="square" tIns="45700">
            <a:noAutofit/>
          </a:bodyPr>
          <a:lstStyle/>
          <a:p>
            <a:pPr indent="0" lvl="0" marL="45720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graphicFrame>
        <p:nvGraphicFramePr>
          <p:cNvPr id="148" name="Google Shape;148;p20"/>
          <p:cNvGraphicFramePr/>
          <p:nvPr/>
        </p:nvGraphicFramePr>
        <p:xfrm>
          <a:off x="122825" y="843625"/>
          <a:ext cx="3000000" cy="3000000"/>
        </p:xfrm>
        <a:graphic>
          <a:graphicData uri="http://schemas.openxmlformats.org/drawingml/2006/table">
            <a:tbl>
              <a:tblPr>
                <a:noFill/>
                <a:tableStyleId>{FD0EC396-5755-4148-9AA1-BA6382548A56}</a:tableStyleId>
              </a:tblPr>
              <a:tblGrid>
                <a:gridCol w="2163925"/>
                <a:gridCol w="2246750"/>
                <a:gridCol w="2246750"/>
                <a:gridCol w="2246750"/>
              </a:tblGrid>
              <a:tr h="861900">
                <a:tc>
                  <a:txBody>
                    <a:bodyPr/>
                    <a:lstStyle/>
                    <a:p>
                      <a:pPr indent="0" lvl="0" marL="0" rtl="0" algn="l">
                        <a:spcBef>
                          <a:spcPts val="0"/>
                        </a:spcBef>
                        <a:spcAft>
                          <a:spcPts val="0"/>
                        </a:spcAft>
                        <a:buNone/>
                      </a:pPr>
                      <a:r>
                        <a:rPr lang="en" sz="1000"/>
                        <a:t>Applicant name: </a:t>
                      </a:r>
                      <a:r>
                        <a:rPr i="1" lang="en" sz="900">
                          <a:solidFill>
                            <a:srgbClr val="062858"/>
                          </a:solidFill>
                        </a:rPr>
                        <a:t>Rich DeVesty</a:t>
                      </a:r>
                      <a:endParaRPr i="1" sz="900">
                        <a:solidFill>
                          <a:srgbClr val="062858"/>
                        </a:solidFill>
                      </a:endParaRPr>
                    </a:p>
                    <a:p>
                      <a:pPr indent="0" lvl="0" marL="0" rtl="0" algn="l">
                        <a:spcBef>
                          <a:spcPts val="0"/>
                        </a:spcBef>
                        <a:spcAft>
                          <a:spcPts val="0"/>
                        </a:spcAft>
                        <a:buNone/>
                      </a:pPr>
                      <a:r>
                        <a:rPr lang="en" sz="1000">
                          <a:solidFill>
                            <a:schemeClr val="dk1"/>
                          </a:solidFill>
                        </a:rPr>
                        <a:t>Company:</a:t>
                      </a:r>
                      <a:r>
                        <a:rPr lang="en" sz="900">
                          <a:solidFill>
                            <a:schemeClr val="dk1"/>
                          </a:solidFill>
                        </a:rPr>
                        <a:t> </a:t>
                      </a:r>
                      <a:r>
                        <a:rPr i="1" lang="en" sz="900">
                          <a:solidFill>
                            <a:schemeClr val="accent1"/>
                          </a:solidFill>
                        </a:rPr>
                        <a:t>City of Syracuse - DPW</a:t>
                      </a:r>
                      <a:endParaRPr i="1" sz="900">
                        <a:solidFill>
                          <a:srgbClr val="062858"/>
                        </a:solidFill>
                      </a:endParaRPr>
                    </a:p>
                    <a:p>
                      <a:pPr indent="0" lvl="0" marL="0" rtl="0" algn="l">
                        <a:spcBef>
                          <a:spcPts val="0"/>
                        </a:spcBef>
                        <a:spcAft>
                          <a:spcPts val="0"/>
                        </a:spcAft>
                        <a:buClr>
                          <a:schemeClr val="dk1"/>
                        </a:buClr>
                        <a:buSzPts val="1100"/>
                        <a:buFont typeface="Arial"/>
                        <a:buNone/>
                      </a:pPr>
                      <a:r>
                        <a:rPr lang="en" sz="1000">
                          <a:solidFill>
                            <a:schemeClr val="dk1"/>
                          </a:solidFill>
                        </a:rPr>
                        <a:t>Sponsoring Department: </a:t>
                      </a:r>
                      <a:r>
                        <a:rPr i="1" lang="en" sz="900">
                          <a:solidFill>
                            <a:srgbClr val="062858"/>
                          </a:solidFill>
                        </a:rPr>
                        <a:t>Fleet Operations </a:t>
                      </a:r>
                      <a:endParaRPr i="1" sz="900">
                        <a:solidFill>
                          <a:srgbClr val="062858"/>
                        </a:solidFill>
                      </a:endParaRPr>
                    </a:p>
                  </a:txBody>
                  <a:tcPr marT="91425" marB="91425" marR="91425" marL="91425"/>
                </a:tc>
                <a:tc>
                  <a:txBody>
                    <a:bodyPr/>
                    <a:lstStyle/>
                    <a:p>
                      <a:pPr indent="0" lvl="0" marL="0" rtl="0" algn="l">
                        <a:spcBef>
                          <a:spcPts val="0"/>
                        </a:spcBef>
                        <a:spcAft>
                          <a:spcPts val="0"/>
                        </a:spcAft>
                        <a:buNone/>
                      </a:pPr>
                      <a:r>
                        <a:rPr lang="en" sz="1000">
                          <a:solidFill>
                            <a:schemeClr val="dk1"/>
                          </a:solidFill>
                        </a:rPr>
                        <a:t>Application Date: </a:t>
                      </a:r>
                      <a:r>
                        <a:rPr i="1" lang="en" sz="900">
                          <a:solidFill>
                            <a:srgbClr val="062858"/>
                          </a:solidFill>
                        </a:rPr>
                        <a:t>11/14/21</a:t>
                      </a:r>
                      <a:endParaRPr sz="9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Partner Organization/Technologies: </a:t>
                      </a:r>
                      <a:br>
                        <a:rPr lang="en" sz="1000">
                          <a:solidFill>
                            <a:schemeClr val="dk1"/>
                          </a:solidFill>
                        </a:rPr>
                      </a:br>
                      <a:r>
                        <a:rPr i="1" lang="en" sz="900">
                          <a:solidFill>
                            <a:schemeClr val="accent1"/>
                          </a:solidFill>
                        </a:rPr>
                        <a:t>Samsara</a:t>
                      </a:r>
                      <a:endParaRPr i="1" sz="900">
                        <a:solidFill>
                          <a:schemeClr val="accent1"/>
                        </a:solidFill>
                      </a:endParaRPr>
                    </a:p>
                  </a:txBody>
                  <a:tcPr marT="91425" marB="91425" marR="91425" marL="91425"/>
                </a:tc>
                <a:tc gridSpan="2">
                  <a:txBody>
                    <a:bodyPr/>
                    <a:lstStyle/>
                    <a:p>
                      <a:pPr indent="0" lvl="0" marL="0" rtl="0" algn="l">
                        <a:spcBef>
                          <a:spcPts val="0"/>
                        </a:spcBef>
                        <a:spcAft>
                          <a:spcPts val="0"/>
                        </a:spcAft>
                        <a:buNone/>
                      </a:pPr>
                      <a:r>
                        <a:rPr lang="en" sz="1000">
                          <a:solidFill>
                            <a:schemeClr val="dk1"/>
                          </a:solidFill>
                        </a:rPr>
                        <a:t>Proof of Concept Demonstration?</a:t>
                      </a:r>
                      <a:endParaRPr sz="1000">
                        <a:solidFill>
                          <a:schemeClr val="dk1"/>
                        </a:solidFill>
                      </a:endParaRPr>
                    </a:p>
                    <a:p>
                      <a:pPr indent="0" lvl="0" marL="0" rtl="0" algn="l">
                        <a:spcBef>
                          <a:spcPts val="0"/>
                        </a:spcBef>
                        <a:spcAft>
                          <a:spcPts val="0"/>
                        </a:spcAft>
                        <a:buNone/>
                      </a:pPr>
                      <a:r>
                        <a:rPr lang="en" sz="1000">
                          <a:solidFill>
                            <a:schemeClr val="dk1"/>
                          </a:solidFill>
                        </a:rPr>
                        <a:t>Technology Implementation?</a:t>
                      </a:r>
                      <a:endParaRPr sz="1000">
                        <a:solidFill>
                          <a:schemeClr val="dk1"/>
                        </a:solidFill>
                      </a:endParaRPr>
                    </a:p>
                    <a:p>
                      <a:pPr indent="0" lvl="0" marL="0" rtl="0" algn="l">
                        <a:spcBef>
                          <a:spcPts val="0"/>
                        </a:spcBef>
                        <a:spcAft>
                          <a:spcPts val="0"/>
                        </a:spcAft>
                        <a:buNone/>
                      </a:pPr>
                      <a:r>
                        <a:rPr lang="en" sz="1000">
                          <a:solidFill>
                            <a:schemeClr val="dk1"/>
                          </a:solidFill>
                        </a:rPr>
                        <a:t>Exempt?</a:t>
                      </a:r>
                      <a:endParaRPr sz="1000">
                        <a:solidFill>
                          <a:schemeClr val="dk1"/>
                        </a:solidFill>
                      </a:endParaRPr>
                    </a:p>
                  </a:txBody>
                  <a:tcPr marT="91425" marB="91425" marR="91425" marL="91425"/>
                </a:tc>
                <a:tc hMerge="1"/>
              </a:tr>
              <a:tr h="731500">
                <a:tc gridSpan="2">
                  <a:txBody>
                    <a:bodyPr/>
                    <a:lstStyle/>
                    <a:p>
                      <a:pPr indent="0" lvl="0" marL="0" rtl="0" algn="l">
                        <a:spcBef>
                          <a:spcPts val="0"/>
                        </a:spcBef>
                        <a:spcAft>
                          <a:spcPts val="0"/>
                        </a:spcAft>
                        <a:buNone/>
                      </a:pPr>
                      <a:r>
                        <a:rPr lang="en" sz="1000"/>
                        <a:t>Technology Purpose:</a:t>
                      </a:r>
                      <a:r>
                        <a:rPr lang="en" sz="900"/>
                        <a:t> </a:t>
                      </a:r>
                      <a:r>
                        <a:rPr i="1" lang="en" sz="900">
                          <a:solidFill>
                            <a:srgbClr val="062858"/>
                          </a:solidFill>
                        </a:rPr>
                        <a:t>To provide real time tracking of DPW vehicles and equipment and to provide camera images along routes.</a:t>
                      </a:r>
                      <a:endParaRPr i="1" sz="900">
                        <a:solidFill>
                          <a:srgbClr val="062858"/>
                        </a:solidFill>
                      </a:endParaRPr>
                    </a:p>
                  </a:txBody>
                  <a:tcPr marT="91425" marB="91425" marR="91425" marL="91425"/>
                </a:tc>
                <a:tc hMerge="1"/>
                <a:tc gridSpan="2">
                  <a:txBody>
                    <a:bodyPr/>
                    <a:lstStyle/>
                    <a:p>
                      <a:pPr indent="0" lvl="0" marL="0" rtl="0" algn="l">
                        <a:spcBef>
                          <a:spcPts val="0"/>
                        </a:spcBef>
                        <a:spcAft>
                          <a:spcPts val="0"/>
                        </a:spcAft>
                        <a:buClr>
                          <a:schemeClr val="dk1"/>
                        </a:buClr>
                        <a:buSzPts val="1100"/>
                        <a:buFont typeface="Arial"/>
                        <a:buNone/>
                      </a:pPr>
                      <a:r>
                        <a:rPr lang="en" sz="1000">
                          <a:solidFill>
                            <a:schemeClr val="dk1"/>
                          </a:solidFill>
                        </a:rPr>
                        <a:t>Operation/Implementation description</a:t>
                      </a:r>
                      <a:r>
                        <a:rPr lang="en" sz="1000">
                          <a:solidFill>
                            <a:schemeClr val="dk1"/>
                          </a:solidFill>
                        </a:rPr>
                        <a:t>: </a:t>
                      </a:r>
                      <a:r>
                        <a:rPr i="1" lang="en" sz="900">
                          <a:solidFill>
                            <a:schemeClr val="accent1"/>
                          </a:solidFill>
                        </a:rPr>
                        <a:t>The technology will be installed on DPW trucks and equipment</a:t>
                      </a:r>
                      <a:r>
                        <a:rPr i="1" lang="en" sz="1000">
                          <a:solidFill>
                            <a:schemeClr val="accent1"/>
                          </a:solidFill>
                        </a:rPr>
                        <a:t>.</a:t>
                      </a:r>
                      <a:endParaRPr i="1" sz="1000">
                        <a:solidFill>
                          <a:schemeClr val="accent1"/>
                        </a:solidFill>
                      </a:endParaRPr>
                    </a:p>
                    <a:p>
                      <a:pPr indent="0" lvl="0" marL="0" marR="0" rtl="0" algn="l">
                        <a:lnSpc>
                          <a:spcPct val="100000"/>
                        </a:lnSpc>
                        <a:spcBef>
                          <a:spcPts val="0"/>
                        </a:spcBef>
                        <a:spcAft>
                          <a:spcPts val="0"/>
                        </a:spcAft>
                        <a:buClr>
                          <a:schemeClr val="dk1"/>
                        </a:buClr>
                        <a:buSzPts val="1100"/>
                        <a:buFont typeface="Arial"/>
                        <a:buNone/>
                      </a:pPr>
                      <a:r>
                        <a:t/>
                      </a:r>
                      <a:endParaRPr i="1" sz="900">
                        <a:solidFill>
                          <a:schemeClr val="accent1"/>
                        </a:solidFill>
                      </a:endParaRPr>
                    </a:p>
                    <a:p>
                      <a:pPr indent="0" lvl="0" marL="0" marR="0" rtl="0" algn="l">
                        <a:lnSpc>
                          <a:spcPct val="100000"/>
                        </a:lnSpc>
                        <a:spcBef>
                          <a:spcPts val="0"/>
                        </a:spcBef>
                        <a:spcAft>
                          <a:spcPts val="0"/>
                        </a:spcAft>
                        <a:buClr>
                          <a:schemeClr val="dk1"/>
                        </a:buClr>
                        <a:buSzPts val="1100"/>
                        <a:buFont typeface="Arial"/>
                        <a:buNone/>
                      </a:pPr>
                      <a:r>
                        <a:t/>
                      </a:r>
                      <a:endParaRPr i="1" sz="900">
                        <a:solidFill>
                          <a:schemeClr val="accent1"/>
                        </a:solidFill>
                      </a:endParaRPr>
                    </a:p>
                  </a:txBody>
                  <a:tcPr marT="91425" marB="91425" marR="91425" marL="91425"/>
                </a:tc>
                <a:tc hMerge="1"/>
              </a:tr>
              <a:tr h="697700">
                <a:tc>
                  <a:txBody>
                    <a:bodyPr/>
                    <a:lstStyle/>
                    <a:p>
                      <a:pPr indent="0" lvl="0" marL="0" rtl="0" algn="l">
                        <a:lnSpc>
                          <a:spcPct val="115000"/>
                        </a:lnSpc>
                        <a:spcBef>
                          <a:spcPts val="0"/>
                        </a:spcBef>
                        <a:spcAft>
                          <a:spcPts val="0"/>
                        </a:spcAft>
                        <a:buNone/>
                      </a:pPr>
                      <a:r>
                        <a:rPr lang="en" sz="1000">
                          <a:solidFill>
                            <a:schemeClr val="dk1"/>
                          </a:solidFill>
                        </a:rPr>
                        <a:t>Data Management Plan: </a:t>
                      </a:r>
                      <a:r>
                        <a:rPr i="1" lang="en" sz="900">
                          <a:solidFill>
                            <a:schemeClr val="accent1"/>
                          </a:solidFill>
                        </a:rPr>
                        <a:t>Fleet Operations will have access to the data through a web portal. The data will live and be available for 10 years. Access to this data is guarded by credentials.</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rPr i="1" lang="en" sz="900">
                          <a:solidFill>
                            <a:schemeClr val="accent1"/>
                          </a:solidFill>
                        </a:rPr>
                        <a:t>Only Superintendents will have access to this data</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lnSpc>
                          <a:spcPct val="115000"/>
                        </a:lnSpc>
                        <a:spcBef>
                          <a:spcPts val="0"/>
                        </a:spcBef>
                        <a:spcAft>
                          <a:spcPts val="0"/>
                        </a:spcAft>
                        <a:buNone/>
                      </a:pPr>
                      <a:r>
                        <a:t/>
                      </a:r>
                      <a:endParaRPr i="1" sz="900">
                        <a:solidFill>
                          <a:schemeClr val="accent1"/>
                        </a:solidFill>
                      </a:endParaRPr>
                    </a:p>
                    <a:p>
                      <a:pPr indent="0" lvl="0" marL="0" rtl="0" algn="l">
                        <a:spcBef>
                          <a:spcPts val="0"/>
                        </a:spcBef>
                        <a:spcAft>
                          <a:spcPts val="0"/>
                        </a:spcAft>
                        <a:buClr>
                          <a:schemeClr val="dk1"/>
                        </a:buClr>
                        <a:buSzPts val="1100"/>
                        <a:buFont typeface="Arial"/>
                        <a:buNone/>
                      </a:pPr>
                      <a:r>
                        <a:rPr lang="en" sz="1000">
                          <a:solidFill>
                            <a:schemeClr val="dk1"/>
                          </a:solidFill>
                        </a:rPr>
                        <a:t>Cloud vs on prem: </a:t>
                      </a:r>
                      <a:r>
                        <a:rPr i="1" lang="en" sz="900">
                          <a:solidFill>
                            <a:schemeClr val="accent1"/>
                          </a:solidFill>
                        </a:rPr>
                        <a:t>Cloud-based server </a:t>
                      </a:r>
                      <a:endParaRPr i="1" sz="900">
                        <a:solidFill>
                          <a:schemeClr val="accent1"/>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sz="1000">
                          <a:solidFill>
                            <a:schemeClr val="dk1"/>
                          </a:solidFill>
                        </a:rPr>
                        <a:t>Intended Operation: </a:t>
                      </a:r>
                      <a:r>
                        <a:rPr i="1" lang="en" sz="900">
                          <a:solidFill>
                            <a:schemeClr val="accent1"/>
                          </a:solidFill>
                        </a:rPr>
                        <a:t>The technology will be permanently installed and will operate continuously. This technology will assist the DPW in both tracking their vehicles but also in ensuring the safety and accountability for their crews as there are front facing cameras that are included </a:t>
                      </a:r>
                      <a:endParaRPr i="1" sz="1000">
                        <a:solidFill>
                          <a:srgbClr val="062858"/>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sz="1000">
                          <a:solidFill>
                            <a:schemeClr val="dk1"/>
                          </a:solidFill>
                        </a:rPr>
                        <a:t>Maintainability/Scalability/Reliability/Vulnerabilities: </a:t>
                      </a:r>
                      <a:r>
                        <a:rPr i="1" lang="en" sz="1000">
                          <a:solidFill>
                            <a:srgbClr val="062858"/>
                          </a:solidFill>
                        </a:rPr>
                        <a:t>Unknown</a:t>
                      </a:r>
                      <a:endParaRPr i="1" sz="1000">
                        <a:solidFill>
                          <a:srgbClr val="062858"/>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None/>
                      </a:pPr>
                      <a:r>
                        <a:rPr lang="en" sz="1000">
                          <a:solidFill>
                            <a:schemeClr val="dk1"/>
                          </a:solidFill>
                        </a:rPr>
                        <a:t>Cybersecurity Plan: </a:t>
                      </a:r>
                      <a:r>
                        <a:rPr i="1" lang="en" sz="900">
                          <a:solidFill>
                            <a:schemeClr val="accent1"/>
                          </a:solidFill>
                        </a:rPr>
                        <a:t>Unknown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Clr>
                          <a:schemeClr val="dk1"/>
                        </a:buClr>
                        <a:buSzPts val="1100"/>
                        <a:buFont typeface="Arial"/>
                        <a:buNone/>
                      </a:pPr>
                      <a:r>
                        <a:rPr lang="en" sz="1000">
                          <a:solidFill>
                            <a:schemeClr val="dk1"/>
                          </a:solidFill>
                        </a:rPr>
                        <a:t>Broader Impacts/Unintended Consequences/Concerns: </a:t>
                      </a:r>
                      <a:r>
                        <a:rPr i="1" lang="en" sz="1000">
                          <a:solidFill>
                            <a:srgbClr val="062858"/>
                          </a:solidFill>
                        </a:rPr>
                        <a:t>Unknown</a:t>
                      </a:r>
                      <a:endParaRPr i="1" sz="1000">
                        <a:solidFill>
                          <a:srgbClr val="062858"/>
                        </a:solidFill>
                      </a:endParaRPr>
                    </a:p>
                  </a:txBody>
                  <a:tcPr marT="91425" marB="91425" marR="91425" marL="91425">
                    <a:lnB cap="flat" cmpd="sng" w="9525">
                      <a:solidFill>
                        <a:srgbClr val="888888"/>
                      </a:solidFill>
                      <a:prstDash val="solid"/>
                      <a:round/>
                      <a:headEnd len="sm" w="sm" type="none"/>
                      <a:tailEnd len="sm" w="sm" type="none"/>
                    </a:lnB>
                  </a:tcPr>
                </a:tc>
                <a:tc>
                  <a:txBody>
                    <a:bodyPr/>
                    <a:lstStyle/>
                    <a:p>
                      <a:pPr indent="0" lvl="0" marL="0" rtl="0" algn="l">
                        <a:spcBef>
                          <a:spcPts val="0"/>
                        </a:spcBef>
                        <a:spcAft>
                          <a:spcPts val="0"/>
                        </a:spcAft>
                        <a:buNone/>
                      </a:pPr>
                      <a:r>
                        <a:rPr lang="en" sz="1000">
                          <a:solidFill>
                            <a:schemeClr val="dk1"/>
                          </a:solidFill>
                        </a:rPr>
                        <a:t>Who is the audience for this system?: </a:t>
                      </a:r>
                      <a:r>
                        <a:rPr i="1" lang="en" sz="900">
                          <a:solidFill>
                            <a:schemeClr val="accent1"/>
                          </a:solidFill>
                        </a:rPr>
                        <a:t>DPW Supervisors and Administration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rtl="0" algn="l">
                        <a:spcBef>
                          <a:spcPts val="0"/>
                        </a:spcBef>
                        <a:spcAft>
                          <a:spcPts val="0"/>
                        </a:spcAft>
                        <a:buNone/>
                      </a:pPr>
                      <a:r>
                        <a:rPr lang="en" sz="1000">
                          <a:solidFill>
                            <a:schemeClr val="dk1"/>
                          </a:solidFill>
                        </a:rPr>
                        <a:t>How many units/how is the system deployed?</a:t>
                      </a:r>
                      <a:r>
                        <a:rPr lang="en" sz="1000">
                          <a:solidFill>
                            <a:schemeClr val="dk1"/>
                          </a:solidFill>
                        </a:rPr>
                        <a:t>: </a:t>
                      </a:r>
                      <a:r>
                        <a:rPr i="1" lang="en" sz="900">
                          <a:solidFill>
                            <a:schemeClr val="accent1"/>
                          </a:solidFill>
                        </a:rPr>
                        <a:t>Unknown</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marR="0" rtl="0" algn="l">
                        <a:lnSpc>
                          <a:spcPct val="100000"/>
                        </a:lnSpc>
                        <a:spcBef>
                          <a:spcPts val="0"/>
                        </a:spcBef>
                        <a:spcAft>
                          <a:spcPts val="0"/>
                        </a:spcAft>
                        <a:buNone/>
                      </a:pPr>
                      <a:r>
                        <a:rPr lang="en" sz="1000">
                          <a:solidFill>
                            <a:schemeClr val="dk1"/>
                          </a:solidFill>
                        </a:rPr>
                        <a:t>Volume, size and type of data: </a:t>
                      </a:r>
                      <a:r>
                        <a:rPr i="1" lang="en" sz="900">
                          <a:solidFill>
                            <a:schemeClr val="accent1"/>
                          </a:solidFill>
                        </a:rPr>
                        <a:t>ICamera footage</a:t>
                      </a:r>
                      <a:endParaRPr sz="1000">
                        <a:solidFill>
                          <a:schemeClr val="dk1"/>
                        </a:solidFill>
                      </a:endParaRPr>
                    </a:p>
                    <a:p>
                      <a:pPr indent="0" lvl="0" marL="0" rtl="0" algn="l">
                        <a:spcBef>
                          <a:spcPts val="0"/>
                        </a:spcBef>
                        <a:spcAft>
                          <a:spcPts val="0"/>
                        </a:spcAft>
                        <a:buNone/>
                      </a:pPr>
                      <a:r>
                        <a:t/>
                      </a:r>
                      <a:endParaRPr sz="1000">
                        <a:solidFill>
                          <a:schemeClr val="dk1"/>
                        </a:solidFill>
                      </a:endParaRPr>
                    </a:p>
                    <a:p>
                      <a:pPr indent="0" lvl="0" marL="0" marR="0" rtl="0" algn="l">
                        <a:lnSpc>
                          <a:spcPct val="100000"/>
                        </a:lnSpc>
                        <a:spcBef>
                          <a:spcPts val="0"/>
                        </a:spcBef>
                        <a:spcAft>
                          <a:spcPts val="0"/>
                        </a:spcAft>
                        <a:buNone/>
                      </a:pPr>
                      <a:r>
                        <a:rPr lang="en" sz="1000">
                          <a:solidFill>
                            <a:schemeClr val="dk1"/>
                          </a:solidFill>
                        </a:rPr>
                        <a:t>Length of time application is expected to be used: </a:t>
                      </a:r>
                      <a:r>
                        <a:rPr i="1" lang="en" sz="900">
                          <a:solidFill>
                            <a:schemeClr val="accent1"/>
                          </a:solidFill>
                        </a:rPr>
                        <a:t>Indefinitely</a:t>
                      </a:r>
                      <a:endParaRPr sz="10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txBody>
                  <a:tcPr marT="91425" marB="91425" marR="91425" marL="91425"/>
                </a:tc>
              </a:tr>
            </a:tbl>
          </a:graphicData>
        </a:graphic>
      </p:graphicFrame>
      <p:sp>
        <p:nvSpPr>
          <p:cNvPr id="149" name="Google Shape;149;p20"/>
          <p:cNvSpPr/>
          <p:nvPr/>
        </p:nvSpPr>
        <p:spPr>
          <a:xfrm>
            <a:off x="7387736" y="920525"/>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20"/>
          <p:cNvSpPr/>
          <p:nvPr/>
        </p:nvSpPr>
        <p:spPr>
          <a:xfrm>
            <a:off x="7387730" y="1102001"/>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t>X</a:t>
            </a:r>
            <a:endParaRPr sz="1000"/>
          </a:p>
        </p:txBody>
      </p:sp>
      <p:sp>
        <p:nvSpPr>
          <p:cNvPr id="151" name="Google Shape;151;p20"/>
          <p:cNvSpPr/>
          <p:nvPr/>
        </p:nvSpPr>
        <p:spPr>
          <a:xfrm>
            <a:off x="7387727" y="1283496"/>
            <a:ext cx="151500" cy="159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1"/>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New Requests</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57" name="Google Shape;157;p21"/>
          <p:cNvSpPr txBox="1"/>
          <p:nvPr/>
        </p:nvSpPr>
        <p:spPr>
          <a:xfrm>
            <a:off x="1278975" y="901725"/>
            <a:ext cx="6799800" cy="3481200"/>
          </a:xfrm>
          <a:prstGeom prst="rect">
            <a:avLst/>
          </a:prstGeom>
          <a:noFill/>
          <a:ln>
            <a:noFill/>
          </a:ln>
        </p:spPr>
        <p:txBody>
          <a:bodyPr anchorCtr="0" anchor="t" bIns="45700" lIns="91425" spcFirstLastPara="1" rIns="91425" wrap="square" tIns="45700">
            <a:noAutofit/>
          </a:bodyPr>
          <a:lstStyle/>
          <a:p>
            <a:pPr indent="-323850" lvl="0" marL="457200" rtl="0" algn="l">
              <a:lnSpc>
                <a:spcPct val="115000"/>
              </a:lnSpc>
              <a:spcBef>
                <a:spcPts val="1200"/>
              </a:spcBef>
              <a:spcAft>
                <a:spcPts val="0"/>
              </a:spcAft>
              <a:buClr>
                <a:schemeClr val="dk1"/>
              </a:buClr>
              <a:buSzPts val="1500"/>
              <a:buFont typeface="Twentieth Century"/>
              <a:buChar char="●"/>
            </a:pPr>
            <a:r>
              <a:rPr lang="en" sz="1500">
                <a:solidFill>
                  <a:schemeClr val="dk1"/>
                </a:solidFill>
                <a:latin typeface="Twentieth Century"/>
                <a:ea typeface="Twentieth Century"/>
                <a:cs typeface="Twentieth Century"/>
                <a:sym typeface="Twentieth Century"/>
              </a:rPr>
              <a:t>Should this technology be exempt?</a:t>
            </a:r>
            <a:endParaRPr sz="15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2"/>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Sentiment Analysis Fellowship</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63" name="Google Shape;163;p22"/>
          <p:cNvSpPr txBox="1"/>
          <p:nvPr/>
        </p:nvSpPr>
        <p:spPr>
          <a:xfrm>
            <a:off x="1278975" y="901725"/>
            <a:ext cx="6799800" cy="3481200"/>
          </a:xfrm>
          <a:prstGeom prst="rect">
            <a:avLst/>
          </a:prstGeom>
          <a:noFill/>
          <a:ln>
            <a:noFill/>
          </a:ln>
        </p:spPr>
        <p:txBody>
          <a:bodyPr anchorCtr="0" anchor="t" bIns="45700" lIns="91425" spcFirstLastPara="1" rIns="91425" wrap="square" tIns="45700">
            <a:noAutofit/>
          </a:bodyPr>
          <a:lstStyle/>
          <a:p>
            <a:pPr indent="-323850" lvl="0" marL="457200" rtl="0" algn="l">
              <a:lnSpc>
                <a:spcPct val="115000"/>
              </a:lnSpc>
              <a:spcBef>
                <a:spcPts val="1200"/>
              </a:spcBef>
              <a:spcAft>
                <a:spcPts val="0"/>
              </a:spcAft>
              <a:buClr>
                <a:schemeClr val="dk1"/>
              </a:buClr>
              <a:buSzPts val="1500"/>
              <a:buFont typeface="Twentieth Century"/>
              <a:buChar char="●"/>
            </a:pPr>
            <a:r>
              <a:rPr lang="en" sz="1500">
                <a:solidFill>
                  <a:schemeClr val="dk1"/>
                </a:solidFill>
                <a:latin typeface="Twentieth Century"/>
                <a:ea typeface="Twentieth Century"/>
                <a:cs typeface="Twentieth Century"/>
                <a:sym typeface="Twentieth Century"/>
              </a:rPr>
              <a:t>Martha</a:t>
            </a:r>
            <a:endParaRPr sz="15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69" name="Google Shape;169;p23"/>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Questions</a:t>
            </a:r>
            <a:endParaRPr b="1" sz="3600">
              <a:solidFill>
                <a:srgbClr val="B98E00"/>
              </a:solidFill>
              <a:latin typeface="Times"/>
              <a:ea typeface="Times"/>
              <a:cs typeface="Times"/>
              <a:sym typeface="Times"/>
            </a:endParaRPr>
          </a:p>
        </p:txBody>
      </p:sp>
      <p:sp>
        <p:nvSpPr>
          <p:cNvPr id="170" name="Google Shape;170;p23"/>
          <p:cNvSpPr/>
          <p:nvPr/>
        </p:nvSpPr>
        <p:spPr>
          <a:xfrm>
            <a:off x="3505200" y="1506450"/>
            <a:ext cx="2133600" cy="2130600"/>
          </a:xfrm>
          <a:prstGeom prst="ellipse">
            <a:avLst/>
          </a:prstGeom>
          <a:solidFill>
            <a:srgbClr val="062858"/>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23"/>
          <p:cNvSpPr txBox="1"/>
          <p:nvPr/>
        </p:nvSpPr>
        <p:spPr>
          <a:xfrm>
            <a:off x="3666000" y="1256250"/>
            <a:ext cx="1812000" cy="2631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0">
                <a:solidFill>
                  <a:srgbClr val="B98E00"/>
                </a:solidFill>
                <a:latin typeface="Twentieth Century"/>
                <a:ea typeface="Twentieth Century"/>
                <a:cs typeface="Twentieth Century"/>
                <a:sym typeface="Twentieth Century"/>
              </a:rPr>
              <a:t>?</a:t>
            </a:r>
            <a:endParaRPr sz="15000">
              <a:solidFill>
                <a:srgbClr val="B98E00"/>
              </a:solidFill>
              <a:latin typeface="Twentieth Century"/>
              <a:ea typeface="Twentieth Century"/>
              <a:cs typeface="Twentieth Century"/>
              <a:sym typeface="Twentieth Century"/>
            </a:endParaRPr>
          </a:p>
        </p:txBody>
      </p:sp>
    </p:spTree>
  </p:cSld>
  <p:clrMapOvr>
    <a:masterClrMapping/>
  </p:clrMapOvr>
</p:sld>
</file>

<file path=ppt/theme/theme1.xml><?xml version="1.0" encoding="utf-8"?>
<a:theme xmlns:a="http://schemas.openxmlformats.org/drawingml/2006/main" xmlns:r="http://schemas.openxmlformats.org/officeDocument/2006/relationships" name="City of Syracuse No. #5">
  <a:themeElements>
    <a:clrScheme name="Office">
      <a:dk1>
        <a:srgbClr val="000000"/>
      </a:dk1>
      <a:lt1>
        <a:srgbClr val="FFFFFF"/>
      </a:lt1>
      <a:dk2>
        <a:srgbClr val="B98E00"/>
      </a:dk2>
      <a:lt2>
        <a:srgbClr val="EEECE1"/>
      </a:lt2>
      <a:accent1>
        <a:srgbClr val="062858"/>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