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Roboto"/>
      <p:regular r:id="rId30"/>
      <p:bold r:id="rId31"/>
      <p:italic r:id="rId32"/>
      <p:boldItalic r:id="rId33"/>
    </p:embeddedFont>
    <p:embeddedFont>
      <p:font typeface="Nunito"/>
      <p:regular r:id="rId34"/>
      <p:bold r:id="rId35"/>
      <p:italic r:id="rId36"/>
      <p:boldItalic r:id="rId37"/>
    </p:embeddedFont>
    <p:embeddedFont>
      <p:font typeface="Poppins"/>
      <p:regular r:id="rId38"/>
      <p:bold r:id="rId39"/>
      <p:italic r:id="rId40"/>
      <p:boldItalic r:id="rId41"/>
    </p:embeddedFont>
    <p:embeddedFont>
      <p:font typeface="Libre Baskerville"/>
      <p:regular r:id="rId42"/>
      <p:bold r:id="rId43"/>
      <p: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03">
          <p15:clr>
            <a:srgbClr val="A4A3A4"/>
          </p15:clr>
        </p15:guide>
        <p15:guide id="2" pos="144">
          <p15:clr>
            <a:srgbClr val="A4A3A4"/>
          </p15:clr>
        </p15:guide>
        <p15:guide id="3" pos="5616">
          <p15:clr>
            <a:srgbClr val="9AA0A6"/>
          </p15:clr>
        </p15:guide>
        <p15:guide id="4"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AE7B30-E1C2-4616-A3BC-8658C533CA36}">
  <a:tblStyle styleId="{D5AE7B30-E1C2-4616-A3BC-8658C533CA3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03" orient="horz"/>
        <p:guide pos="144"/>
        <p:guide pos="5616"/>
        <p:guide pos="2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20" Type="http://schemas.openxmlformats.org/officeDocument/2006/relationships/slide" Target="slides/slide14.xml"/><Relationship Id="rId42" Type="http://schemas.openxmlformats.org/officeDocument/2006/relationships/font" Target="fonts/LibreBaskerville-regular.fntdata"/><Relationship Id="rId41" Type="http://schemas.openxmlformats.org/officeDocument/2006/relationships/font" Target="fonts/Poppins-boldItalic.fntdata"/><Relationship Id="rId22" Type="http://schemas.openxmlformats.org/officeDocument/2006/relationships/slide" Target="slides/slide16.xml"/><Relationship Id="rId44" Type="http://schemas.openxmlformats.org/officeDocument/2006/relationships/font" Target="fonts/LibreBaskerville-italic.fntdata"/><Relationship Id="rId21" Type="http://schemas.openxmlformats.org/officeDocument/2006/relationships/slide" Target="slides/slide15.xml"/><Relationship Id="rId43" Type="http://schemas.openxmlformats.org/officeDocument/2006/relationships/font" Target="fonts/LibreBaskerville-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5.xml"/><Relationship Id="rId33" Type="http://schemas.openxmlformats.org/officeDocument/2006/relationships/font" Target="fonts/Roboto-boldItalic.fntdata"/><Relationship Id="rId10" Type="http://schemas.openxmlformats.org/officeDocument/2006/relationships/slide" Target="slides/slide4.xml"/><Relationship Id="rId32" Type="http://schemas.openxmlformats.org/officeDocument/2006/relationships/font" Target="fonts/Roboto-italic.fntdata"/><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Poppins-bold.fntdata"/><Relationship Id="rId16" Type="http://schemas.openxmlformats.org/officeDocument/2006/relationships/slide" Target="slides/slide10.xml"/><Relationship Id="rId38" Type="http://schemas.openxmlformats.org/officeDocument/2006/relationships/font" Target="fonts/Poppi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7c11150254_3_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07" name="Google Shape;107;g7c11150254_3_89: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e80e269b8_1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1" name="Google Shape;201;g12e80e269b8_1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1345daa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31345daa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1345daac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1345daac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1345daac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1345daac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2555230c4_0_40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6" name="Google Shape;226;g122555230c4_0_40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1345daac9_0_28: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32" name="Google Shape;232;g131345daac9_0_28: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8eb1c9761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38" name="Google Shape;238;g98eb1c9761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9277ffae0_0_1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46" name="Google Shape;246;g129277ffae0_0_1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29277ffae0_0_1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54" name="Google Shape;254;g129277ffae0_0_1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9277ffae0_0_26: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2" name="Google Shape;262;g129277ffae0_0_2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6810c52c3_0_3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3" name="Google Shape;113;g86810c52c3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9277ffae0_0_223: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71" name="Google Shape;271;g129277ffae0_0_223: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1f75f449f0_0_24: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77" name="Google Shape;277;g11f75f449f0_0_24: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22555230c4_0_11: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83" name="Google Shape;283;g122555230c4_0_11: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2555230c4_0_17: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90" name="Google Shape;290;g122555230c4_0_1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221b901c8_0_2: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0" name="Google Shape;120;ge221b901c8_0_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d41b7129d_0_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8" name="Google Shape;128;gfd41b7129d_0_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9277ffae0_0_0: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36" name="Google Shape;136;g129277ffae0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2555230c4_0_389: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4" name="Google Shape;144;g122555230c4_0_389: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bab3d7879_0_35:notes"/>
          <p:cNvSpPr txBox="1"/>
          <p:nvPr>
            <p:ph idx="1" type="body"/>
          </p:nvPr>
        </p:nvSpPr>
        <p:spPr>
          <a:xfrm>
            <a:off x="685800" y="4343400"/>
            <a:ext cx="5486400" cy="411480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2" name="Google Shape;152;gdbab3d7879_0_3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9277ffae0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9277ffae0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9277ffae0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9277ffae0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 name="Shape 13"/>
        <p:cNvGrpSpPr/>
        <p:nvPr/>
      </p:nvGrpSpPr>
      <p:grpSpPr>
        <a:xfrm>
          <a:off x="0" y="0"/>
          <a:ext cx="0" cy="0"/>
          <a:chOff x="0" y="0"/>
          <a:chExt cx="0" cy="0"/>
        </a:xfrm>
      </p:grpSpPr>
      <p:sp>
        <p:nvSpPr>
          <p:cNvPr id="14" name="Google Shape;14;p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18" name="Google Shape;18;p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5" name="Google Shape;75;p11"/>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6" name="Google Shape;76;p1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85" name="Google Shape;85;p12"/>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5503664" y="1411486"/>
            <a:ext cx="430887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3"/>
          <p:cNvSpPr txBox="1"/>
          <p:nvPr>
            <p:ph idx="1" type="body"/>
          </p:nvPr>
        </p:nvSpPr>
        <p:spPr>
          <a:xfrm rot="5400000">
            <a:off x="1312664" y="-569714"/>
            <a:ext cx="4308872"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92" name="Google Shape;92;p1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93" name="Shape 9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94" name="Shape 94"/>
        <p:cNvGrpSpPr/>
        <p:nvPr/>
      </p:nvGrpSpPr>
      <p:grpSpPr>
        <a:xfrm>
          <a:off x="0" y="0"/>
          <a:ext cx="0" cy="0"/>
          <a:chOff x="0" y="0"/>
          <a:chExt cx="0" cy="0"/>
        </a:xfrm>
      </p:grpSpPr>
      <p:sp>
        <p:nvSpPr>
          <p:cNvPr id="95" name="Google Shape;95;p1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txBox="1"/>
          <p:nvPr>
            <p:ph type="title"/>
          </p:nvPr>
        </p:nvSpPr>
        <p:spPr>
          <a:xfrm>
            <a:off x="819150" y="845600"/>
            <a:ext cx="7505700" cy="954600"/>
          </a:xfrm>
          <a:prstGeom prst="rect">
            <a:avLst/>
          </a:prstGeom>
        </p:spPr>
        <p:txBody>
          <a:bodyPr anchorCtr="0" anchor="ctr" bIns="45700" lIns="91425" spcFirstLastPara="1" rIns="91425" wrap="square" tIns="4570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99" name="Google Shape;99;p15"/>
          <p:cNvSpPr txBox="1"/>
          <p:nvPr>
            <p:ph idx="1" type="body"/>
          </p:nvPr>
        </p:nvSpPr>
        <p:spPr>
          <a:xfrm>
            <a:off x="819150" y="1990725"/>
            <a:ext cx="7505700" cy="2448000"/>
          </a:xfrm>
          <a:prstGeom prst="rect">
            <a:avLst/>
          </a:prstGeom>
        </p:spPr>
        <p:txBody>
          <a:bodyPr anchorCtr="0" anchor="t" bIns="45700" lIns="91425" spcFirstLastPara="1" rIns="91425" wrap="square" tIns="45700">
            <a:noAutofit/>
          </a:bodyPr>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00" name="Google Shape;100;p15"/>
          <p:cNvSpPr txBox="1"/>
          <p:nvPr>
            <p:ph idx="12" type="sldNum"/>
          </p:nvPr>
        </p:nvSpPr>
        <p:spPr>
          <a:xfrm>
            <a:off x="8390734" y="4543668"/>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555600"/>
            <a:ext cx="2808000" cy="755700"/>
          </a:xfrm>
          <a:prstGeom prst="rect">
            <a:avLst/>
          </a:prstGeom>
        </p:spPr>
        <p:txBody>
          <a:bodyPr anchorCtr="0" anchor="b" bIns="45700" lIns="91425" spcFirstLastPara="1" rIns="91425" wrap="square" tIns="457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3" name="Google Shape;103;p16"/>
          <p:cNvSpPr txBox="1"/>
          <p:nvPr>
            <p:ph idx="1" type="body"/>
          </p:nvPr>
        </p:nvSpPr>
        <p:spPr>
          <a:xfrm>
            <a:off x="311700" y="1389600"/>
            <a:ext cx="2808000" cy="3179400"/>
          </a:xfrm>
          <a:prstGeom prst="rect">
            <a:avLst/>
          </a:prstGeom>
        </p:spPr>
        <p:txBody>
          <a:bodyPr anchorCtr="0" anchor="t" bIns="45700" lIns="91425" spcFirstLastPara="1" rIns="91425" wrap="square" tIns="45700">
            <a:noAutofit/>
          </a:bodyPr>
          <a:lstStyle>
            <a:lvl1pPr indent="-304800" lvl="0" marL="457200" rtl="0">
              <a:spcBef>
                <a:spcPts val="640"/>
              </a:spcBef>
              <a:spcAft>
                <a:spcPts val="0"/>
              </a:spcAft>
              <a:buSzPts val="1200"/>
              <a:buChar char="•"/>
              <a:defRPr sz="1200"/>
            </a:lvl1pPr>
            <a:lvl2pPr indent="-304800" lvl="1" marL="914400" rtl="0">
              <a:spcBef>
                <a:spcPts val="560"/>
              </a:spcBef>
              <a:spcAft>
                <a:spcPts val="0"/>
              </a:spcAft>
              <a:buSzPts val="1200"/>
              <a:buChar char="–"/>
              <a:defRPr sz="1200"/>
            </a:lvl2pPr>
            <a:lvl3pPr indent="-304800" lvl="2" marL="1371600" rtl="0">
              <a:spcBef>
                <a:spcPts val="48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4" name="Google Shape;104;p1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lvl1pPr lvl="0">
              <a:spcBef>
                <a:spcPts val="0"/>
              </a:spcBef>
              <a:spcAft>
                <a:spcPts val="0"/>
              </a:spcAft>
              <a:buClr>
                <a:schemeClr val="dk1"/>
              </a:buClr>
              <a:buSzPts val="4000"/>
              <a:buFont typeface="Times New Roman"/>
              <a:buNone/>
              <a:defRPr b="1" sz="2400">
                <a:solidFill>
                  <a:srgbClr val="B98E0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25" name="Google Shape;25;p3"/>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800" u="none" cap="none" strike="noStrike">
                <a:solidFill>
                  <a:srgbClr val="888888"/>
                </a:solidFill>
                <a:latin typeface="Poppins"/>
                <a:ea typeface="Poppins"/>
                <a:cs typeface="Poppins"/>
                <a:sym typeface="Poppins"/>
              </a:rPr>
              <a:t>‹#›</a:t>
            </a:fld>
            <a:endParaRPr b="0" i="0" sz="800" u="none" cap="none" strike="noStrike">
              <a:solidFill>
                <a:srgbClr val="888888"/>
              </a:solidFill>
              <a:latin typeface="Poppins"/>
              <a:ea typeface="Poppins"/>
              <a:cs typeface="Poppins"/>
              <a:sym typeface="Poppins"/>
            </a:endParaRPr>
          </a:p>
        </p:txBody>
      </p:sp>
      <p:cxnSp>
        <p:nvCxnSpPr>
          <p:cNvPr id="30" name="Google Shape;30;p4"/>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6"/>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 name="Google Shape;35;p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 name="Google Shape;36;p6"/>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7" name="Google Shape;37;p6"/>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8" name="Google Shape;38;p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41" name="Google Shape;41;p6"/>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7"/>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cxnSp>
        <p:nvCxnSpPr>
          <p:cNvPr id="45" name="Google Shape;45;p7"/>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46" name="Google Shape;46;p7"/>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
        <p:nvSpPr>
          <p:cNvPr id="47" name="Google Shape;47;p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8"/>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3600"/>
              <a:buFont typeface="Times New Roman"/>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3" name="Google Shape;53;p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56" name="Google Shape;56;p8"/>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9"/>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000"/>
              <a:buFont typeface="Times New Roman"/>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9"/>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0" name="Google Shape;60;p9"/>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1" name="Google Shape;61;p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cxnSp>
        <p:nvCxnSpPr>
          <p:cNvPr id="64" name="Google Shape;64;p9"/>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8" name="Google Shape;68;p10"/>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8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800">
                <a:solidFill>
                  <a:srgbClr val="888888"/>
                </a:solidFill>
                <a:latin typeface="Poppins"/>
                <a:ea typeface="Poppins"/>
                <a:cs typeface="Poppins"/>
                <a:sym typeface="Poppins"/>
              </a:rPr>
              <a:t>‹#›</a:t>
            </a:fld>
            <a:endParaRPr sz="800">
              <a:solidFill>
                <a:srgbClr val="888888"/>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85750"/>
            <a:ext cx="8229600" cy="77747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000"/>
              <a:buFont typeface="Times New Roman"/>
              <a:buNone/>
              <a:defRPr b="0" i="0" sz="40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wentieth Century"/>
                <a:ea typeface="Twentieth Century"/>
                <a:cs typeface="Twentieth Century"/>
                <a:sym typeface="Twentieth Century"/>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wentieth Century"/>
                <a:ea typeface="Twentieth Century"/>
                <a:cs typeface="Twentieth Century"/>
                <a:sym typeface="Twentieth Century"/>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wentieth Century"/>
                <a:ea typeface="Twentieth Century"/>
                <a:cs typeface="Twentieth Century"/>
                <a:sym typeface="Twentieth Century"/>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062858"/>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062858"/>
                </a:solidFill>
                <a:latin typeface="Poppins"/>
                <a:ea typeface="Poppins"/>
                <a:cs typeface="Poppins"/>
                <a:sym typeface="Poppins"/>
              </a:defRPr>
            </a:lvl1pPr>
            <a:lvl2pPr indent="0" lvl="1" marL="0" marR="0" rtl="0" algn="r">
              <a:spcBef>
                <a:spcPts val="0"/>
              </a:spcBef>
              <a:buNone/>
              <a:defRPr b="0" i="0" sz="800" u="none" cap="none" strike="noStrike">
                <a:solidFill>
                  <a:srgbClr val="062858"/>
                </a:solidFill>
                <a:latin typeface="Poppins"/>
                <a:ea typeface="Poppins"/>
                <a:cs typeface="Poppins"/>
                <a:sym typeface="Poppins"/>
              </a:defRPr>
            </a:lvl2pPr>
            <a:lvl3pPr indent="0" lvl="2" marL="0" marR="0" rtl="0" algn="r">
              <a:spcBef>
                <a:spcPts val="0"/>
              </a:spcBef>
              <a:buNone/>
              <a:defRPr b="0" i="0" sz="800" u="none" cap="none" strike="noStrike">
                <a:solidFill>
                  <a:srgbClr val="062858"/>
                </a:solidFill>
                <a:latin typeface="Poppins"/>
                <a:ea typeface="Poppins"/>
                <a:cs typeface="Poppins"/>
                <a:sym typeface="Poppins"/>
              </a:defRPr>
            </a:lvl3pPr>
            <a:lvl4pPr indent="0" lvl="3" marL="0" marR="0" rtl="0" algn="r">
              <a:spcBef>
                <a:spcPts val="0"/>
              </a:spcBef>
              <a:buNone/>
              <a:defRPr b="0" i="0" sz="800" u="none" cap="none" strike="noStrike">
                <a:solidFill>
                  <a:srgbClr val="062858"/>
                </a:solidFill>
                <a:latin typeface="Poppins"/>
                <a:ea typeface="Poppins"/>
                <a:cs typeface="Poppins"/>
                <a:sym typeface="Poppins"/>
              </a:defRPr>
            </a:lvl4pPr>
            <a:lvl5pPr indent="0" lvl="4" marL="0" marR="0" rtl="0" algn="r">
              <a:spcBef>
                <a:spcPts val="0"/>
              </a:spcBef>
              <a:buNone/>
              <a:defRPr b="0" i="0" sz="800" u="none" cap="none" strike="noStrike">
                <a:solidFill>
                  <a:srgbClr val="062858"/>
                </a:solidFill>
                <a:latin typeface="Poppins"/>
                <a:ea typeface="Poppins"/>
                <a:cs typeface="Poppins"/>
                <a:sym typeface="Poppins"/>
              </a:defRPr>
            </a:lvl5pPr>
            <a:lvl6pPr indent="0" lvl="5" marL="0" marR="0" rtl="0" algn="r">
              <a:spcBef>
                <a:spcPts val="0"/>
              </a:spcBef>
              <a:buNone/>
              <a:defRPr b="0" i="0" sz="800" u="none" cap="none" strike="noStrike">
                <a:solidFill>
                  <a:srgbClr val="062858"/>
                </a:solidFill>
                <a:latin typeface="Poppins"/>
                <a:ea typeface="Poppins"/>
                <a:cs typeface="Poppins"/>
                <a:sym typeface="Poppins"/>
              </a:defRPr>
            </a:lvl6pPr>
            <a:lvl7pPr indent="0" lvl="6" marL="0" marR="0" rtl="0" algn="r">
              <a:spcBef>
                <a:spcPts val="0"/>
              </a:spcBef>
              <a:buNone/>
              <a:defRPr b="0" i="0" sz="800" u="none" cap="none" strike="noStrike">
                <a:solidFill>
                  <a:srgbClr val="062858"/>
                </a:solidFill>
                <a:latin typeface="Poppins"/>
                <a:ea typeface="Poppins"/>
                <a:cs typeface="Poppins"/>
                <a:sym typeface="Poppins"/>
              </a:defRPr>
            </a:lvl7pPr>
            <a:lvl8pPr indent="0" lvl="7" marL="0" marR="0" rtl="0" algn="r">
              <a:spcBef>
                <a:spcPts val="0"/>
              </a:spcBef>
              <a:buNone/>
              <a:defRPr b="0" i="0" sz="800" u="none" cap="none" strike="noStrike">
                <a:solidFill>
                  <a:srgbClr val="062858"/>
                </a:solidFill>
                <a:latin typeface="Poppins"/>
                <a:ea typeface="Poppins"/>
                <a:cs typeface="Poppins"/>
                <a:sym typeface="Poppins"/>
              </a:defRPr>
            </a:lvl8pPr>
            <a:lvl9pPr indent="0" lvl="8" marL="0" marR="0" rtl="0" algn="r">
              <a:spcBef>
                <a:spcPts val="0"/>
              </a:spcBef>
              <a:buNone/>
              <a:defRPr b="0" i="0" sz="800" u="none" cap="none" strike="noStrike">
                <a:solidFill>
                  <a:srgbClr val="06285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cxnSp>
        <p:nvCxnSpPr>
          <p:cNvPr id="11" name="Google Shape;11;p1"/>
          <p:cNvCxnSpPr/>
          <p:nvPr/>
        </p:nvCxnSpPr>
        <p:spPr>
          <a:xfrm>
            <a:off x="457200" y="285750"/>
            <a:ext cx="8229600" cy="0"/>
          </a:xfrm>
          <a:prstGeom prst="straightConnector1">
            <a:avLst/>
          </a:prstGeom>
          <a:noFill/>
          <a:ln cap="flat" cmpd="sng" w="28575">
            <a:solidFill>
              <a:srgbClr val="062858"/>
            </a:solidFill>
            <a:prstDash val="solid"/>
            <a:round/>
            <a:headEnd len="sm" w="sm" type="none"/>
            <a:tailEnd len="sm" w="sm" type="none"/>
          </a:ln>
        </p:spPr>
      </p:cxnSp>
      <p:sp>
        <p:nvSpPr>
          <p:cNvPr id="12" name="Google Shape;12;p1"/>
          <p:cNvSpPr txBox="1"/>
          <p:nvPr/>
        </p:nvSpPr>
        <p:spPr>
          <a:xfrm>
            <a:off x="4767300" y="11850"/>
            <a:ext cx="3919500" cy="2739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 sz="1000">
                <a:solidFill>
                  <a:srgbClr val="062858"/>
                </a:solidFill>
                <a:latin typeface="Poppins"/>
                <a:ea typeface="Poppins"/>
                <a:cs typeface="Poppins"/>
                <a:sym typeface="Poppins"/>
              </a:rPr>
              <a:t>Surveillance Technology Policy and Data Governance 2022</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rive.google.com/file/d/1Af_Xsq__OxQsuc8_z31nHcBpI1GLdXPk/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ocs.google.com/spreadsheets/d/16BWF9FQSJrbTjNeZGGM8TayDAu_61ogDeiEPbdE-VQw/edit?usp=sharing" TargetMode="External"/><Relationship Id="rId4" Type="http://schemas.openxmlformats.org/officeDocument/2006/relationships/hyperlink" Target="https://www.dataminr.com/" TargetMode="External"/><Relationship Id="rId5" Type="http://schemas.openxmlformats.org/officeDocument/2006/relationships/hyperlink" Target="https://docs.google.com/spreadsheets/d/16BWF9FQSJrbTjNeZGGM8TayDAu_61ogDeiEPbdE-VQw/edit?usp=sharing"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forms.gle/nLukUDWiWPmyRjf3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docs.google.com/forms/d/1k6L1jqTUVrrmlFYGLFA98nz6NAd7XdfOdB914-Y7Kns/edit?usp=shari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rive.google.com/file/d/1Af_Xsq__OxQsuc8_z31nHcBpI1GLdXPk/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0oIo5eBeYepGn45VDKTRWqBT8QxFT_ETiJDDvdzLhto/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2858"/>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0" y="1232900"/>
            <a:ext cx="9144000" cy="19095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F2F2F2"/>
              </a:buClr>
              <a:buSzPts val="6600"/>
              <a:buFont typeface="Libre Baskerville"/>
              <a:buNone/>
            </a:pPr>
            <a:r>
              <a:rPr b="1" lang="en" sz="4800">
                <a:solidFill>
                  <a:srgbClr val="F2F2F2"/>
                </a:solidFill>
                <a:latin typeface="Libre Baskerville"/>
                <a:ea typeface="Libre Baskerville"/>
                <a:cs typeface="Libre Baskerville"/>
                <a:sym typeface="Libre Baskerville"/>
              </a:rPr>
              <a:t>Surveillance Technology Working Group </a:t>
            </a:r>
            <a:endParaRPr b="1" sz="4800">
              <a:solidFill>
                <a:srgbClr val="F2F2F2"/>
              </a:solidFill>
              <a:latin typeface="Libre Baskerville"/>
              <a:ea typeface="Libre Baskerville"/>
              <a:cs typeface="Libre Baskerville"/>
              <a:sym typeface="Libre Baskerville"/>
            </a:endParaRPr>
          </a:p>
          <a:p>
            <a:pPr indent="0" lvl="0" marL="0" rtl="0" algn="ctr">
              <a:lnSpc>
                <a:spcPct val="115000"/>
              </a:lnSpc>
              <a:spcBef>
                <a:spcPts val="0"/>
              </a:spcBef>
              <a:spcAft>
                <a:spcPts val="0"/>
              </a:spcAft>
              <a:buClr>
                <a:srgbClr val="F2F2F2"/>
              </a:buClr>
              <a:buSzPts val="6600"/>
              <a:buFont typeface="Libre Baskerville"/>
              <a:buNone/>
            </a:pPr>
            <a:r>
              <a:rPr lang="en" sz="3000">
                <a:solidFill>
                  <a:srgbClr val="F2F2F2"/>
                </a:solidFill>
                <a:latin typeface="Libre Baskerville"/>
                <a:ea typeface="Libre Baskerville"/>
                <a:cs typeface="Libre Baskerville"/>
                <a:sym typeface="Libre Baskerville"/>
              </a:rPr>
              <a:t>Meeting #27</a:t>
            </a:r>
            <a:br>
              <a:rPr lang="en" sz="3000">
                <a:solidFill>
                  <a:srgbClr val="F2F2F2"/>
                </a:solidFill>
                <a:latin typeface="Libre Baskerville"/>
                <a:ea typeface="Libre Baskerville"/>
                <a:cs typeface="Libre Baskerville"/>
                <a:sym typeface="Libre Baskerville"/>
              </a:rPr>
            </a:br>
            <a:r>
              <a:rPr lang="en" sz="3000">
                <a:solidFill>
                  <a:srgbClr val="F2F2F2"/>
                </a:solidFill>
                <a:latin typeface="Libre Baskerville"/>
                <a:ea typeface="Libre Baskerville"/>
                <a:cs typeface="Libre Baskerville"/>
                <a:sym typeface="Libre Baskerville"/>
              </a:rPr>
              <a:t>6.07</a:t>
            </a:r>
            <a:r>
              <a:rPr lang="en" sz="3000">
                <a:solidFill>
                  <a:srgbClr val="F2F2F2"/>
                </a:solidFill>
                <a:latin typeface="Libre Baskerville"/>
                <a:ea typeface="Libre Baskerville"/>
                <a:cs typeface="Libre Baskerville"/>
                <a:sym typeface="Libre Baskerville"/>
              </a:rPr>
              <a:t>.2022</a:t>
            </a:r>
            <a:endParaRPr sz="3000">
              <a:solidFill>
                <a:srgbClr val="F2F2F2"/>
              </a:solidFill>
              <a:latin typeface="Libre Baskerville"/>
              <a:ea typeface="Libre Baskerville"/>
              <a:cs typeface="Libre Baskerville"/>
              <a:sym typeface="Libre Baskerville"/>
            </a:endParaRPr>
          </a:p>
        </p:txBody>
      </p:sp>
      <p:sp>
        <p:nvSpPr>
          <p:cNvPr id="110" name="Google Shape;110;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Membership Commitment Letter</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04" name="Google Shape;204;p26"/>
          <p:cNvSpPr txBox="1"/>
          <p:nvPr>
            <p:ph idx="1" type="body"/>
          </p:nvPr>
        </p:nvSpPr>
        <p:spPr>
          <a:xfrm>
            <a:off x="457200" y="1200150"/>
            <a:ext cx="8458200" cy="3414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Letter of Commitment:</a:t>
            </a:r>
            <a:endParaRPr b="1" sz="1700"/>
          </a:p>
          <a:p>
            <a:pPr indent="-336550" lvl="0" marL="457200" rtl="0" algn="l">
              <a:lnSpc>
                <a:spcPct val="115000"/>
              </a:lnSpc>
              <a:spcBef>
                <a:spcPts val="1400"/>
              </a:spcBef>
              <a:spcAft>
                <a:spcPts val="0"/>
              </a:spcAft>
              <a:buSzPts val="1700"/>
              <a:buFont typeface="Twentieth Century"/>
              <a:buChar char="●"/>
            </a:pPr>
            <a:r>
              <a:rPr lang="en" sz="1700"/>
              <a:t>We are still missing </a:t>
            </a:r>
            <a:r>
              <a:rPr b="1" lang="en" sz="1700" u="sng"/>
              <a:t>3 Members’</a:t>
            </a:r>
            <a:r>
              <a:rPr lang="en" sz="1700"/>
              <a:t> </a:t>
            </a:r>
            <a:r>
              <a:rPr lang="en" sz="1700"/>
              <a:t>2022 STWG Membership Commitment Letter</a:t>
            </a:r>
            <a:endParaRPr sz="1700"/>
          </a:p>
          <a:p>
            <a:pPr indent="-336550" lvl="1" marL="914400" rtl="0" algn="l">
              <a:lnSpc>
                <a:spcPct val="115000"/>
              </a:lnSpc>
              <a:spcBef>
                <a:spcPts val="0"/>
              </a:spcBef>
              <a:spcAft>
                <a:spcPts val="0"/>
              </a:spcAft>
              <a:buSzPts val="1700"/>
              <a:buChar char="○"/>
            </a:pPr>
            <a:r>
              <a:rPr lang="en" sz="1700"/>
              <a:t>If you have not done so, please complete this and email it back this week.</a:t>
            </a:r>
            <a:endParaRPr sz="1700"/>
          </a:p>
          <a:p>
            <a:pPr indent="-336550" lvl="1" marL="914400" rtl="0" algn="l">
              <a:lnSpc>
                <a:spcPct val="115000"/>
              </a:lnSpc>
              <a:spcBef>
                <a:spcPts val="0"/>
              </a:spcBef>
              <a:spcAft>
                <a:spcPts val="0"/>
              </a:spcAft>
              <a:buSzPts val="1700"/>
              <a:buChar char="○"/>
            </a:pPr>
            <a:r>
              <a:rPr lang="en" sz="1700"/>
              <a:t>Link to the PDF of this is </a:t>
            </a:r>
            <a:r>
              <a:rPr lang="en" sz="1700" u="sng">
                <a:solidFill>
                  <a:schemeClr val="hlink"/>
                </a:solidFill>
                <a:hlinkClick r:id="rId3"/>
              </a:rPr>
              <a:t>HERE</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5995850" y="594125"/>
            <a:ext cx="2538600" cy="777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sz="3600">
                <a:latin typeface="Times New Roman"/>
                <a:ea typeface="Times New Roman"/>
                <a:cs typeface="Times New Roman"/>
                <a:sym typeface="Times New Roman"/>
              </a:rPr>
              <a:t>Dataminr</a:t>
            </a:r>
            <a:endParaRPr sz="3600">
              <a:latin typeface="Times New Roman"/>
              <a:ea typeface="Times New Roman"/>
              <a:cs typeface="Times New Roman"/>
              <a:sym typeface="Times New Roman"/>
            </a:endParaRPr>
          </a:p>
        </p:txBody>
      </p:sp>
      <p:sp>
        <p:nvSpPr>
          <p:cNvPr id="210" name="Google Shape;210;p27"/>
          <p:cNvSpPr txBox="1"/>
          <p:nvPr>
            <p:ph idx="1" type="body"/>
          </p:nvPr>
        </p:nvSpPr>
        <p:spPr>
          <a:xfrm>
            <a:off x="457200" y="1200150"/>
            <a:ext cx="8229600" cy="1530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n" sz="1700"/>
              <a:t>New Technology Request received from Syracuse Police Department</a:t>
            </a:r>
            <a:r>
              <a:rPr b="1" lang="en" sz="1700"/>
              <a:t>:</a:t>
            </a:r>
            <a:endParaRPr b="1" sz="1700"/>
          </a:p>
          <a:p>
            <a:pPr indent="-336550" lvl="0" marL="457200" rtl="0" algn="l">
              <a:lnSpc>
                <a:spcPct val="115000"/>
              </a:lnSpc>
              <a:spcBef>
                <a:spcPts val="1400"/>
              </a:spcBef>
              <a:spcAft>
                <a:spcPts val="0"/>
              </a:spcAft>
              <a:buSzPts val="1700"/>
              <a:buFont typeface="Twentieth Century"/>
              <a:buChar char="●"/>
            </a:pPr>
            <a:r>
              <a:rPr lang="en" sz="1700"/>
              <a:t>The full request for technology review can be viewed </a:t>
            </a:r>
            <a:r>
              <a:rPr lang="en" sz="1700" u="sng">
                <a:solidFill>
                  <a:schemeClr val="hlink"/>
                </a:solidFill>
                <a:hlinkClick r:id="rId3"/>
              </a:rPr>
              <a:t>HERE</a:t>
            </a:r>
            <a:r>
              <a:rPr lang="en" sz="1700"/>
              <a:t>.</a:t>
            </a:r>
            <a:endParaRPr sz="1700"/>
          </a:p>
          <a:p>
            <a:pPr indent="-336550" lvl="0" marL="457200" rtl="0" algn="l">
              <a:lnSpc>
                <a:spcPct val="115000"/>
              </a:lnSpc>
              <a:spcBef>
                <a:spcPts val="0"/>
              </a:spcBef>
              <a:spcAft>
                <a:spcPts val="0"/>
              </a:spcAft>
              <a:buSzPts val="1700"/>
              <a:buChar char="●"/>
            </a:pPr>
            <a:r>
              <a:rPr lang="en" sz="1700"/>
              <a:t>The companies website can be viewed </a:t>
            </a:r>
            <a:r>
              <a:rPr lang="en" sz="1700" u="sng">
                <a:solidFill>
                  <a:schemeClr val="hlink"/>
                </a:solidFill>
                <a:hlinkClick r:id="rId4"/>
              </a:rPr>
              <a:t>HERE</a:t>
            </a:r>
            <a:r>
              <a:rPr lang="en" sz="1700"/>
              <a:t>.  </a:t>
            </a:r>
            <a:endParaRPr sz="1700"/>
          </a:p>
          <a:p>
            <a:pPr indent="0" lvl="0" marL="0" rtl="0" algn="l">
              <a:lnSpc>
                <a:spcPct val="115000"/>
              </a:lnSpc>
              <a:spcBef>
                <a:spcPts val="1400"/>
              </a:spcBef>
              <a:spcAft>
                <a:spcPts val="1400"/>
              </a:spcAft>
              <a:buNone/>
            </a:pPr>
            <a:r>
              <a:t/>
            </a:r>
            <a:endParaRPr sz="1700"/>
          </a:p>
        </p:txBody>
      </p:sp>
      <p:pic>
        <p:nvPicPr>
          <p:cNvPr id="211" name="Google Shape;211;p27">
            <a:hlinkClick r:id="rId5"/>
          </p:cNvPr>
          <p:cNvPicPr preferRelativeResize="0"/>
          <p:nvPr/>
        </p:nvPicPr>
        <p:blipFill>
          <a:blip r:embed="rId6">
            <a:alphaModFix/>
          </a:blip>
          <a:stretch>
            <a:fillRect/>
          </a:stretch>
        </p:blipFill>
        <p:spPr>
          <a:xfrm>
            <a:off x="457212" y="2730150"/>
            <a:ext cx="8085925" cy="1911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5995850" y="594125"/>
            <a:ext cx="2538600" cy="777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sz="3600">
                <a:latin typeface="Times New Roman"/>
                <a:ea typeface="Times New Roman"/>
                <a:cs typeface="Times New Roman"/>
                <a:sym typeface="Times New Roman"/>
              </a:rPr>
              <a:t>Dataminr</a:t>
            </a:r>
            <a:endParaRPr sz="3600">
              <a:latin typeface="Times New Roman"/>
              <a:ea typeface="Times New Roman"/>
              <a:cs typeface="Times New Roman"/>
              <a:sym typeface="Times New Roman"/>
            </a:endParaRPr>
          </a:p>
        </p:txBody>
      </p:sp>
      <p:sp>
        <p:nvSpPr>
          <p:cNvPr id="217" name="Google Shape;217;p28"/>
          <p:cNvSpPr txBox="1"/>
          <p:nvPr>
            <p:ph idx="1" type="body"/>
          </p:nvPr>
        </p:nvSpPr>
        <p:spPr>
          <a:xfrm>
            <a:off x="457200" y="1200150"/>
            <a:ext cx="8229600" cy="36723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Discussion:</a:t>
            </a:r>
            <a:endParaRPr b="1" sz="1700"/>
          </a:p>
          <a:p>
            <a:pPr indent="-336550" lvl="0" marL="457200" rtl="0" algn="l">
              <a:lnSpc>
                <a:spcPct val="115000"/>
              </a:lnSpc>
              <a:spcBef>
                <a:spcPts val="1400"/>
              </a:spcBef>
              <a:spcAft>
                <a:spcPts val="0"/>
              </a:spcAft>
              <a:buSzPts val="1700"/>
              <a:buFont typeface="Twentieth Century"/>
              <a:buChar char="●"/>
            </a:pPr>
            <a:r>
              <a:rPr lang="en" sz="1700"/>
              <a:t>Does this technology meet the definition of a Surveillance Technology as defined in the executive order?</a:t>
            </a:r>
            <a:endParaRPr sz="1700"/>
          </a:p>
          <a:p>
            <a:pPr indent="-336550" lvl="1" marL="914400" rtl="0" algn="l">
              <a:lnSpc>
                <a:spcPct val="115000"/>
              </a:lnSpc>
              <a:spcBef>
                <a:spcPts val="0"/>
              </a:spcBef>
              <a:spcAft>
                <a:spcPts val="0"/>
              </a:spcAft>
              <a:buSzPts val="1700"/>
              <a:buChar char="○"/>
            </a:pPr>
            <a:r>
              <a:rPr lang="en" sz="1700"/>
              <a:t>1. Surveillance Technology Definition: </a:t>
            </a:r>
            <a:endParaRPr sz="1700"/>
          </a:p>
          <a:p>
            <a:pPr indent="-336550" lvl="2" marL="1371600" rtl="0" algn="l">
              <a:lnSpc>
                <a:spcPct val="115000"/>
              </a:lnSpc>
              <a:spcBef>
                <a:spcPts val="0"/>
              </a:spcBef>
              <a:spcAft>
                <a:spcPts val="0"/>
              </a:spcAft>
              <a:buSzPts val="1700"/>
              <a:buChar char="■"/>
            </a:pPr>
            <a:r>
              <a:rPr lang="en" sz="1700"/>
              <a:t>a. Technology whose primary purpose is to observe or analyze the movements, behavior, or actions of identifiable individuals in a manner that is reasonably likely to raise concerns about civil liberties, freedom of speech or association, racial equity or social justice. Identifiable individuals also include individuals whose identity can be revealed by license plate data when combined with any other record.</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5982800" y="319800"/>
            <a:ext cx="2538600" cy="477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r>
              <a:rPr lang="en" sz="3600">
                <a:latin typeface="Times New Roman"/>
                <a:ea typeface="Times New Roman"/>
                <a:cs typeface="Times New Roman"/>
                <a:sym typeface="Times New Roman"/>
              </a:rPr>
              <a:t>Dataminr</a:t>
            </a:r>
            <a:endParaRPr sz="3600">
              <a:latin typeface="Times New Roman"/>
              <a:ea typeface="Times New Roman"/>
              <a:cs typeface="Times New Roman"/>
              <a:sym typeface="Times New Roman"/>
            </a:endParaRPr>
          </a:p>
        </p:txBody>
      </p:sp>
      <p:sp>
        <p:nvSpPr>
          <p:cNvPr id="223" name="Google Shape;223;p29"/>
          <p:cNvSpPr txBox="1"/>
          <p:nvPr>
            <p:ph idx="1" type="body"/>
          </p:nvPr>
        </p:nvSpPr>
        <p:spPr>
          <a:xfrm>
            <a:off x="522525" y="796800"/>
            <a:ext cx="8229600" cy="36723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Discussion:</a:t>
            </a:r>
            <a:endParaRPr b="1" sz="1700"/>
          </a:p>
          <a:p>
            <a:pPr indent="-336550" lvl="0" marL="457200" rtl="0" algn="l">
              <a:lnSpc>
                <a:spcPct val="115000"/>
              </a:lnSpc>
              <a:spcBef>
                <a:spcPts val="1400"/>
              </a:spcBef>
              <a:spcAft>
                <a:spcPts val="0"/>
              </a:spcAft>
              <a:buSzPts val="1700"/>
              <a:buFont typeface="Twentieth Century"/>
              <a:buChar char="●"/>
            </a:pPr>
            <a:r>
              <a:rPr lang="en" sz="1700"/>
              <a:t>Does this technology meet </a:t>
            </a:r>
            <a:r>
              <a:rPr lang="en" sz="1700"/>
              <a:t>any of the exemptions listed in the executive order?</a:t>
            </a:r>
            <a:endParaRPr sz="1700"/>
          </a:p>
          <a:p>
            <a:pPr indent="-311150" lvl="0" marL="914400" rtl="0" algn="l">
              <a:lnSpc>
                <a:spcPct val="115000"/>
              </a:lnSpc>
              <a:spcBef>
                <a:spcPts val="0"/>
              </a:spcBef>
              <a:spcAft>
                <a:spcPts val="0"/>
              </a:spcAft>
              <a:buSzPts val="1300"/>
              <a:buAutoNum type="alphaUcPeriod"/>
            </a:pPr>
            <a:r>
              <a:rPr lang="en" sz="1300"/>
              <a:t>Technology that is used to collect data where any individual knowingly and willingly provides the data. </a:t>
            </a:r>
            <a:endParaRPr sz="1300"/>
          </a:p>
          <a:p>
            <a:pPr indent="-311150" lvl="0" marL="914400" rtl="0" algn="l">
              <a:lnSpc>
                <a:spcPct val="115000"/>
              </a:lnSpc>
              <a:spcBef>
                <a:spcPts val="0"/>
              </a:spcBef>
              <a:spcAft>
                <a:spcPts val="0"/>
              </a:spcAft>
              <a:buSzPts val="1300"/>
              <a:buAutoNum type="alphaUcPeriod"/>
            </a:pPr>
            <a:r>
              <a:rPr lang="en" sz="1300"/>
              <a:t>Technology that is used to collect data where individuals were presented with a clear and conspicuous opt-out notice. </a:t>
            </a:r>
            <a:endParaRPr sz="1300"/>
          </a:p>
          <a:p>
            <a:pPr indent="-311150" lvl="0" marL="914400" rtl="0" algn="l">
              <a:lnSpc>
                <a:spcPct val="115000"/>
              </a:lnSpc>
              <a:spcBef>
                <a:spcPts val="0"/>
              </a:spcBef>
              <a:spcAft>
                <a:spcPts val="0"/>
              </a:spcAft>
              <a:buSzPts val="1300"/>
              <a:buAutoNum type="alphaUcPeriod"/>
            </a:pPr>
            <a:r>
              <a:rPr lang="en" sz="1300"/>
              <a:t>Technologies used for everyday, normal course of business office use. </a:t>
            </a:r>
            <a:endParaRPr sz="1300"/>
          </a:p>
          <a:p>
            <a:pPr indent="-311150" lvl="0" marL="914400" rtl="0" algn="l">
              <a:lnSpc>
                <a:spcPct val="115000"/>
              </a:lnSpc>
              <a:spcBef>
                <a:spcPts val="0"/>
              </a:spcBef>
              <a:spcAft>
                <a:spcPts val="0"/>
              </a:spcAft>
              <a:buSzPts val="1300"/>
              <a:buAutoNum type="alphaUcPeriod"/>
            </a:pPr>
            <a:r>
              <a:rPr lang="en" sz="1300"/>
              <a:t>Body-worn cameras (refer to existing BWC policy). </a:t>
            </a:r>
            <a:endParaRPr sz="1300"/>
          </a:p>
          <a:p>
            <a:pPr indent="-311150" lvl="0" marL="914400" rtl="0" algn="l">
              <a:lnSpc>
                <a:spcPct val="115000"/>
              </a:lnSpc>
              <a:spcBef>
                <a:spcPts val="0"/>
              </a:spcBef>
              <a:spcAft>
                <a:spcPts val="0"/>
              </a:spcAft>
              <a:buSzPts val="1300"/>
              <a:buAutoNum type="alphaUcPeriod"/>
            </a:pPr>
            <a:r>
              <a:rPr lang="en" sz="1300"/>
              <a:t>Cameras installed in or on a police vehicle (refer to existing policy).</a:t>
            </a:r>
            <a:endParaRPr sz="1300"/>
          </a:p>
          <a:p>
            <a:pPr indent="-311150" lvl="0" marL="914400" rtl="0" algn="l">
              <a:lnSpc>
                <a:spcPct val="115000"/>
              </a:lnSpc>
              <a:spcBef>
                <a:spcPts val="0"/>
              </a:spcBef>
              <a:spcAft>
                <a:spcPts val="0"/>
              </a:spcAft>
              <a:buSzPts val="1300"/>
              <a:buAutoNum type="alphaUcPeriod"/>
            </a:pPr>
            <a:r>
              <a:rPr lang="en" sz="1300"/>
              <a:t>Cameras installed pursuant to state law authorization in or on any vehicle or along a public right-of-way solely to record traffic violations (data collected would be used exclusively for traffic enforcement purposes). </a:t>
            </a:r>
            <a:endParaRPr sz="1300"/>
          </a:p>
          <a:p>
            <a:pPr indent="-311150" lvl="0" marL="914400" rtl="0" algn="l">
              <a:lnSpc>
                <a:spcPct val="115000"/>
              </a:lnSpc>
              <a:spcBef>
                <a:spcPts val="0"/>
              </a:spcBef>
              <a:spcAft>
                <a:spcPts val="0"/>
              </a:spcAft>
              <a:buSzPts val="1300"/>
              <a:buAutoNum type="alphaUcPeriod"/>
            </a:pPr>
            <a:r>
              <a:rPr lang="en" sz="1300"/>
              <a:t>Cameras installed on City property solely for security purposes. </a:t>
            </a:r>
            <a:endParaRPr sz="1300"/>
          </a:p>
          <a:p>
            <a:pPr indent="-311150" lvl="0" marL="914400" rtl="0" algn="l">
              <a:lnSpc>
                <a:spcPct val="115000"/>
              </a:lnSpc>
              <a:spcBef>
                <a:spcPts val="0"/>
              </a:spcBef>
              <a:spcAft>
                <a:spcPts val="0"/>
              </a:spcAft>
              <a:buSzPts val="1300"/>
              <a:buAutoNum type="alphaUcPeriod"/>
            </a:pPr>
            <a:r>
              <a:rPr lang="en" sz="1300"/>
              <a:t>Cameras installed solely to protect the physical integrity of City infrastructure, such as cameras at water reservoirs.</a:t>
            </a:r>
            <a:endParaRPr sz="1300"/>
          </a:p>
          <a:p>
            <a:pPr indent="-311150" lvl="0" marL="914400" rtl="0" algn="l">
              <a:lnSpc>
                <a:spcPct val="115000"/>
              </a:lnSpc>
              <a:spcBef>
                <a:spcPts val="0"/>
              </a:spcBef>
              <a:spcAft>
                <a:spcPts val="0"/>
              </a:spcAft>
              <a:buSzPts val="1300"/>
              <a:buAutoNum type="alphaUcPeriod"/>
            </a:pPr>
            <a:r>
              <a:rPr lang="en" sz="1300"/>
              <a:t>Technology that monitors only City employees in the performance of their City functions.</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Dataminr</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29" name="Google Shape;229;p30"/>
          <p:cNvSpPr txBox="1"/>
          <p:nvPr/>
        </p:nvSpPr>
        <p:spPr>
          <a:xfrm>
            <a:off x="1300125" y="1440200"/>
            <a:ext cx="6799800" cy="329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None/>
            </a:pPr>
            <a:r>
              <a:rPr lang="en" sz="1700">
                <a:solidFill>
                  <a:schemeClr val="accent1"/>
                </a:solidFill>
                <a:latin typeface="Twentieth Century"/>
                <a:ea typeface="Twentieth Century"/>
                <a:cs typeface="Twentieth Century"/>
                <a:sym typeface="Twentieth Century"/>
              </a:rPr>
              <a:t>Discussion:</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360"/>
              </a:spcBef>
              <a:spcAft>
                <a:spcPts val="0"/>
              </a:spcAft>
              <a:buClr>
                <a:schemeClr val="accent1"/>
              </a:buClr>
              <a:buSzPts val="1700"/>
              <a:buChar char="●"/>
            </a:pPr>
            <a:r>
              <a:rPr lang="en" sz="1700">
                <a:solidFill>
                  <a:schemeClr val="accent1"/>
                </a:solidFill>
                <a:latin typeface="Twentieth Century"/>
                <a:ea typeface="Twentieth Century"/>
                <a:cs typeface="Twentieth Century"/>
                <a:sym typeface="Twentieth Century"/>
              </a:rPr>
              <a:t>If this meets the definition of Surveillance Technology and if it does not meet any exemptions, what other information should we work to obtain?</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Should we request that Matthew Malinowski and/or Dataminr staff join us for the next Surv Tech meeting?</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highlight>
                  <a:srgbClr val="FFFFFF"/>
                </a:highlight>
                <a:latin typeface="Twentieth Century"/>
                <a:ea typeface="Twentieth Century"/>
                <a:cs typeface="Twentieth Century"/>
                <a:sym typeface="Twentieth Century"/>
              </a:rPr>
              <a:t>Any volunteers to do some preliminary research on the technology or the company?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Create press release for Public Comment Period</a:t>
            </a:r>
            <a:endParaRPr sz="1700">
              <a:solidFill>
                <a:schemeClr val="accent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291825" y="271275"/>
            <a:ext cx="67350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Coming Up</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35" name="Google Shape;235;p31"/>
          <p:cNvSpPr txBox="1"/>
          <p:nvPr/>
        </p:nvSpPr>
        <p:spPr>
          <a:xfrm>
            <a:off x="1300125" y="1440200"/>
            <a:ext cx="6799800" cy="2112900"/>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360"/>
              </a:spcBef>
              <a:spcAft>
                <a:spcPts val="0"/>
              </a:spcAft>
              <a:buClr>
                <a:srgbClr val="062858"/>
              </a:buClr>
              <a:buSzPts val="1700"/>
              <a:buChar char="●"/>
            </a:pPr>
            <a:r>
              <a:rPr lang="en" sz="1700">
                <a:solidFill>
                  <a:schemeClr val="accent1"/>
                </a:solidFill>
                <a:latin typeface="Twentieth Century"/>
                <a:ea typeface="Twentieth Century"/>
                <a:cs typeface="Twentieth Century"/>
                <a:sym typeface="Twentieth Century"/>
              </a:rPr>
              <a:t>After list of technology is received from the Fire Department, we will move forward with the Technology Audit for that department.</a:t>
            </a:r>
            <a:endParaRPr sz="1700">
              <a:solidFill>
                <a:schemeClr val="accent1"/>
              </a:solidFill>
              <a:latin typeface="Twentieth Century"/>
              <a:ea typeface="Twentieth Century"/>
              <a:cs typeface="Twentieth Century"/>
              <a:sym typeface="Twentieth Century"/>
            </a:endParaRPr>
          </a:p>
          <a:p>
            <a:pPr indent="-336550" lvl="0" marL="4572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We are reviewing the feedback from the STWG Social Event survey.</a:t>
            </a:r>
            <a:endParaRPr sz="1700">
              <a:solidFill>
                <a:schemeClr val="accent1"/>
              </a:solidFill>
              <a:latin typeface="Twentieth Century"/>
              <a:ea typeface="Twentieth Century"/>
              <a:cs typeface="Twentieth Century"/>
              <a:sym typeface="Twentieth Century"/>
            </a:endParaRPr>
          </a:p>
          <a:p>
            <a:pPr indent="-336550" lvl="1" marL="914400" marR="0" rtl="0" algn="l">
              <a:lnSpc>
                <a:spcPct val="100000"/>
              </a:lnSpc>
              <a:spcBef>
                <a:spcPts val="0"/>
              </a:spcBef>
              <a:spcAft>
                <a:spcPts val="0"/>
              </a:spcAft>
              <a:buClr>
                <a:schemeClr val="accent1"/>
              </a:buClr>
              <a:buSzPts val="1700"/>
              <a:buFont typeface="Twentieth Century"/>
              <a:buChar char="○"/>
            </a:pPr>
            <a:r>
              <a:rPr lang="en" sz="1700">
                <a:solidFill>
                  <a:schemeClr val="accent1"/>
                </a:solidFill>
                <a:latin typeface="Twentieth Century"/>
                <a:ea typeface="Twentieth Century"/>
                <a:cs typeface="Twentieth Century"/>
                <a:sym typeface="Twentieth Century"/>
              </a:rPr>
              <a:t>If you have not dones so, please complete the brief </a:t>
            </a:r>
            <a:r>
              <a:rPr lang="en" sz="1700" u="sng">
                <a:solidFill>
                  <a:schemeClr val="hlink"/>
                </a:solidFill>
                <a:latin typeface="Twentieth Century"/>
                <a:ea typeface="Twentieth Century"/>
                <a:cs typeface="Twentieth Century"/>
                <a:sym typeface="Twentieth Century"/>
                <a:hlinkClick r:id="rId3"/>
              </a:rPr>
              <a:t>Three Question Survey</a:t>
            </a:r>
            <a:r>
              <a:rPr lang="en" sz="1700">
                <a:solidFill>
                  <a:schemeClr val="accent1"/>
                </a:solidFill>
                <a:latin typeface="Twentieth Century"/>
                <a:ea typeface="Twentieth Century"/>
                <a:cs typeface="Twentieth Century"/>
                <a:sym typeface="Twentieth Century"/>
              </a:rPr>
              <a:t> to help us get a better head count, find members availability, and preference for where to hold this.</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41" name="Google Shape;241;p32"/>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Questions</a:t>
            </a:r>
            <a:endParaRPr b="1" sz="3600">
              <a:solidFill>
                <a:srgbClr val="B98E00"/>
              </a:solidFill>
              <a:latin typeface="Times"/>
              <a:ea typeface="Times"/>
              <a:cs typeface="Times"/>
              <a:sym typeface="Times"/>
            </a:endParaRPr>
          </a:p>
        </p:txBody>
      </p:sp>
      <p:sp>
        <p:nvSpPr>
          <p:cNvPr id="242" name="Google Shape;242;p32"/>
          <p:cNvSpPr/>
          <p:nvPr/>
        </p:nvSpPr>
        <p:spPr>
          <a:xfrm>
            <a:off x="3505200" y="1506450"/>
            <a:ext cx="2133600" cy="2130600"/>
          </a:xfrm>
          <a:prstGeom prst="ellipse">
            <a:avLst/>
          </a:prstGeom>
          <a:solidFill>
            <a:srgbClr val="062858"/>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nvSpPr>
        <p:spPr>
          <a:xfrm>
            <a:off x="3666000" y="1256250"/>
            <a:ext cx="1812000" cy="26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0">
                <a:solidFill>
                  <a:srgbClr val="B98E00"/>
                </a:solidFill>
                <a:latin typeface="Twentieth Century"/>
                <a:ea typeface="Twentieth Century"/>
                <a:cs typeface="Twentieth Century"/>
                <a:sym typeface="Twentieth Century"/>
              </a:rPr>
              <a:t>?</a:t>
            </a:r>
            <a:endParaRPr sz="15000">
              <a:solidFill>
                <a:srgbClr val="B98E00"/>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7" name="Shape 247"/>
        <p:cNvGrpSpPr/>
        <p:nvPr/>
      </p:nvGrpSpPr>
      <p:grpSpPr>
        <a:xfrm>
          <a:off x="0" y="0"/>
          <a:ext cx="0" cy="0"/>
          <a:chOff x="0" y="0"/>
          <a:chExt cx="0" cy="0"/>
        </a:xfrm>
      </p:grpSpPr>
      <p:sp>
        <p:nvSpPr>
          <p:cNvPr id="248" name="Google Shape;248;p3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49" name="Google Shape;249;p33"/>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0" name="Google Shape;250;p33"/>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251" name="Google Shape;251;p33"/>
          <p:cNvSpPr txBox="1"/>
          <p:nvPr/>
        </p:nvSpPr>
        <p:spPr>
          <a:xfrm>
            <a:off x="1134950" y="1301400"/>
            <a:ext cx="6235500" cy="316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SPD: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Body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COPS Cameras (these are the street cameras)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Radar Detectors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Speeds Signs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Shotspotter</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Temporary Cameras (aka Trail Cams)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Drones</a:t>
            </a:r>
            <a:endParaRPr sz="1500">
              <a:solidFill>
                <a:srgbClr val="062858"/>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rPr lang="en" sz="1500">
                <a:solidFill>
                  <a:schemeClr val="accent1"/>
                </a:solidFill>
                <a:latin typeface="Twentieth Century"/>
                <a:ea typeface="Twentieth Century"/>
                <a:cs typeface="Twentieth Century"/>
                <a:sym typeface="Twentieth Century"/>
              </a:rPr>
              <a:t>Still missing:</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Syracuse Fire Department</a:t>
            </a:r>
            <a:endParaRPr sz="1500">
              <a:solidFill>
                <a:schemeClr val="accent1"/>
              </a:solidFill>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List from Digital Services Team</a:t>
            </a:r>
            <a:endParaRPr sz="15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5" name="Shape 255"/>
        <p:cNvGrpSpPr/>
        <p:nvPr/>
      </p:nvGrpSpPr>
      <p:grpSpPr>
        <a:xfrm>
          <a:off x="0" y="0"/>
          <a:ext cx="0" cy="0"/>
          <a:chOff x="0" y="0"/>
          <a:chExt cx="0" cy="0"/>
        </a:xfrm>
      </p:grpSpPr>
      <p:sp>
        <p:nvSpPr>
          <p:cNvPr id="256" name="Google Shape;256;p3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57" name="Google Shape;257;p34"/>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58" name="Google Shape;258;p34"/>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259" name="Google Shape;259;p34"/>
          <p:cNvSpPr txBox="1"/>
          <p:nvPr/>
        </p:nvSpPr>
        <p:spPr>
          <a:xfrm>
            <a:off x="1134950" y="1301400"/>
            <a:ext cx="6235500" cy="36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Smart City pilot technologies:</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lot monitoring – notifications/alerts only. No images relayed, all images processed at the pole and erased.</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Road temperature sensing – for ice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Street flooding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Creek level monitoring</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smoke and temperature detection</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Vacant house motion sensors – notifications/alerts only</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Weather/AQ sensors – air temperature, dew point, relative humidity, CO, NO2, O3, PM10, PM2.5</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Trash can fullness sensors</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3" name="Shape 263"/>
        <p:cNvGrpSpPr/>
        <p:nvPr/>
      </p:nvGrpSpPr>
      <p:grpSpPr>
        <a:xfrm>
          <a:off x="0" y="0"/>
          <a:ext cx="0" cy="0"/>
          <a:chOff x="0" y="0"/>
          <a:chExt cx="0" cy="0"/>
        </a:xfrm>
      </p:grpSpPr>
      <p:sp>
        <p:nvSpPr>
          <p:cNvPr id="264" name="Google Shape;264;p3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265" name="Google Shape;265;p35"/>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66" name="Google Shape;266;p35"/>
          <p:cNvSpPr txBox="1"/>
          <p:nvPr/>
        </p:nvSpPr>
        <p:spPr>
          <a:xfrm>
            <a:off x="1134950" y="75215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Technology Audit</a:t>
            </a:r>
            <a:endParaRPr sz="2200">
              <a:solidFill>
                <a:srgbClr val="062858"/>
              </a:solidFill>
              <a:latin typeface="Twentieth Century"/>
              <a:ea typeface="Twentieth Century"/>
              <a:cs typeface="Twentieth Century"/>
              <a:sym typeface="Twentieth Century"/>
            </a:endParaRPr>
          </a:p>
        </p:txBody>
      </p:sp>
      <p:sp>
        <p:nvSpPr>
          <p:cNvPr id="267" name="Google Shape;267;p35"/>
          <p:cNvSpPr txBox="1"/>
          <p:nvPr/>
        </p:nvSpPr>
        <p:spPr>
          <a:xfrm>
            <a:off x="363000" y="1210550"/>
            <a:ext cx="4286700" cy="69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500">
                <a:solidFill>
                  <a:srgbClr val="062858"/>
                </a:solidFill>
                <a:latin typeface="Twentieth Century"/>
                <a:ea typeface="Twentieth Century"/>
                <a:cs typeface="Twentieth Century"/>
                <a:sym typeface="Twentieth Century"/>
              </a:rPr>
              <a:t>We created a Google form with the Questions that we discussed last week (Meeting 25).</a:t>
            </a:r>
            <a:endParaRPr sz="1500">
              <a:solidFill>
                <a:srgbClr val="062858"/>
              </a:solidFill>
              <a:latin typeface="Twentieth Century"/>
              <a:ea typeface="Twentieth Century"/>
              <a:cs typeface="Twentieth Century"/>
              <a:sym typeface="Twentieth Century"/>
            </a:endParaRPr>
          </a:p>
          <a:p>
            <a:pPr indent="0" lvl="0" marL="0" marR="0" rtl="0" algn="l">
              <a:lnSpc>
                <a:spcPct val="100000"/>
              </a:lnSpc>
              <a:spcBef>
                <a:spcPts val="0"/>
              </a:spcBef>
              <a:spcAft>
                <a:spcPts val="0"/>
              </a:spcAft>
              <a:buNone/>
            </a:pPr>
            <a:r>
              <a:t/>
            </a:r>
            <a:endParaRPr sz="1500">
              <a:solidFill>
                <a:srgbClr val="062858"/>
              </a:solidFill>
              <a:latin typeface="Twentieth Century"/>
              <a:ea typeface="Twentieth Century"/>
              <a:cs typeface="Twentieth Century"/>
              <a:sym typeface="Twentieth Century"/>
            </a:endParaRPr>
          </a:p>
          <a:p>
            <a:pPr indent="-323850" lvl="0" marL="457200" marR="0" rtl="0" algn="l">
              <a:lnSpc>
                <a:spcPct val="100000"/>
              </a:lnSpc>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Form can be viewed </a:t>
            </a:r>
            <a:r>
              <a:rPr lang="en" sz="1500" u="sng">
                <a:solidFill>
                  <a:schemeClr val="hlink"/>
                </a:solidFill>
                <a:latin typeface="Twentieth Century"/>
                <a:ea typeface="Twentieth Century"/>
                <a:cs typeface="Twentieth Century"/>
                <a:sym typeface="Twentieth Century"/>
                <a:hlinkClick r:id="rId3"/>
              </a:rPr>
              <a:t>HERE</a:t>
            </a:r>
            <a:r>
              <a:rPr lang="en" sz="1500">
                <a:solidFill>
                  <a:srgbClr val="062858"/>
                </a:solidFill>
                <a:latin typeface="Twentieth Century"/>
                <a:ea typeface="Twentieth Century"/>
                <a:cs typeface="Twentieth Century"/>
                <a:sym typeface="Twentieth Century"/>
              </a:rPr>
              <a:t>.  </a:t>
            </a:r>
            <a:endParaRPr sz="1500">
              <a:solidFill>
                <a:srgbClr val="062858"/>
              </a:solidFill>
              <a:latin typeface="Twentieth Century"/>
              <a:ea typeface="Twentieth Century"/>
              <a:cs typeface="Twentieth Century"/>
              <a:sym typeface="Twentieth Century"/>
            </a:endParaRPr>
          </a:p>
        </p:txBody>
      </p:sp>
      <p:pic>
        <p:nvPicPr>
          <p:cNvPr id="268" name="Google Shape;268;p35"/>
          <p:cNvPicPr preferRelativeResize="0"/>
          <p:nvPr/>
        </p:nvPicPr>
        <p:blipFill>
          <a:blip r:embed="rId4">
            <a:alphaModFix/>
          </a:blip>
          <a:stretch>
            <a:fillRect/>
          </a:stretch>
        </p:blipFill>
        <p:spPr>
          <a:xfrm>
            <a:off x="4649700" y="1210550"/>
            <a:ext cx="3581325" cy="3690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idx="4294967295"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16" name="Google Shape;116;p18"/>
          <p:cNvSpPr txBox="1"/>
          <p:nvPr>
            <p:ph idx="4294967295" type="title"/>
          </p:nvPr>
        </p:nvSpPr>
        <p:spPr>
          <a:xfrm>
            <a:off x="4572000" y="262725"/>
            <a:ext cx="41148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Agenda</a:t>
            </a:r>
            <a:endParaRPr sz="3600">
              <a:latin typeface="Times"/>
              <a:ea typeface="Times"/>
              <a:cs typeface="Times"/>
              <a:sym typeface="Times"/>
            </a:endParaRPr>
          </a:p>
        </p:txBody>
      </p:sp>
      <p:sp>
        <p:nvSpPr>
          <p:cNvPr id="117" name="Google Shape;117;p18"/>
          <p:cNvSpPr txBox="1"/>
          <p:nvPr/>
        </p:nvSpPr>
        <p:spPr>
          <a:xfrm>
            <a:off x="457200" y="1122925"/>
            <a:ext cx="7573500" cy="36444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062858"/>
              </a:buClr>
              <a:buSzPts val="2000"/>
              <a:buFont typeface="Twentieth Century"/>
              <a:buChar char="●"/>
            </a:pPr>
            <a:r>
              <a:rPr lang="en" sz="2000">
                <a:solidFill>
                  <a:srgbClr val="062858"/>
                </a:solidFill>
                <a:highlight>
                  <a:srgbClr val="FFFFFF"/>
                </a:highlight>
                <a:latin typeface="Twentieth Century"/>
                <a:ea typeface="Twentieth Century"/>
                <a:cs typeface="Twentieth Century"/>
                <a:sym typeface="Twentieth Century"/>
              </a:rPr>
              <a:t>Discussion of new Technology Request for Review - Dataminr</a:t>
            </a:r>
            <a:endParaRPr sz="2000">
              <a:solidFill>
                <a:srgbClr val="062858"/>
              </a:solidFill>
              <a:highlight>
                <a:srgbClr val="FFFFFF"/>
              </a:highlight>
              <a:latin typeface="Twentieth Century"/>
              <a:ea typeface="Twentieth Century"/>
              <a:cs typeface="Twentieth Century"/>
              <a:sym typeface="Twentieth Century"/>
            </a:endParaRPr>
          </a:p>
          <a:p>
            <a:pPr indent="-355600" lvl="0" marL="45720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Coming Up</a:t>
            </a:r>
            <a:endParaRPr sz="2000">
              <a:solidFill>
                <a:srgbClr val="062858"/>
              </a:solidFill>
              <a:latin typeface="Twentieth Century"/>
              <a:ea typeface="Twentieth Century"/>
              <a:cs typeface="Twentieth Century"/>
              <a:sym typeface="Twentieth Century"/>
            </a:endParaRPr>
          </a:p>
          <a:p>
            <a:pPr indent="-355600" lvl="0" marL="457200" marR="0" rtl="0" algn="l">
              <a:spcBef>
                <a:spcPts val="0"/>
              </a:spcBef>
              <a:spcAft>
                <a:spcPts val="0"/>
              </a:spcAft>
              <a:buClr>
                <a:srgbClr val="062858"/>
              </a:buClr>
              <a:buSzPts val="2000"/>
              <a:buFont typeface="Twentieth Century"/>
              <a:buChar char="●"/>
            </a:pPr>
            <a:r>
              <a:rPr lang="en" sz="2000">
                <a:solidFill>
                  <a:srgbClr val="062858"/>
                </a:solidFill>
                <a:latin typeface="Twentieth Century"/>
                <a:ea typeface="Twentieth Century"/>
                <a:cs typeface="Twentieth Century"/>
                <a:sym typeface="Twentieth Century"/>
              </a:rPr>
              <a:t>Questions</a:t>
            </a:r>
            <a:endParaRPr sz="20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Audit</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74" name="Google Shape;274;p36"/>
          <p:cNvSpPr txBox="1"/>
          <p:nvPr>
            <p:ph idx="1" type="body"/>
          </p:nvPr>
        </p:nvSpPr>
        <p:spPr>
          <a:xfrm>
            <a:off x="457200" y="1200150"/>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solidFill>
                  <a:srgbClr val="062858"/>
                </a:solidFill>
              </a:rPr>
              <a:t>Discussion</a:t>
            </a:r>
            <a:endParaRPr sz="1700">
              <a:solidFill>
                <a:srgbClr val="062858"/>
              </a:solidFill>
            </a:endParaRPr>
          </a:p>
          <a:p>
            <a:pPr indent="0" lvl="0" marL="0" rtl="0" algn="l">
              <a:spcBef>
                <a:spcPts val="360"/>
              </a:spcBef>
              <a:spcAft>
                <a:spcPts val="0"/>
              </a:spcAft>
              <a:buNone/>
            </a:pPr>
            <a:r>
              <a:t/>
            </a:r>
            <a:endParaRPr sz="1700">
              <a:solidFill>
                <a:srgbClr val="062858"/>
              </a:solidFill>
            </a:endParaRPr>
          </a:p>
          <a:p>
            <a:pPr indent="-336550" lvl="0" marL="457200" rtl="0" algn="l">
              <a:spcBef>
                <a:spcPts val="0"/>
              </a:spcBef>
              <a:spcAft>
                <a:spcPts val="0"/>
              </a:spcAft>
              <a:buClr>
                <a:srgbClr val="062858"/>
              </a:buClr>
              <a:buSzPts val="1700"/>
              <a:buChar char="●"/>
            </a:pPr>
            <a:r>
              <a:rPr lang="en" sz="1700">
                <a:solidFill>
                  <a:schemeClr val="accent1"/>
                </a:solidFill>
              </a:rPr>
              <a:t>How would we like to move forward with this?</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Send an email to the departments who have provided information (Police, Fire, Smart Cities)</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Invite a representative from one of the departments to share information to the group about the different technologies</a:t>
            </a:r>
            <a:endParaRPr sz="1700">
              <a:solidFill>
                <a:schemeClr val="accent1"/>
              </a:solidFill>
            </a:endParaRPr>
          </a:p>
          <a:p>
            <a:pPr indent="-336550" lvl="1" marL="914400" rtl="0" algn="l">
              <a:spcBef>
                <a:spcPts val="0"/>
              </a:spcBef>
              <a:spcAft>
                <a:spcPts val="0"/>
              </a:spcAft>
              <a:buClr>
                <a:schemeClr val="accent1"/>
              </a:buClr>
              <a:buSzPts val="1700"/>
              <a:buChar char="○"/>
            </a:pPr>
            <a:r>
              <a:rPr lang="en" sz="1700">
                <a:solidFill>
                  <a:schemeClr val="accent1"/>
                </a:solidFill>
              </a:rPr>
              <a:t>Perform a site visit to try to get a better sense for how the data looks and is used</a:t>
            </a:r>
            <a:endParaRPr sz="1700">
              <a:solidFill>
                <a:srgbClr val="06285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Membership Commitment Letter</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80" name="Google Shape;280;p37"/>
          <p:cNvSpPr txBox="1"/>
          <p:nvPr>
            <p:ph idx="1" type="body"/>
          </p:nvPr>
        </p:nvSpPr>
        <p:spPr>
          <a:xfrm>
            <a:off x="457200" y="1200150"/>
            <a:ext cx="8458200" cy="3414000"/>
          </a:xfrm>
          <a:prstGeom prst="rect">
            <a:avLst/>
          </a:prstGeom>
        </p:spPr>
        <p:txBody>
          <a:bodyPr anchorCtr="0" anchor="t" bIns="45700" lIns="91425" spcFirstLastPara="1" rIns="91425" wrap="square" tIns="45700">
            <a:noAutofit/>
          </a:bodyPr>
          <a:lstStyle/>
          <a:p>
            <a:pPr indent="0" lvl="0" marL="0" rtl="0" algn="l">
              <a:lnSpc>
                <a:spcPct val="115000"/>
              </a:lnSpc>
              <a:spcBef>
                <a:spcPts val="1400"/>
              </a:spcBef>
              <a:spcAft>
                <a:spcPts val="0"/>
              </a:spcAft>
              <a:buNone/>
            </a:pPr>
            <a:r>
              <a:rPr b="1" lang="en" sz="1700"/>
              <a:t>Letter of Commitment:</a:t>
            </a:r>
            <a:endParaRPr b="1" sz="1700"/>
          </a:p>
          <a:p>
            <a:pPr indent="-336550" lvl="0" marL="457200" rtl="0" algn="l">
              <a:lnSpc>
                <a:spcPct val="115000"/>
              </a:lnSpc>
              <a:spcBef>
                <a:spcPts val="1400"/>
              </a:spcBef>
              <a:spcAft>
                <a:spcPts val="0"/>
              </a:spcAft>
              <a:buSzPts val="1700"/>
              <a:buFont typeface="Twentieth Century"/>
              <a:buChar char="●"/>
            </a:pPr>
            <a:r>
              <a:rPr lang="en" sz="1700"/>
              <a:t>Please complete and sign your 2022 STWG Membership Commitment Letter</a:t>
            </a:r>
            <a:endParaRPr sz="1700"/>
          </a:p>
          <a:p>
            <a:pPr indent="-336550" lvl="1" marL="914400" rtl="0" algn="l">
              <a:lnSpc>
                <a:spcPct val="115000"/>
              </a:lnSpc>
              <a:spcBef>
                <a:spcPts val="0"/>
              </a:spcBef>
              <a:spcAft>
                <a:spcPts val="0"/>
              </a:spcAft>
              <a:buSzPts val="1700"/>
              <a:buChar char="○"/>
            </a:pPr>
            <a:r>
              <a:rPr lang="en" sz="1700"/>
              <a:t>Link to the PDF of this is </a:t>
            </a:r>
            <a:r>
              <a:rPr lang="en" sz="1700" u="sng">
                <a:solidFill>
                  <a:schemeClr val="hlink"/>
                </a:solidFill>
                <a:hlinkClick r:id="rId3"/>
              </a:rPr>
              <a:t>HERE</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4" name="Shape 284"/>
        <p:cNvGrpSpPr/>
        <p:nvPr/>
      </p:nvGrpSpPr>
      <p:grpSpPr>
        <a:xfrm>
          <a:off x="0" y="0"/>
          <a:ext cx="0" cy="0"/>
          <a:chOff x="0" y="0"/>
          <a:chExt cx="0" cy="0"/>
        </a:xfrm>
      </p:grpSpPr>
      <p:sp>
        <p:nvSpPr>
          <p:cNvPr id="285" name="Google Shape;285;p38"/>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86" name="Google Shape;286;p38"/>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87" name="Google Shape;287;p38"/>
          <p:cNvGraphicFramePr/>
          <p:nvPr/>
        </p:nvGraphicFramePr>
        <p:xfrm>
          <a:off x="851300" y="1023955"/>
          <a:ext cx="3000000" cy="3000000"/>
        </p:xfrm>
        <a:graphic>
          <a:graphicData uri="http://schemas.openxmlformats.org/drawingml/2006/table">
            <a:tbl>
              <a:tblPr>
                <a:noFill/>
                <a:tableStyleId>{D5AE7B30-E1C2-4616-A3BC-8658C533CA36}</a:tableStyleId>
              </a:tblPr>
              <a:tblGrid>
                <a:gridCol w="2365025"/>
                <a:gridCol w="1015600"/>
                <a:gridCol w="1205750"/>
                <a:gridCol w="801100"/>
                <a:gridCol w="1092750"/>
                <a:gridCol w="923400"/>
              </a:tblGrid>
              <a:tr h="542800">
                <a:tc>
                  <a:txBody>
                    <a:bodyPr/>
                    <a:lstStyle/>
                    <a:p>
                      <a:pPr indent="0" lvl="0" marL="0" rtl="0" algn="ctr">
                        <a:spcBef>
                          <a:spcPts val="0"/>
                        </a:spcBef>
                        <a:spcAft>
                          <a:spcPts val="0"/>
                        </a:spcAft>
                        <a:buNone/>
                      </a:pPr>
                      <a:r>
                        <a:rPr lang="en" sz="1300"/>
                        <a:t>STWG Member</a:t>
                      </a:r>
                      <a:endParaRPr sz="1300"/>
                    </a:p>
                  </a:txBody>
                  <a:tcPr marT="91425" marB="91425" marR="91425" marL="91425" anchor="ct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71375">
                <a:tc>
                  <a:txBody>
                    <a:bodyPr/>
                    <a:lstStyle/>
                    <a:p>
                      <a:pPr indent="0" lvl="0" marL="0" rtl="0" algn="l">
                        <a:spcBef>
                          <a:spcPts val="0"/>
                        </a:spcBef>
                        <a:spcAft>
                          <a:spcPts val="0"/>
                        </a:spcAft>
                        <a:buNone/>
                      </a:pPr>
                      <a:r>
                        <a:rPr lang="en" sz="1200"/>
                        <a:t>Kelsey May</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Sharon Owens</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Martha Grabowski</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Mark King</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Ken Stewart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Chief Tim Gleeson</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None/>
                      </a:pPr>
                      <a:r>
                        <a:rPr lang="en" sz="1200"/>
                        <a:t>Johannes Himmelreich</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Jen Tifft</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13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1st DC Richard Shoff</a:t>
                      </a:r>
                      <a:endParaRPr sz="12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3288550" y="271275"/>
            <a:ext cx="5738400" cy="726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chemeClr val="dk2"/>
              </a:solidFill>
              <a:latin typeface="Times"/>
              <a:ea typeface="Times"/>
              <a:cs typeface="Times"/>
              <a:sym typeface="Times"/>
            </a:endParaRPr>
          </a:p>
          <a:p>
            <a:pPr indent="0" lvl="0" marL="0" rtl="0" algn="r">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293" name="Google Shape;293;p39"/>
          <p:cNvSpPr txBox="1"/>
          <p:nvPr/>
        </p:nvSpPr>
        <p:spPr>
          <a:xfrm>
            <a:off x="851300" y="494475"/>
            <a:ext cx="901800" cy="78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 sz="2100">
                <a:solidFill>
                  <a:schemeClr val="dk1"/>
                </a:solidFill>
                <a:latin typeface="Twentieth Century"/>
                <a:ea typeface="Twentieth Century"/>
                <a:cs typeface="Twentieth Century"/>
                <a:sym typeface="Twentieth Century"/>
              </a:rPr>
              <a:t>Votes</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b="1" sz="2100">
              <a:solidFill>
                <a:schemeClr val="dk1"/>
              </a:solidFill>
              <a:latin typeface="Twentieth Century"/>
              <a:ea typeface="Twentieth Century"/>
              <a:cs typeface="Twentieth Century"/>
              <a:sym typeface="Twentieth Century"/>
            </a:endParaRPr>
          </a:p>
          <a:p>
            <a:pPr indent="0" lvl="0" marL="0" rtl="0" algn="l">
              <a:lnSpc>
                <a:spcPct val="115000"/>
              </a:lnSpc>
              <a:spcBef>
                <a:spcPts val="1200"/>
              </a:spcBef>
              <a:spcAft>
                <a:spcPts val="0"/>
              </a:spcAft>
              <a:buNone/>
            </a:pPr>
            <a:r>
              <a:t/>
            </a:r>
            <a:endParaRPr sz="1700">
              <a:solidFill>
                <a:schemeClr val="dk1"/>
              </a:solidFill>
              <a:latin typeface="Twentieth Century"/>
              <a:ea typeface="Twentieth Century"/>
              <a:cs typeface="Twentieth Century"/>
              <a:sym typeface="Twentieth Century"/>
            </a:endParaRPr>
          </a:p>
          <a:p>
            <a:pPr indent="0" lvl="0" marL="457200" marR="0" rtl="0" algn="l">
              <a:spcBef>
                <a:spcPts val="1200"/>
              </a:spcBef>
              <a:spcAft>
                <a:spcPts val="0"/>
              </a:spcAft>
              <a:buNone/>
            </a:pPr>
            <a:r>
              <a:t/>
            </a:r>
            <a:endParaRPr sz="1500">
              <a:solidFill>
                <a:srgbClr val="062858"/>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1500">
              <a:solidFill>
                <a:srgbClr val="062858"/>
              </a:solidFill>
              <a:latin typeface="Roboto"/>
              <a:ea typeface="Roboto"/>
              <a:cs typeface="Roboto"/>
              <a:sym typeface="Roboto"/>
            </a:endParaRPr>
          </a:p>
          <a:p>
            <a:pPr indent="0" lvl="0" marL="0" marR="0" rtl="0" algn="l">
              <a:spcBef>
                <a:spcPts val="0"/>
              </a:spcBef>
              <a:spcAft>
                <a:spcPts val="0"/>
              </a:spcAft>
              <a:buNone/>
            </a:pPr>
            <a:r>
              <a:t/>
            </a:r>
            <a:endParaRPr sz="2000">
              <a:solidFill>
                <a:srgbClr val="062858"/>
              </a:solidFill>
              <a:latin typeface="Twentieth Century"/>
              <a:ea typeface="Twentieth Century"/>
              <a:cs typeface="Twentieth Century"/>
              <a:sym typeface="Twentieth Century"/>
            </a:endParaRPr>
          </a:p>
        </p:txBody>
      </p:sp>
      <p:graphicFrame>
        <p:nvGraphicFramePr>
          <p:cNvPr id="294" name="Google Shape;294;p39"/>
          <p:cNvGraphicFramePr/>
          <p:nvPr/>
        </p:nvGraphicFramePr>
        <p:xfrm>
          <a:off x="796450" y="997975"/>
          <a:ext cx="3000000" cy="3000000"/>
        </p:xfrm>
        <a:graphic>
          <a:graphicData uri="http://schemas.openxmlformats.org/drawingml/2006/table">
            <a:tbl>
              <a:tblPr>
                <a:noFill/>
                <a:tableStyleId>{D5AE7B30-E1C2-4616-A3BC-8658C533CA36}</a:tableStyleId>
              </a:tblPr>
              <a:tblGrid>
                <a:gridCol w="2501300"/>
                <a:gridCol w="748650"/>
                <a:gridCol w="1289300"/>
                <a:gridCol w="783275"/>
                <a:gridCol w="1068450"/>
                <a:gridCol w="902875"/>
              </a:tblGrid>
              <a:tr h="381000">
                <a:tc>
                  <a:txBody>
                    <a:bodyPr/>
                    <a:lstStyle/>
                    <a:p>
                      <a:pPr indent="0" lvl="0" marL="0" rtl="0" algn="ctr">
                        <a:spcBef>
                          <a:spcPts val="0"/>
                        </a:spcBef>
                        <a:spcAft>
                          <a:spcPts val="0"/>
                        </a:spcAft>
                        <a:buNone/>
                      </a:pPr>
                      <a:r>
                        <a:rPr lang="en" sz="1300"/>
                        <a:t>STWG Member</a:t>
                      </a:r>
                      <a:endParaRPr sz="1300"/>
                    </a:p>
                  </a:txBody>
                  <a:tcPr marT="91425" marB="91425" marR="91425" marL="91425"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t>Vote in Favor</a:t>
                      </a:r>
                      <a:endParaRPr sz="1300"/>
                    </a:p>
                  </a:txBody>
                  <a:tcPr marT="91425" marB="91425" marR="91425" marL="91425" anchor="ctr"/>
                </a:tc>
                <a:tc>
                  <a:txBody>
                    <a:bodyPr/>
                    <a:lstStyle/>
                    <a:p>
                      <a:pPr indent="0" lvl="0" marL="0" rtl="0" algn="ctr">
                        <a:spcBef>
                          <a:spcPts val="0"/>
                        </a:spcBef>
                        <a:spcAft>
                          <a:spcPts val="0"/>
                        </a:spcAft>
                        <a:buNone/>
                      </a:pPr>
                      <a:r>
                        <a:rPr lang="en" sz="1300"/>
                        <a:t>Vote in Favor w/Stipulations</a:t>
                      </a:r>
                      <a:endParaRPr sz="1300"/>
                    </a:p>
                  </a:txBody>
                  <a:tcPr marT="91425" marB="91425" marR="91425" marL="91425" anchor="ctr"/>
                </a:tc>
                <a:tc>
                  <a:txBody>
                    <a:bodyPr/>
                    <a:lstStyle/>
                    <a:p>
                      <a:pPr indent="0" lvl="0" marL="0" rtl="0" algn="ctr">
                        <a:spcBef>
                          <a:spcPts val="0"/>
                        </a:spcBef>
                        <a:spcAft>
                          <a:spcPts val="0"/>
                        </a:spcAft>
                        <a:buNone/>
                      </a:pPr>
                      <a:r>
                        <a:rPr lang="en" sz="1300"/>
                        <a:t>Vote Against</a:t>
                      </a:r>
                      <a:endParaRPr sz="1300"/>
                    </a:p>
                  </a:txBody>
                  <a:tcPr marT="91425" marB="91425" marR="91425" marL="91425" anchor="ctr"/>
                </a:tc>
                <a:tc>
                  <a:txBody>
                    <a:bodyPr/>
                    <a:lstStyle/>
                    <a:p>
                      <a:pPr indent="0" lvl="0" marL="0" rtl="0" algn="ctr">
                        <a:spcBef>
                          <a:spcPts val="0"/>
                        </a:spcBef>
                        <a:spcAft>
                          <a:spcPts val="0"/>
                        </a:spcAft>
                        <a:buNone/>
                      </a:pPr>
                      <a:r>
                        <a:rPr lang="en" sz="1300"/>
                        <a:t>Abstention</a:t>
                      </a:r>
                      <a:endParaRPr sz="1300"/>
                    </a:p>
                  </a:txBody>
                  <a:tcPr marT="91425" marB="91425" marR="91425" marL="91425" anchor="ctr"/>
                </a:tc>
                <a:tc>
                  <a:txBody>
                    <a:bodyPr/>
                    <a:lstStyle/>
                    <a:p>
                      <a:pPr indent="0" lvl="0" marL="0" rtl="0" algn="ctr">
                        <a:spcBef>
                          <a:spcPts val="0"/>
                        </a:spcBef>
                        <a:spcAft>
                          <a:spcPts val="0"/>
                        </a:spcAft>
                        <a:buNone/>
                      </a:pPr>
                      <a:r>
                        <a:rPr lang="en" sz="1300"/>
                        <a:t>Absence</a:t>
                      </a:r>
                      <a:endParaRPr sz="1300"/>
                    </a:p>
                  </a:txBody>
                  <a:tcPr marT="91425" marB="91425" marR="91425" marL="91425" anchor="ctr"/>
                </a:tc>
              </a:tr>
              <a:tr h="381000">
                <a:tc>
                  <a:txBody>
                    <a:bodyPr/>
                    <a:lstStyle/>
                    <a:p>
                      <a:pPr indent="0" lvl="0" marL="0" rtl="0" algn="l">
                        <a:spcBef>
                          <a:spcPts val="0"/>
                        </a:spcBef>
                        <a:spcAft>
                          <a:spcPts val="0"/>
                        </a:spcAft>
                        <a:buNone/>
                      </a:pPr>
                      <a:r>
                        <a:rPr lang="en" sz="1200"/>
                        <a:t>Daniel Schwarz</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Mujtaba Tirmizey</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Clr>
                          <a:schemeClr val="dk1"/>
                        </a:buClr>
                        <a:buSzPts val="1100"/>
                        <a:buFont typeface="Arial"/>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Michelle Sczpanski</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Nico Diaz</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sz="1200"/>
                        <a:t>Jason Scharf</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23" name="Google Shape;123;p19"/>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24" name="Google Shape;124;p19"/>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25" name="Google Shape;125;p19"/>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Fotokite: </a:t>
            </a:r>
            <a:r>
              <a:rPr lang="en" sz="1500">
                <a:solidFill>
                  <a:srgbClr val="062858"/>
                </a:solidFill>
                <a:latin typeface="Twentieth Century"/>
                <a:ea typeface="Twentieth Century"/>
                <a:cs typeface="Twentieth Century"/>
                <a:sym typeface="Twentieth Century"/>
              </a:rPr>
              <a:t>Aerial UAS allowing for different perspectives during crisis response.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latin typeface="Twentieth Century"/>
                <a:ea typeface="Twentieth Century"/>
                <a:cs typeface="Twentieth Century"/>
                <a:sym typeface="Twentieth Century"/>
              </a:rPr>
              <a:t>Public comments received, received comments from SPD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Recommendation was sent to the Mayor</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Vacant Lot Monitoring:</a:t>
            </a:r>
            <a:r>
              <a:rPr lang="en" sz="1500">
                <a:solidFill>
                  <a:srgbClr val="062858"/>
                </a:solidFill>
                <a:latin typeface="Twentieth Century"/>
                <a:ea typeface="Twentieth Century"/>
                <a:cs typeface="Twentieth Century"/>
                <a:sym typeface="Twentieth Century"/>
              </a:rPr>
              <a:t> Sensor that detect changes in a scene to monitor lots for dumping. Not exempt, will go through the process.</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latin typeface="Twentieth Century"/>
                <a:ea typeface="Twentieth Century"/>
                <a:cs typeface="Twentieth Century"/>
                <a:sym typeface="Twentieth Century"/>
              </a:rPr>
              <a:t>Press Release out, done with public comment period</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chemeClr val="accent1"/>
                </a:solidFill>
                <a:highlight>
                  <a:srgbClr val="FFFF00"/>
                </a:highlight>
                <a:latin typeface="Twentieth Century"/>
                <a:ea typeface="Twentieth Century"/>
                <a:cs typeface="Twentieth Century"/>
                <a:sym typeface="Twentieth Century"/>
              </a:rPr>
              <a:t>Public comments received, waiting for updated data from the requesting department</a:t>
            </a:r>
            <a:endParaRPr sz="1500">
              <a:solidFill>
                <a:srgbClr val="062858"/>
              </a:solidFill>
              <a:highlight>
                <a:srgbClr val="FFFF00"/>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Community Asset Tracker: </a:t>
            </a:r>
            <a:r>
              <a:rPr lang="en" sz="1500">
                <a:solidFill>
                  <a:srgbClr val="062858"/>
                </a:solidFill>
                <a:latin typeface="Twentieth Century"/>
                <a:ea typeface="Twentieth Century"/>
                <a:cs typeface="Twentieth Century"/>
                <a:sym typeface="Twentieth Century"/>
              </a:rPr>
              <a:t>Camera with machine learning algorithm to identify objects within the city.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Assessed pilot, documentation provided</a:t>
            </a:r>
            <a:endParaRPr sz="1500">
              <a:solidFill>
                <a:srgbClr val="062858"/>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rgbClr val="062858"/>
              </a:buClr>
              <a:buSzPts val="1500"/>
              <a:buFont typeface="Twentieth Century"/>
              <a:buChar char="●"/>
            </a:pPr>
            <a:r>
              <a:rPr b="1" lang="en" sz="1500">
                <a:solidFill>
                  <a:srgbClr val="062858"/>
                </a:solidFill>
                <a:highlight>
                  <a:srgbClr val="9FC5E8"/>
                </a:highlight>
                <a:latin typeface="Twentieth Century"/>
                <a:ea typeface="Twentieth Century"/>
                <a:cs typeface="Twentieth Century"/>
                <a:sym typeface="Twentieth Century"/>
              </a:rPr>
              <a:t>COPS: </a:t>
            </a:r>
            <a:r>
              <a:rPr lang="en" sz="1500">
                <a:solidFill>
                  <a:srgbClr val="062858"/>
                </a:solidFill>
                <a:highlight>
                  <a:srgbClr val="9FC5E8"/>
                </a:highlight>
                <a:latin typeface="Twentieth Century"/>
                <a:ea typeface="Twentieth Century"/>
                <a:cs typeface="Twentieth Century"/>
                <a:sym typeface="Twentieth Century"/>
              </a:rPr>
              <a:t>Cameras strategically placed around the city to aid in policing</a:t>
            </a:r>
            <a:endParaRPr sz="1500">
              <a:solidFill>
                <a:srgbClr val="062858"/>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rgbClr val="062858"/>
              </a:buClr>
              <a:buSzPts val="1500"/>
              <a:buFont typeface="Twentieth Century"/>
              <a:buChar char="○"/>
            </a:pPr>
            <a:r>
              <a:rPr lang="en" sz="1500">
                <a:solidFill>
                  <a:srgbClr val="062858"/>
                </a:solidFill>
                <a:highlight>
                  <a:srgbClr val="9FC5E8"/>
                </a:highlight>
                <a:latin typeface="Twentieth Century"/>
                <a:ea typeface="Twentieth Century"/>
                <a:cs typeface="Twentieth Century"/>
                <a:sym typeface="Twentieth Century"/>
              </a:rPr>
              <a:t>Exempted</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1" name="Google Shape;131;p20"/>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32" name="Google Shape;132;p20"/>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33" name="Google Shape;133;p20"/>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Samsara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Fleet management </a:t>
            </a:r>
            <a:r>
              <a:rPr lang="en" sz="1500">
                <a:solidFill>
                  <a:srgbClr val="062858"/>
                </a:solidFill>
                <a:latin typeface="Twentieth Century"/>
                <a:ea typeface="Twentieth Century"/>
                <a:cs typeface="Twentieth Century"/>
                <a:sym typeface="Twentieth Century"/>
              </a:rPr>
              <a:t>technology </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2/01</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that he read the read the groups recommendations, and is in agreement with a  </a:t>
            </a:r>
            <a:r>
              <a:rPr b="1" lang="en" sz="1500">
                <a:solidFill>
                  <a:schemeClr val="accent1"/>
                </a:solidFill>
                <a:highlight>
                  <a:srgbClr val="9FC5E8"/>
                </a:highlight>
                <a:latin typeface="Twentieth Century"/>
                <a:ea typeface="Twentieth Century"/>
                <a:cs typeface="Twentieth Century"/>
                <a:sym typeface="Twentieth Century"/>
              </a:rPr>
              <a:t>qualified approval</a:t>
            </a:r>
            <a:r>
              <a:rPr lang="en" sz="1500">
                <a:solidFill>
                  <a:schemeClr val="accent1"/>
                </a:solidFill>
                <a:highlight>
                  <a:srgbClr val="9FC5E8"/>
                </a:highlight>
                <a:latin typeface="Twentieth Century"/>
                <a:ea typeface="Twentieth Century"/>
                <a:cs typeface="Twentieth Century"/>
                <a:sym typeface="Twentieth Century"/>
              </a:rPr>
              <a:t>, and is in agreement with the importance of putting in appropriate policies and procedures.</a:t>
            </a:r>
            <a:endParaRPr sz="1500">
              <a:solidFill>
                <a:schemeClr val="accent1"/>
              </a:solidFill>
              <a:highlight>
                <a:srgbClr val="9FC5E8"/>
              </a:highlight>
              <a:latin typeface="Twentieth Century"/>
              <a:ea typeface="Twentieth Century"/>
              <a:cs typeface="Twentieth Century"/>
              <a:sym typeface="Twentieth Century"/>
            </a:endParaRPr>
          </a:p>
          <a:p>
            <a:pPr indent="-323850" lvl="0" marL="457200" rtl="0" algn="l">
              <a:spcBef>
                <a:spcPts val="0"/>
              </a:spcBef>
              <a:spcAft>
                <a:spcPts val="0"/>
              </a:spcAft>
              <a:buClr>
                <a:schemeClr val="accent1"/>
              </a:buClr>
              <a:buSzPts val="1500"/>
              <a:buFont typeface="Calibri"/>
              <a:buChar char="●"/>
            </a:pPr>
            <a:r>
              <a:rPr b="1" lang="en" sz="1500">
                <a:solidFill>
                  <a:schemeClr val="accent1"/>
                </a:solidFill>
                <a:latin typeface="Twentieth Century"/>
                <a:ea typeface="Twentieth Century"/>
                <a:cs typeface="Twentieth Century"/>
                <a:sym typeface="Twentieth Century"/>
              </a:rPr>
              <a:t>Flock Safety/ALPRs: </a:t>
            </a:r>
            <a:r>
              <a:rPr lang="en" sz="1500">
                <a:solidFill>
                  <a:schemeClr val="accent1"/>
                </a:solidFill>
                <a:latin typeface="Twentieth Century"/>
                <a:ea typeface="Twentieth Century"/>
                <a:cs typeface="Twentieth Century"/>
                <a:sym typeface="Twentieth Century"/>
              </a:rPr>
              <a:t>Street cameras that capture vehicle plates.</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Assessed in previous session</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Work Group heard from SPD Officers on 1/25/22 for more information regarding this.</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The STWG created guidelines for ALPR Use and this was recommended to the mayor with the stipulations written on 3/11/22.</a:t>
            </a:r>
            <a:endParaRPr sz="1500">
              <a:solidFill>
                <a:schemeClr val="accent1"/>
              </a:solidFill>
              <a:highlight>
                <a:srgbClr val="9FC5E8"/>
              </a:highlight>
              <a:latin typeface="Twentieth Century"/>
              <a:ea typeface="Twentieth Century"/>
              <a:cs typeface="Twentieth Century"/>
              <a:sym typeface="Twentieth Century"/>
            </a:endParaRPr>
          </a:p>
          <a:p>
            <a:pPr indent="0" lvl="0" marL="457200" rtl="0" algn="l">
              <a:spcBef>
                <a:spcPts val="0"/>
              </a:spcBef>
              <a:spcAft>
                <a:spcPts val="0"/>
              </a:spcAft>
              <a:buNone/>
            </a:pPr>
            <a:r>
              <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39" name="Google Shape;139;p21"/>
          <p:cNvSpPr txBox="1"/>
          <p:nvPr>
            <p:ph type="title"/>
          </p:nvPr>
        </p:nvSpPr>
        <p:spPr>
          <a:xfrm>
            <a:off x="3288550" y="271275"/>
            <a:ext cx="5738400" cy="12285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0" name="Google Shape;140;p21"/>
          <p:cNvSpPr txBox="1"/>
          <p:nvPr/>
        </p:nvSpPr>
        <p:spPr>
          <a:xfrm>
            <a:off x="1134950" y="942300"/>
            <a:ext cx="3091500" cy="458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200">
                <a:solidFill>
                  <a:srgbClr val="062858"/>
                </a:solidFill>
                <a:latin typeface="Twentieth Century"/>
                <a:ea typeface="Twentieth Century"/>
                <a:cs typeface="Twentieth Century"/>
                <a:sym typeface="Twentieth Century"/>
              </a:rPr>
              <a:t>Past </a:t>
            </a:r>
            <a:r>
              <a:rPr b="1" lang="en" sz="2200">
                <a:solidFill>
                  <a:srgbClr val="062858"/>
                </a:solidFill>
                <a:latin typeface="Twentieth Century"/>
                <a:ea typeface="Twentieth Century"/>
                <a:cs typeface="Twentieth Century"/>
                <a:sym typeface="Twentieth Century"/>
              </a:rPr>
              <a:t>Decisions</a:t>
            </a:r>
            <a:endParaRPr sz="2200">
              <a:solidFill>
                <a:srgbClr val="062858"/>
              </a:solidFill>
              <a:latin typeface="Twentieth Century"/>
              <a:ea typeface="Twentieth Century"/>
              <a:cs typeface="Twentieth Century"/>
              <a:sym typeface="Twentieth Century"/>
            </a:endParaRPr>
          </a:p>
        </p:txBody>
      </p:sp>
      <p:sp>
        <p:nvSpPr>
          <p:cNvPr id="141" name="Google Shape;141;p21"/>
          <p:cNvSpPr txBox="1"/>
          <p:nvPr/>
        </p:nvSpPr>
        <p:spPr>
          <a:xfrm>
            <a:off x="1134950" y="1301400"/>
            <a:ext cx="7508100" cy="36810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62858"/>
              </a:buClr>
              <a:buSzPts val="1500"/>
              <a:buFont typeface="Calibri"/>
              <a:buChar char="●"/>
            </a:pPr>
            <a:r>
              <a:rPr b="1" lang="en" sz="1500">
                <a:solidFill>
                  <a:srgbClr val="062858"/>
                </a:solidFill>
                <a:latin typeface="Twentieth Century"/>
                <a:ea typeface="Twentieth Century"/>
                <a:cs typeface="Twentieth Century"/>
                <a:sym typeface="Twentieth Century"/>
              </a:rPr>
              <a:t>Cyclomedia</a:t>
            </a:r>
            <a:r>
              <a:rPr b="1" lang="en" sz="1500">
                <a:solidFill>
                  <a:srgbClr val="062858"/>
                </a:solidFill>
                <a:latin typeface="Twentieth Century"/>
                <a:ea typeface="Twentieth Century"/>
                <a:cs typeface="Twentieth Century"/>
                <a:sym typeface="Twentieth Century"/>
              </a:rPr>
              <a:t>:</a:t>
            </a:r>
            <a:r>
              <a:rPr lang="en" sz="1500">
                <a:solidFill>
                  <a:srgbClr val="062858"/>
                </a:solidFill>
                <a:latin typeface="Twentieth Century"/>
                <a:ea typeface="Twentieth Century"/>
                <a:cs typeface="Twentieth Century"/>
                <a:sym typeface="Twentieth Century"/>
              </a:rPr>
              <a:t> Right of Way Imaging</a:t>
            </a:r>
            <a:endParaRPr sz="1500">
              <a:solidFill>
                <a:srgbClr val="062858"/>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latin typeface="Twentieth Century"/>
                <a:ea typeface="Twentieth Century"/>
                <a:cs typeface="Twentieth Century"/>
                <a:sym typeface="Twentieth Century"/>
              </a:rPr>
              <a:t>Public comment period completed</a:t>
            </a:r>
            <a:endParaRPr sz="1500">
              <a:solidFill>
                <a:schemeClr val="accent1"/>
              </a:solidFill>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Recommendation was sent to the Mayor on 5/07/22</a:t>
            </a:r>
            <a:endParaRPr sz="1500">
              <a:solidFill>
                <a:schemeClr val="accent1"/>
              </a:solidFill>
              <a:highlight>
                <a:srgbClr val="9FC5E8"/>
              </a:highlight>
              <a:latin typeface="Twentieth Century"/>
              <a:ea typeface="Twentieth Century"/>
              <a:cs typeface="Twentieth Century"/>
              <a:sym typeface="Twentieth Century"/>
            </a:endParaRPr>
          </a:p>
          <a:p>
            <a:pPr indent="-323850" lvl="1" marL="914400" rtl="0" algn="l">
              <a:spcBef>
                <a:spcPts val="0"/>
              </a:spcBef>
              <a:spcAft>
                <a:spcPts val="0"/>
              </a:spcAft>
              <a:buClr>
                <a:schemeClr val="accent1"/>
              </a:buClr>
              <a:buSzPts val="1500"/>
              <a:buFont typeface="Twentieth Century"/>
              <a:buChar char="○"/>
            </a:pPr>
            <a:r>
              <a:rPr lang="en" sz="1500">
                <a:solidFill>
                  <a:schemeClr val="accent1"/>
                </a:solidFill>
                <a:highlight>
                  <a:srgbClr val="9FC5E8"/>
                </a:highlight>
                <a:latin typeface="Twentieth Century"/>
                <a:ea typeface="Twentieth Century"/>
                <a:cs typeface="Twentieth Century"/>
                <a:sym typeface="Twentieth Century"/>
              </a:rPr>
              <a:t>Mayor Walsh stated: </a:t>
            </a:r>
            <a:r>
              <a:rPr lang="en" sz="1500">
                <a:solidFill>
                  <a:srgbClr val="1F497D"/>
                </a:solidFill>
                <a:highlight>
                  <a:srgbClr val="9FC5E8"/>
                </a:highlight>
                <a:latin typeface="Twentieth Century"/>
                <a:ea typeface="Twentieth Century"/>
                <a:cs typeface="Twentieth Century"/>
                <a:sym typeface="Twentieth Century"/>
              </a:rPr>
              <a:t>I have reviewed the STWG’s recommendation and I am in agreement with it.</a:t>
            </a:r>
            <a:endParaRPr sz="1500">
              <a:solidFill>
                <a:srgbClr val="062858"/>
              </a:solidFill>
              <a:highlight>
                <a:srgbClr val="9FC5E8"/>
              </a:highlight>
              <a:latin typeface="Twentieth Century"/>
              <a:ea typeface="Twentieth Century"/>
              <a:cs typeface="Twentieth Century"/>
              <a:sym typeface="Twentieth Century"/>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a:p>
            <a:pPr indent="0" lvl="0" marL="0" rtl="0" algn="l">
              <a:spcBef>
                <a:spcPts val="0"/>
              </a:spcBef>
              <a:spcAft>
                <a:spcPts val="0"/>
              </a:spcAft>
              <a:buNone/>
            </a:pPr>
            <a:r>
              <a:t/>
            </a:r>
            <a:endParaRPr sz="1500">
              <a:solidFill>
                <a:srgbClr val="062858"/>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304800" y="594122"/>
            <a:ext cx="8229600" cy="777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lang="en" sz="3600">
                <a:latin typeface="Times"/>
                <a:ea typeface="Times"/>
                <a:cs typeface="Times"/>
                <a:sym typeface="Times"/>
              </a:rPr>
              <a:t>Review</a:t>
            </a:r>
            <a:endParaRPr b="1" sz="3600">
              <a:solidFill>
                <a:srgbClr val="B98E00"/>
              </a:solidFill>
              <a:latin typeface="Times"/>
              <a:ea typeface="Times"/>
              <a:cs typeface="Times"/>
              <a:sym typeface="Times"/>
            </a:endParaRPr>
          </a:p>
          <a:p>
            <a:pPr indent="0" lvl="0" marL="0" rtl="0" algn="l">
              <a:spcBef>
                <a:spcPts val="0"/>
              </a:spcBef>
              <a:spcAft>
                <a:spcPts val="0"/>
              </a:spcAft>
              <a:buClr>
                <a:schemeClr val="dk1"/>
              </a:buClr>
              <a:buSzPts val="1100"/>
              <a:buFont typeface="Arial"/>
              <a:buNone/>
            </a:pPr>
            <a:r>
              <a:t/>
            </a:r>
            <a:endParaRPr b="1" sz="3600">
              <a:solidFill>
                <a:srgbClr val="B98E00"/>
              </a:solidFill>
              <a:latin typeface="Times"/>
              <a:ea typeface="Times"/>
              <a:cs typeface="Times"/>
              <a:sym typeface="Times"/>
            </a:endParaRPr>
          </a:p>
        </p:txBody>
      </p:sp>
      <p:sp>
        <p:nvSpPr>
          <p:cNvPr id="147" name="Google Shape;147;p22"/>
          <p:cNvSpPr txBox="1"/>
          <p:nvPr>
            <p:ph idx="1" type="body"/>
          </p:nvPr>
        </p:nvSpPr>
        <p:spPr>
          <a:xfrm>
            <a:off x="555550" y="841325"/>
            <a:ext cx="3796800" cy="530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sz="2100"/>
              <a:t>Internal Norms</a:t>
            </a:r>
            <a:endParaRPr sz="1700"/>
          </a:p>
          <a:p>
            <a:pPr indent="0" lvl="0" marL="0" rtl="0" algn="l">
              <a:spcBef>
                <a:spcPts val="360"/>
              </a:spcBef>
              <a:spcAft>
                <a:spcPts val="0"/>
              </a:spcAft>
              <a:buNone/>
            </a:pPr>
            <a:r>
              <a:t/>
            </a:r>
            <a:endParaRPr sz="1700"/>
          </a:p>
        </p:txBody>
      </p:sp>
      <p:sp>
        <p:nvSpPr>
          <p:cNvPr id="148" name="Google Shape;148;p22"/>
          <p:cNvSpPr txBox="1"/>
          <p:nvPr>
            <p:ph idx="1" type="body"/>
          </p:nvPr>
        </p:nvSpPr>
        <p:spPr>
          <a:xfrm>
            <a:off x="960500" y="4658225"/>
            <a:ext cx="5361900" cy="4854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 sz="2100" u="sng">
                <a:solidFill>
                  <a:schemeClr val="hlink"/>
                </a:solidFill>
                <a:hlinkClick r:id="rId3"/>
              </a:rPr>
              <a:t>View Attendance and Guest Norms</a:t>
            </a:r>
            <a:endParaRPr sz="1700"/>
          </a:p>
          <a:p>
            <a:pPr indent="0" lvl="0" marL="0" rtl="0" algn="l">
              <a:spcBef>
                <a:spcPts val="360"/>
              </a:spcBef>
              <a:spcAft>
                <a:spcPts val="0"/>
              </a:spcAft>
              <a:buNone/>
            </a:pPr>
            <a:r>
              <a:t/>
            </a:r>
            <a:endParaRPr sz="1700"/>
          </a:p>
        </p:txBody>
      </p:sp>
      <p:sp>
        <p:nvSpPr>
          <p:cNvPr id="149" name="Google Shape;149;p22"/>
          <p:cNvSpPr txBox="1"/>
          <p:nvPr/>
        </p:nvSpPr>
        <p:spPr>
          <a:xfrm>
            <a:off x="457200" y="1371725"/>
            <a:ext cx="8686800" cy="32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Attendance:</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If members have unjustified absences for three meetings in a three month time period, the Surveillance Team Working Group (STWG) Coordinators will reach out to the member.</a:t>
            </a:r>
            <a:endParaRPr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The working group is required to have at least 50% of all members present before we hold a recommendation vote.</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Of those present at least 40% should be non-city staff.</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External Participants:</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Outside participants should request permission before-hand to the API team.</a:t>
            </a:r>
            <a:endParaRPr sz="1200">
              <a:solidFill>
                <a:schemeClr val="dk1"/>
              </a:solidFill>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The API team will inform the STWG before meetings if there will be outside participants joining the group.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Documentation for Community Review: </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SzPts val="1200"/>
              <a:buFont typeface="Calibri"/>
              <a:buAutoNum type="arabicPeriod"/>
            </a:pPr>
            <a:r>
              <a:rPr lang="en" sz="1200">
                <a:solidFill>
                  <a:schemeClr val="dk1"/>
                </a:solidFill>
                <a:latin typeface="Calibri"/>
                <a:ea typeface="Calibri"/>
                <a:cs typeface="Calibri"/>
                <a:sym typeface="Calibri"/>
              </a:rPr>
              <a:t>The notes from the STWG Sessions will be posted to the STWG Website after the meetings.  </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 sz="1200">
                <a:solidFill>
                  <a:schemeClr val="dk1"/>
                </a:solidFill>
                <a:latin typeface="Calibri"/>
                <a:ea typeface="Calibri"/>
                <a:cs typeface="Calibri"/>
                <a:sym typeface="Calibri"/>
              </a:rPr>
              <a:t>Letter of Commitment:</a:t>
            </a:r>
            <a:endParaRPr b="1" sz="12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 sz="1200">
                <a:solidFill>
                  <a:schemeClr val="dk1"/>
                </a:solidFill>
                <a:latin typeface="Calibri"/>
                <a:ea typeface="Calibri"/>
                <a:cs typeface="Calibri"/>
                <a:sym typeface="Calibri"/>
              </a:rPr>
              <a:t>Is effective for one year, and is to be sent out annually.</a:t>
            </a:r>
            <a:endParaRPr sz="1500">
              <a:solidFill>
                <a:srgbClr val="062858"/>
              </a:solidFill>
              <a:latin typeface="Roboto"/>
              <a:ea typeface="Roboto"/>
              <a:cs typeface="Roboto"/>
              <a:sym typeface="Roboto"/>
            </a:endParaRPr>
          </a:p>
          <a:p>
            <a:pPr indent="0" lvl="0" marL="0" rtl="0" algn="l">
              <a:spcBef>
                <a:spcPts val="0"/>
              </a:spcBef>
              <a:spcAft>
                <a:spcPts val="0"/>
              </a:spcAft>
              <a:buNone/>
            </a:pPr>
            <a:r>
              <a:rPr lang="en" sz="1500">
                <a:solidFill>
                  <a:srgbClr val="062858"/>
                </a:solidFill>
                <a:latin typeface="Roboto"/>
                <a:ea typeface="Roboto"/>
                <a:cs typeface="Roboto"/>
                <a:sym typeface="Roboto"/>
              </a:rPr>
              <a:t>    </a:t>
            </a:r>
            <a:endParaRPr sz="1500">
              <a:solidFill>
                <a:srgbClr val="0628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t>CITY OF SYRACUSE</a:t>
            </a:r>
            <a:endParaRPr>
              <a:latin typeface="Poppins"/>
              <a:ea typeface="Poppins"/>
              <a:cs typeface="Poppins"/>
              <a:sym typeface="Poppins"/>
            </a:endParaRPr>
          </a:p>
        </p:txBody>
      </p:sp>
      <p:sp>
        <p:nvSpPr>
          <p:cNvPr id="155" name="Google Shape;155;p23"/>
          <p:cNvSpPr txBox="1"/>
          <p:nvPr/>
        </p:nvSpPr>
        <p:spPr>
          <a:xfrm>
            <a:off x="669875" y="851625"/>
            <a:ext cx="4419300" cy="61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rgbClr val="062858"/>
                </a:solidFill>
                <a:latin typeface="Calibri"/>
                <a:ea typeface="Calibri"/>
                <a:cs typeface="Calibri"/>
                <a:sym typeface="Calibri"/>
              </a:rPr>
              <a:t>Service Level Agreements (SLAs)</a:t>
            </a:r>
            <a:endParaRPr b="1" sz="2300">
              <a:solidFill>
                <a:srgbClr val="062858"/>
              </a:solidFill>
              <a:latin typeface="Calibri"/>
              <a:ea typeface="Calibri"/>
              <a:cs typeface="Calibri"/>
              <a:sym typeface="Calibri"/>
            </a:endParaRPr>
          </a:p>
          <a:p>
            <a:pPr indent="0" lvl="0" marL="0" rtl="0" algn="l">
              <a:spcBef>
                <a:spcPts val="0"/>
              </a:spcBef>
              <a:spcAft>
                <a:spcPts val="0"/>
              </a:spcAft>
              <a:buNone/>
            </a:pPr>
            <a:r>
              <a:t/>
            </a:r>
            <a:endParaRPr sz="1500">
              <a:solidFill>
                <a:srgbClr val="062858"/>
              </a:solidFill>
              <a:latin typeface="Calibri"/>
              <a:ea typeface="Calibri"/>
              <a:cs typeface="Calibri"/>
              <a:sym typeface="Calibri"/>
            </a:endParaRPr>
          </a:p>
        </p:txBody>
      </p:sp>
      <p:sp>
        <p:nvSpPr>
          <p:cNvPr id="156" name="Google Shape;156;p23"/>
          <p:cNvSpPr txBox="1"/>
          <p:nvPr>
            <p:ph type="title"/>
          </p:nvPr>
        </p:nvSpPr>
        <p:spPr>
          <a:xfrm>
            <a:off x="876550" y="262725"/>
            <a:ext cx="78102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dk1"/>
              </a:buClr>
              <a:buSzPts val="1100"/>
              <a:buFont typeface="Arial"/>
              <a:buNone/>
            </a:pPr>
            <a:r>
              <a:rPr b="1" lang="en" sz="3600">
                <a:solidFill>
                  <a:srgbClr val="B98E00"/>
                </a:solidFill>
                <a:latin typeface="Times"/>
                <a:ea typeface="Times"/>
                <a:cs typeface="Times"/>
                <a:sym typeface="Times"/>
              </a:rPr>
              <a:t>Review</a:t>
            </a:r>
            <a:endParaRPr b="1" sz="3600">
              <a:solidFill>
                <a:srgbClr val="B98E00"/>
              </a:solidFill>
              <a:latin typeface="Times"/>
              <a:ea typeface="Times"/>
              <a:cs typeface="Times"/>
              <a:sym typeface="Times"/>
            </a:endParaRPr>
          </a:p>
        </p:txBody>
      </p:sp>
      <p:sp>
        <p:nvSpPr>
          <p:cNvPr id="157" name="Google Shape;157;p23"/>
          <p:cNvSpPr/>
          <p:nvPr/>
        </p:nvSpPr>
        <p:spPr>
          <a:xfrm>
            <a:off x="74937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nvSpPr>
        <p:spPr>
          <a:xfrm>
            <a:off x="688175" y="17781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2 - 6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(10 - 30</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Business Days)</a:t>
            </a:r>
            <a:endParaRPr>
              <a:latin typeface="Twentieth Century"/>
              <a:ea typeface="Twentieth Century"/>
              <a:cs typeface="Twentieth Century"/>
              <a:sym typeface="Twentieth Century"/>
            </a:endParaRPr>
          </a:p>
        </p:txBody>
      </p:sp>
      <p:sp>
        <p:nvSpPr>
          <p:cNvPr id="159" name="Google Shape;159;p23"/>
          <p:cNvSpPr txBox="1"/>
          <p:nvPr/>
        </p:nvSpPr>
        <p:spPr>
          <a:xfrm>
            <a:off x="688175" y="2880850"/>
            <a:ext cx="1574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Initial submission to determination of surveillance </a:t>
            </a:r>
            <a:endParaRPr>
              <a:latin typeface="Twentieth Century"/>
              <a:ea typeface="Twentieth Century"/>
              <a:cs typeface="Twentieth Century"/>
              <a:sym typeface="Twentieth Century"/>
            </a:endParaRPr>
          </a:p>
        </p:txBody>
      </p:sp>
      <p:sp>
        <p:nvSpPr>
          <p:cNvPr id="160" name="Google Shape;160;p23"/>
          <p:cNvSpPr/>
          <p:nvPr/>
        </p:nvSpPr>
        <p:spPr>
          <a:xfrm>
            <a:off x="282620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txBox="1"/>
          <p:nvPr/>
        </p:nvSpPr>
        <p:spPr>
          <a:xfrm>
            <a:off x="276500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Every 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2" name="Google Shape;162;p23"/>
          <p:cNvSpPr txBox="1"/>
          <p:nvPr/>
        </p:nvSpPr>
        <p:spPr>
          <a:xfrm>
            <a:off x="2765000" y="2880850"/>
            <a:ext cx="1574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Short duration meeting to vote on technology exemptions</a:t>
            </a:r>
            <a:endParaRPr>
              <a:latin typeface="Twentieth Century"/>
              <a:ea typeface="Twentieth Century"/>
              <a:cs typeface="Twentieth Century"/>
              <a:sym typeface="Twentieth Century"/>
            </a:endParaRPr>
          </a:p>
        </p:txBody>
      </p:sp>
      <p:sp>
        <p:nvSpPr>
          <p:cNvPr id="163" name="Google Shape;163;p23"/>
          <p:cNvSpPr/>
          <p:nvPr/>
        </p:nvSpPr>
        <p:spPr>
          <a:xfrm>
            <a:off x="4903025"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nvSpPr>
        <p:spPr>
          <a:xfrm>
            <a:off x="4841825"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5" name="Google Shape;165;p23"/>
          <p:cNvSpPr txBox="1"/>
          <p:nvPr/>
        </p:nvSpPr>
        <p:spPr>
          <a:xfrm>
            <a:off x="4660625"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Public comment period:</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Issuance of press release </a:t>
            </a:r>
            <a:endParaRPr>
              <a:latin typeface="Twentieth Century"/>
              <a:ea typeface="Twentieth Century"/>
              <a:cs typeface="Twentieth Century"/>
              <a:sym typeface="Twentieth Century"/>
            </a:endParaRPr>
          </a:p>
          <a:p>
            <a:pPr indent="-317500" lvl="0" marL="457200" rtl="0" algn="just">
              <a:spcBef>
                <a:spcPts val="0"/>
              </a:spcBef>
              <a:spcAft>
                <a:spcPts val="0"/>
              </a:spcAft>
              <a:buSzPts val="1400"/>
              <a:buFont typeface="Twentieth Century"/>
              <a:buChar char="●"/>
            </a:pPr>
            <a:r>
              <a:rPr lang="en">
                <a:latin typeface="Twentieth Century"/>
                <a:ea typeface="Twentieth Century"/>
                <a:cs typeface="Twentieth Century"/>
                <a:sym typeface="Twentieth Century"/>
              </a:rPr>
              <a:t>Council meeting</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 For now public input will be received via a Google Form and in the future will be on the new website.</a:t>
            </a:r>
            <a:endParaRPr>
              <a:latin typeface="Twentieth Century"/>
              <a:ea typeface="Twentieth Century"/>
              <a:cs typeface="Twentieth Century"/>
              <a:sym typeface="Twentieth Century"/>
            </a:endParaRPr>
          </a:p>
        </p:txBody>
      </p:sp>
      <p:sp>
        <p:nvSpPr>
          <p:cNvPr id="166" name="Google Shape;166;p23"/>
          <p:cNvSpPr/>
          <p:nvPr/>
        </p:nvSpPr>
        <p:spPr>
          <a:xfrm>
            <a:off x="7041050" y="1577450"/>
            <a:ext cx="1452000" cy="123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txBox="1"/>
          <p:nvPr/>
        </p:nvSpPr>
        <p:spPr>
          <a:xfrm>
            <a:off x="6979850" y="1778150"/>
            <a:ext cx="1574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2 Weeks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(10 Business Days)</a:t>
            </a:r>
            <a:endParaRPr>
              <a:latin typeface="Twentieth Century"/>
              <a:ea typeface="Twentieth Century"/>
              <a:cs typeface="Twentieth Century"/>
              <a:sym typeface="Twentieth Century"/>
            </a:endParaRPr>
          </a:p>
        </p:txBody>
      </p:sp>
      <p:sp>
        <p:nvSpPr>
          <p:cNvPr id="168" name="Google Shape;168;p23"/>
          <p:cNvSpPr txBox="1"/>
          <p:nvPr/>
        </p:nvSpPr>
        <p:spPr>
          <a:xfrm>
            <a:off x="6798650" y="2880850"/>
            <a:ext cx="1936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Twentieth Century"/>
                <a:ea typeface="Twentieth Century"/>
                <a:cs typeface="Twentieth Century"/>
                <a:sym typeface="Twentieth Century"/>
              </a:rPr>
              <a:t>Submission of finalized form (by dept.) to time of recommendation. </a:t>
            </a:r>
            <a:endParaRPr>
              <a:latin typeface="Twentieth Century"/>
              <a:ea typeface="Twentieth Century"/>
              <a:cs typeface="Twentieth Century"/>
              <a:sym typeface="Twentieth Century"/>
            </a:endParaRPr>
          </a:p>
          <a:p>
            <a:pPr indent="0" lvl="0" marL="0" rtl="0" algn="ctr">
              <a:spcBef>
                <a:spcPts val="0"/>
              </a:spcBef>
              <a:spcAft>
                <a:spcPts val="0"/>
              </a:spcAft>
              <a:buNone/>
            </a:pPr>
            <a:r>
              <a:t/>
            </a:r>
            <a:endParaRPr>
              <a:latin typeface="Twentieth Century"/>
              <a:ea typeface="Twentieth Century"/>
              <a:cs typeface="Twentieth Century"/>
              <a:sym typeface="Twentieth Century"/>
            </a:endParaRPr>
          </a:p>
          <a:p>
            <a:pPr indent="0" lvl="0" marL="0" rtl="0" algn="ctr">
              <a:spcBef>
                <a:spcPts val="0"/>
              </a:spcBef>
              <a:spcAft>
                <a:spcPts val="0"/>
              </a:spcAft>
              <a:buNone/>
            </a:pPr>
            <a:r>
              <a:rPr lang="en">
                <a:latin typeface="Twentieth Century"/>
                <a:ea typeface="Twentieth Century"/>
                <a:cs typeface="Twentieth Century"/>
                <a:sym typeface="Twentieth Century"/>
              </a:rPr>
              <a:t>Group will individually research; departments will get follow-up questions; group to vote yes/no;  and submit recommendation.</a:t>
            </a:r>
            <a:endParaRPr>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2" name="Shape 172"/>
        <p:cNvGrpSpPr/>
        <p:nvPr/>
      </p:nvGrpSpPr>
      <p:grpSpPr>
        <a:xfrm>
          <a:off x="0" y="0"/>
          <a:ext cx="0" cy="0"/>
          <a:chOff x="0" y="0"/>
          <a:chExt cx="0" cy="0"/>
        </a:xfrm>
      </p:grpSpPr>
      <p:sp>
        <p:nvSpPr>
          <p:cNvPr id="173" name="Google Shape;173;p24"/>
          <p:cNvSpPr/>
          <p:nvPr/>
        </p:nvSpPr>
        <p:spPr>
          <a:xfrm>
            <a:off x="39750" y="1060449"/>
            <a:ext cx="2897700" cy="2505000"/>
          </a:xfrm>
          <a:prstGeom prst="wedgeRectCallout">
            <a:avLst>
              <a:gd fmla="val -8095" name="adj1"/>
              <a:gd fmla="val 63526"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4"/>
          <p:cNvSpPr/>
          <p:nvPr/>
        </p:nvSpPr>
        <p:spPr>
          <a:xfrm>
            <a:off x="6033450" y="1057950"/>
            <a:ext cx="2993100" cy="2505000"/>
          </a:xfrm>
          <a:prstGeom prst="wedgeRectCallout">
            <a:avLst>
              <a:gd fmla="val -24197" name="adj1"/>
              <a:gd fmla="val 58021"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p:nvPr/>
        </p:nvSpPr>
        <p:spPr>
          <a:xfrm>
            <a:off x="3036604" y="1060449"/>
            <a:ext cx="2897700" cy="2505000"/>
          </a:xfrm>
          <a:prstGeom prst="wedgeRectCallout">
            <a:avLst>
              <a:gd fmla="val -8283" name="adj1"/>
              <a:gd fmla="val 58021" name="adj2"/>
            </a:avLst>
          </a:prstGeom>
          <a:no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p24"/>
          <p:cNvCxnSpPr/>
          <p:nvPr/>
        </p:nvCxnSpPr>
        <p:spPr>
          <a:xfrm>
            <a:off x="7151750" y="4040775"/>
            <a:ext cx="1998600" cy="0"/>
          </a:xfrm>
          <a:prstGeom prst="straightConnector1">
            <a:avLst/>
          </a:prstGeom>
          <a:noFill/>
          <a:ln cap="flat" cmpd="sng" w="38100">
            <a:solidFill>
              <a:srgbClr val="053259"/>
            </a:solidFill>
            <a:prstDash val="dash"/>
            <a:round/>
            <a:headEnd len="med" w="med" type="none"/>
            <a:tailEnd len="med" w="med" type="none"/>
          </a:ln>
        </p:spPr>
      </p:cxnSp>
      <p:cxnSp>
        <p:nvCxnSpPr>
          <p:cNvPr id="177" name="Google Shape;177;p24"/>
          <p:cNvCxnSpPr>
            <a:endCxn id="178" idx="6"/>
          </p:cNvCxnSpPr>
          <p:nvPr/>
        </p:nvCxnSpPr>
        <p:spPr>
          <a:xfrm>
            <a:off x="-7425" y="402847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79" name="Google Shape;179;p24"/>
          <p:cNvSpPr/>
          <p:nvPr/>
        </p:nvSpPr>
        <p:spPr>
          <a:xfrm>
            <a:off x="1235025" y="3786375"/>
            <a:ext cx="508800" cy="508800"/>
          </a:xfrm>
          <a:prstGeom prst="ellipse">
            <a:avLst/>
          </a:prstGeom>
          <a:solidFill>
            <a:schemeClr val="accent5"/>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3892650" y="3786375"/>
            <a:ext cx="508800" cy="508800"/>
          </a:xfrm>
          <a:prstGeom prst="ellipse">
            <a:avLst/>
          </a:prstGeom>
          <a:solidFill>
            <a:schemeClr val="accent6"/>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6550275" y="3786375"/>
            <a:ext cx="508800" cy="508800"/>
          </a:xfrm>
          <a:prstGeom prst="ellipse">
            <a:avLst/>
          </a:prstGeom>
          <a:solidFill>
            <a:schemeClr val="accent1"/>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nvSpPr>
        <p:spPr>
          <a:xfrm>
            <a:off x="899325" y="4332775"/>
            <a:ext cx="11802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Short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(April - June)</a:t>
            </a:r>
            <a:endParaRPr sz="1100">
              <a:solidFill>
                <a:srgbClr val="434343"/>
              </a:solidFill>
              <a:latin typeface="Nunito"/>
              <a:ea typeface="Nunito"/>
              <a:cs typeface="Nunito"/>
              <a:sym typeface="Nunito"/>
            </a:endParaRPr>
          </a:p>
        </p:txBody>
      </p:sp>
      <p:sp>
        <p:nvSpPr>
          <p:cNvPr id="182" name="Google Shape;182;p24"/>
          <p:cNvSpPr txBox="1"/>
          <p:nvPr/>
        </p:nvSpPr>
        <p:spPr>
          <a:xfrm rot="1424">
            <a:off x="39915" y="1280100"/>
            <a:ext cx="28974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Update STWG </a:t>
            </a:r>
            <a:r>
              <a:rPr b="1" lang="en">
                <a:solidFill>
                  <a:schemeClr val="accent5"/>
                </a:solidFill>
                <a:latin typeface="Nunito"/>
                <a:ea typeface="Nunito"/>
                <a:cs typeface="Nunito"/>
                <a:sym typeface="Nunito"/>
              </a:rPr>
              <a:t>Website</a:t>
            </a:r>
            <a:endParaRPr b="1">
              <a:solidFill>
                <a:schemeClr val="accent5"/>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Tech Recommendations</a:t>
            </a:r>
            <a:endParaRPr>
              <a:solidFill>
                <a:srgbClr val="053259"/>
              </a:solidFill>
              <a:latin typeface="Nunito"/>
              <a:ea typeface="Nunito"/>
              <a:cs typeface="Nunito"/>
              <a:sym typeface="Nunito"/>
            </a:endParaRPr>
          </a:p>
          <a:p>
            <a:pPr indent="-317500" lvl="0" marL="457200" rtl="0" algn="ctr">
              <a:spcBef>
                <a:spcPts val="0"/>
              </a:spcBef>
              <a:spcAft>
                <a:spcPts val="0"/>
              </a:spcAft>
              <a:buClr>
                <a:srgbClr val="053259"/>
              </a:buClr>
              <a:buSzPts val="1400"/>
              <a:buFont typeface="Nunito"/>
              <a:buChar char="●"/>
            </a:pPr>
            <a:r>
              <a:rPr lang="en">
                <a:solidFill>
                  <a:srgbClr val="053259"/>
                </a:solidFill>
                <a:latin typeface="Nunito"/>
                <a:ea typeface="Nunito"/>
                <a:cs typeface="Nunito"/>
                <a:sym typeface="Nunito"/>
              </a:rPr>
              <a:t>Meeting Notes and Slide Decks</a:t>
            </a:r>
            <a:endParaRPr b="1">
              <a:solidFill>
                <a:srgbClr val="053259"/>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Connect with other </a:t>
            </a:r>
            <a:r>
              <a:rPr b="1" lang="en">
                <a:solidFill>
                  <a:schemeClr val="accent5"/>
                </a:solidFill>
                <a:latin typeface="Nunito"/>
                <a:ea typeface="Nunito"/>
                <a:cs typeface="Nunito"/>
                <a:sym typeface="Nunito"/>
              </a:rPr>
              <a:t>cities d</a:t>
            </a:r>
            <a:r>
              <a:rPr b="1" lang="en">
                <a:solidFill>
                  <a:schemeClr val="accent5"/>
                </a:solidFill>
                <a:latin typeface="Nunito"/>
                <a:ea typeface="Nunito"/>
                <a:cs typeface="Nunito"/>
                <a:sym typeface="Nunito"/>
              </a:rPr>
              <a:t>oing surv. tech work</a:t>
            </a:r>
            <a:endParaRPr b="1">
              <a:solidFill>
                <a:schemeClr val="accent5"/>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83" name="Google Shape;183;p24"/>
          <p:cNvSpPr txBox="1"/>
          <p:nvPr/>
        </p:nvSpPr>
        <p:spPr>
          <a:xfrm>
            <a:off x="6022275" y="4332775"/>
            <a:ext cx="1564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Long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(October - December)</a:t>
            </a:r>
            <a:endParaRPr sz="1100">
              <a:solidFill>
                <a:srgbClr val="434343"/>
              </a:solidFill>
              <a:latin typeface="Nunito"/>
              <a:ea typeface="Nunito"/>
              <a:cs typeface="Nunito"/>
              <a:sym typeface="Nunito"/>
            </a:endParaRPr>
          </a:p>
        </p:txBody>
      </p:sp>
      <p:sp>
        <p:nvSpPr>
          <p:cNvPr id="184" name="Google Shape;184;p24"/>
          <p:cNvSpPr txBox="1"/>
          <p:nvPr/>
        </p:nvSpPr>
        <p:spPr>
          <a:xfrm>
            <a:off x="3470700" y="4332775"/>
            <a:ext cx="1352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Medium Term</a:t>
            </a:r>
            <a:endParaRPr sz="1100">
              <a:solidFill>
                <a:srgbClr val="434343"/>
              </a:solidFill>
              <a:latin typeface="Nunito"/>
              <a:ea typeface="Nunito"/>
              <a:cs typeface="Nunito"/>
              <a:sym typeface="Nunito"/>
            </a:endParaRPr>
          </a:p>
          <a:p>
            <a:pPr indent="0" lvl="0" marL="0" rtl="0" algn="ctr">
              <a:spcBef>
                <a:spcPts val="0"/>
              </a:spcBef>
              <a:spcAft>
                <a:spcPts val="0"/>
              </a:spcAft>
              <a:buNone/>
            </a:pPr>
            <a:r>
              <a:rPr lang="en" sz="1100">
                <a:solidFill>
                  <a:srgbClr val="434343"/>
                </a:solidFill>
                <a:latin typeface="Nunito"/>
                <a:ea typeface="Nunito"/>
                <a:cs typeface="Nunito"/>
                <a:sym typeface="Nunito"/>
              </a:rPr>
              <a:t>(July - September)</a:t>
            </a:r>
            <a:endParaRPr sz="1100">
              <a:solidFill>
                <a:srgbClr val="434343"/>
              </a:solidFill>
              <a:latin typeface="Nunito"/>
              <a:ea typeface="Nunito"/>
              <a:cs typeface="Nunito"/>
              <a:sym typeface="Nunito"/>
            </a:endParaRPr>
          </a:p>
        </p:txBody>
      </p:sp>
      <p:sp>
        <p:nvSpPr>
          <p:cNvPr id="185" name="Google Shape;185;p24"/>
          <p:cNvSpPr txBox="1"/>
          <p:nvPr/>
        </p:nvSpPr>
        <p:spPr>
          <a:xfrm rot="1424">
            <a:off x="3036755" y="1178825"/>
            <a:ext cx="2897400" cy="194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Revamp our approach to </a:t>
            </a:r>
            <a:r>
              <a:rPr b="1" lang="en">
                <a:solidFill>
                  <a:schemeClr val="accent6"/>
                </a:solidFill>
                <a:latin typeface="Nunito"/>
                <a:ea typeface="Nunito"/>
                <a:cs typeface="Nunito"/>
                <a:sym typeface="Nunito"/>
              </a:rPr>
              <a:t>c</a:t>
            </a:r>
            <a:r>
              <a:rPr b="1" lang="en">
                <a:solidFill>
                  <a:schemeClr val="accent6"/>
                </a:solidFill>
                <a:latin typeface="Nunito"/>
                <a:ea typeface="Nunito"/>
                <a:cs typeface="Nunito"/>
                <a:sym typeface="Nunito"/>
              </a:rPr>
              <a:t>ommunity engagement</a:t>
            </a:r>
            <a:endParaRPr b="1">
              <a:solidFill>
                <a:schemeClr val="accent6"/>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Complete Citywide </a:t>
            </a:r>
            <a:r>
              <a:rPr b="1" lang="en">
                <a:solidFill>
                  <a:schemeClr val="accent6"/>
                </a:solidFill>
                <a:latin typeface="Nunito"/>
                <a:ea typeface="Nunito"/>
                <a:cs typeface="Nunito"/>
                <a:sym typeface="Nunito"/>
              </a:rPr>
              <a:t>d</a:t>
            </a:r>
            <a:r>
              <a:rPr b="1" lang="en">
                <a:solidFill>
                  <a:schemeClr val="accent6"/>
                </a:solidFill>
                <a:latin typeface="Nunito"/>
                <a:ea typeface="Nunito"/>
                <a:cs typeface="Nunito"/>
                <a:sym typeface="Nunito"/>
              </a:rPr>
              <a:t>epartmental training</a:t>
            </a:r>
            <a:endParaRPr b="1">
              <a:solidFill>
                <a:schemeClr val="accent6"/>
              </a:solidFill>
              <a:latin typeface="Nunito"/>
              <a:ea typeface="Nunito"/>
              <a:cs typeface="Nunito"/>
              <a:sym typeface="Nunito"/>
            </a:endParaRPr>
          </a:p>
          <a:p>
            <a:pPr indent="-317500" lvl="0" marL="457200" rtl="0" algn="ctr">
              <a:spcBef>
                <a:spcPts val="1000"/>
              </a:spcBef>
              <a:spcAft>
                <a:spcPts val="0"/>
              </a:spcAft>
              <a:buClr>
                <a:srgbClr val="053259"/>
              </a:buClr>
              <a:buSzPts val="1400"/>
              <a:buFont typeface="Nunito"/>
              <a:buChar char="●"/>
            </a:pPr>
            <a:r>
              <a:rPr lang="en">
                <a:solidFill>
                  <a:srgbClr val="053259"/>
                </a:solidFill>
                <a:latin typeface="Nunito"/>
                <a:ea typeface="Nunito"/>
                <a:cs typeface="Nunito"/>
                <a:sym typeface="Nunito"/>
              </a:rPr>
              <a:t>Determine Schedule for refresher trainings (annually or every 6 months)</a:t>
            </a:r>
            <a:endParaRPr>
              <a:solidFill>
                <a:srgbClr val="053259"/>
              </a:solidFill>
              <a:latin typeface="Nunito"/>
              <a:ea typeface="Nunito"/>
              <a:cs typeface="Nunito"/>
              <a:sym typeface="Nunito"/>
            </a:endParaRPr>
          </a:p>
        </p:txBody>
      </p:sp>
      <p:sp>
        <p:nvSpPr>
          <p:cNvPr id="186" name="Google Shape;186;p24"/>
          <p:cNvSpPr txBox="1"/>
          <p:nvPr/>
        </p:nvSpPr>
        <p:spPr>
          <a:xfrm rot="2068">
            <a:off x="6033718" y="1179125"/>
            <a:ext cx="2992801" cy="2380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53259"/>
                </a:solidFill>
                <a:latin typeface="Nunito"/>
                <a:ea typeface="Nunito"/>
                <a:cs typeface="Nunito"/>
                <a:sym typeface="Nunito"/>
              </a:rPr>
              <a:t>Complete an audit of technologies currently used by the City as</a:t>
            </a:r>
            <a:r>
              <a:rPr b="1" lang="en">
                <a:solidFill>
                  <a:schemeClr val="accent1"/>
                </a:solidFill>
                <a:latin typeface="Nunito"/>
                <a:ea typeface="Nunito"/>
                <a:cs typeface="Nunito"/>
                <a:sym typeface="Nunito"/>
              </a:rPr>
              <a:t> Surveillance or Not</a:t>
            </a:r>
            <a:endParaRPr b="1">
              <a:solidFill>
                <a:schemeClr val="accent1"/>
              </a:solidFill>
              <a:latin typeface="Nunito"/>
              <a:ea typeface="Nunito"/>
              <a:cs typeface="Nunito"/>
              <a:sym typeface="Nunito"/>
            </a:endParaRPr>
          </a:p>
          <a:p>
            <a:pPr indent="0" lvl="0" marL="0" rtl="0" algn="ctr">
              <a:spcBef>
                <a:spcPts val="1000"/>
              </a:spcBef>
              <a:spcAft>
                <a:spcPts val="0"/>
              </a:spcAft>
              <a:buNone/>
            </a:pPr>
            <a:r>
              <a:rPr lang="en">
                <a:solidFill>
                  <a:srgbClr val="053259"/>
                </a:solidFill>
                <a:latin typeface="Nunito"/>
                <a:ea typeface="Nunito"/>
                <a:cs typeface="Nunito"/>
                <a:sym typeface="Nunito"/>
              </a:rPr>
              <a:t>Release an </a:t>
            </a:r>
            <a:r>
              <a:rPr b="1" lang="en">
                <a:solidFill>
                  <a:srgbClr val="053259"/>
                </a:solidFill>
                <a:latin typeface="Nunito"/>
                <a:ea typeface="Nunito"/>
                <a:cs typeface="Nunito"/>
                <a:sym typeface="Nunito"/>
              </a:rPr>
              <a:t>Annual Report</a:t>
            </a:r>
            <a:endParaRPr>
              <a:solidFill>
                <a:srgbClr val="053259"/>
              </a:solidFill>
              <a:latin typeface="Nunito"/>
              <a:ea typeface="Nunito"/>
              <a:cs typeface="Nunito"/>
              <a:sym typeface="Nunito"/>
            </a:endParaRPr>
          </a:p>
          <a:p>
            <a:pPr indent="-317500" lvl="0" marL="457200" rtl="0" algn="ctr">
              <a:spcBef>
                <a:spcPts val="1000"/>
              </a:spcBef>
              <a:spcAft>
                <a:spcPts val="0"/>
              </a:spcAft>
              <a:buClr>
                <a:schemeClr val="accent1"/>
              </a:buClr>
              <a:buSzPts val="1400"/>
              <a:buFont typeface="Nunito"/>
              <a:buChar char="●"/>
            </a:pPr>
            <a:r>
              <a:rPr lang="en">
                <a:solidFill>
                  <a:schemeClr val="accent1"/>
                </a:solidFill>
                <a:latin typeface="Nunito"/>
                <a:ea typeface="Nunito"/>
                <a:cs typeface="Nunito"/>
                <a:sym typeface="Nunito"/>
              </a:rPr>
              <a:t>Including recommendations, data that came from recommendations, and if stipulations are  being followed.</a:t>
            </a:r>
            <a:endParaRPr>
              <a:solidFill>
                <a:schemeClr val="accent1"/>
              </a:solidFill>
              <a:latin typeface="Nunito"/>
              <a:ea typeface="Nunito"/>
              <a:cs typeface="Nunito"/>
              <a:sym typeface="Nunito"/>
            </a:endParaRPr>
          </a:p>
        </p:txBody>
      </p:sp>
      <p:sp>
        <p:nvSpPr>
          <p:cNvPr id="187" name="Google Shape;187;p24"/>
          <p:cNvSpPr txBox="1"/>
          <p:nvPr>
            <p:ph type="title"/>
          </p:nvPr>
        </p:nvSpPr>
        <p:spPr>
          <a:xfrm>
            <a:off x="228600" y="262725"/>
            <a:ext cx="8458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1" name="Shape 191"/>
        <p:cNvGrpSpPr/>
        <p:nvPr/>
      </p:nvGrpSpPr>
      <p:grpSpPr>
        <a:xfrm>
          <a:off x="0" y="0"/>
          <a:ext cx="0" cy="0"/>
          <a:chOff x="0" y="0"/>
          <a:chExt cx="0" cy="0"/>
        </a:xfrm>
      </p:grpSpPr>
      <p:sp>
        <p:nvSpPr>
          <p:cNvPr id="192" name="Google Shape;192;p25"/>
          <p:cNvSpPr/>
          <p:nvPr/>
        </p:nvSpPr>
        <p:spPr>
          <a:xfrm>
            <a:off x="3496288" y="930649"/>
            <a:ext cx="2897700" cy="2505000"/>
          </a:xfrm>
          <a:prstGeom prst="wedgeRectCallout">
            <a:avLst>
              <a:gd fmla="val -8095" name="adj1"/>
              <a:gd fmla="val 63526" name="adj2"/>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25"/>
          <p:cNvCxnSpPr>
            <a:stCxn id="194" idx="6"/>
          </p:cNvCxnSpPr>
          <p:nvPr/>
        </p:nvCxnSpPr>
        <p:spPr>
          <a:xfrm>
            <a:off x="4826400" y="4031625"/>
            <a:ext cx="7591800" cy="6300"/>
          </a:xfrm>
          <a:prstGeom prst="straightConnector1">
            <a:avLst/>
          </a:prstGeom>
          <a:noFill/>
          <a:ln cap="flat" cmpd="sng" w="38100">
            <a:solidFill>
              <a:srgbClr val="053259"/>
            </a:solidFill>
            <a:prstDash val="dash"/>
            <a:round/>
            <a:headEnd len="med" w="med" type="none"/>
            <a:tailEnd len="med" w="med" type="none"/>
          </a:ln>
        </p:spPr>
      </p:cxnSp>
      <p:cxnSp>
        <p:nvCxnSpPr>
          <p:cNvPr id="195" name="Google Shape;195;p25"/>
          <p:cNvCxnSpPr>
            <a:endCxn id="194" idx="6"/>
          </p:cNvCxnSpPr>
          <p:nvPr/>
        </p:nvCxnSpPr>
        <p:spPr>
          <a:xfrm>
            <a:off x="-2240100" y="4019325"/>
            <a:ext cx="7066500" cy="12300"/>
          </a:xfrm>
          <a:prstGeom prst="straightConnector1">
            <a:avLst/>
          </a:prstGeom>
          <a:noFill/>
          <a:ln cap="flat" cmpd="sng" w="38100">
            <a:solidFill>
              <a:srgbClr val="053259"/>
            </a:solidFill>
            <a:prstDash val="solid"/>
            <a:round/>
            <a:headEnd len="med" w="med" type="none"/>
            <a:tailEnd len="med" w="med" type="none"/>
          </a:ln>
        </p:spPr>
      </p:cxnSp>
      <p:sp>
        <p:nvSpPr>
          <p:cNvPr id="194" name="Google Shape;194;p25"/>
          <p:cNvSpPr/>
          <p:nvPr/>
        </p:nvSpPr>
        <p:spPr>
          <a:xfrm>
            <a:off x="4317600" y="3777225"/>
            <a:ext cx="508800" cy="508800"/>
          </a:xfrm>
          <a:prstGeom prst="ellipse">
            <a:avLst/>
          </a:prstGeom>
          <a:solidFill>
            <a:schemeClr val="accent2"/>
          </a:solidFill>
          <a:ln cap="flat" cmpd="sng" w="38100">
            <a:solidFill>
              <a:srgbClr val="0532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3771250" y="4413275"/>
            <a:ext cx="23478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434343"/>
                </a:solidFill>
                <a:latin typeface="Nunito"/>
                <a:ea typeface="Nunito"/>
                <a:cs typeface="Nunito"/>
                <a:sym typeface="Nunito"/>
              </a:rPr>
              <a:t>Requires more planning</a:t>
            </a:r>
            <a:endParaRPr sz="1100">
              <a:solidFill>
                <a:srgbClr val="434343"/>
              </a:solidFill>
              <a:latin typeface="Nunito"/>
              <a:ea typeface="Nunito"/>
              <a:cs typeface="Nunito"/>
              <a:sym typeface="Nunito"/>
            </a:endParaRPr>
          </a:p>
        </p:txBody>
      </p:sp>
      <p:sp>
        <p:nvSpPr>
          <p:cNvPr id="197" name="Google Shape;197;p25"/>
          <p:cNvSpPr txBox="1"/>
          <p:nvPr/>
        </p:nvSpPr>
        <p:spPr>
          <a:xfrm rot="1424">
            <a:off x="3496453" y="1049025"/>
            <a:ext cx="2897400" cy="1734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a:solidFill>
                  <a:srgbClr val="053259"/>
                </a:solidFill>
                <a:latin typeface="Nunito"/>
                <a:ea typeface="Nunito"/>
                <a:cs typeface="Nunito"/>
                <a:sym typeface="Nunito"/>
              </a:rPr>
              <a:t>Begin process of trying to transfer STWG to a </a:t>
            </a:r>
            <a:r>
              <a:rPr b="1" lang="en">
                <a:solidFill>
                  <a:schemeClr val="accent2"/>
                </a:solidFill>
                <a:latin typeface="Nunito"/>
                <a:ea typeface="Nunito"/>
                <a:cs typeface="Nunito"/>
                <a:sym typeface="Nunito"/>
              </a:rPr>
              <a:t>City Ordinance</a:t>
            </a:r>
            <a:r>
              <a:rPr lang="en">
                <a:solidFill>
                  <a:srgbClr val="053259"/>
                </a:solidFill>
                <a:latin typeface="Nunito"/>
                <a:ea typeface="Nunito"/>
                <a:cs typeface="Nunito"/>
                <a:sym typeface="Nunito"/>
              </a:rPr>
              <a:t> </a:t>
            </a:r>
            <a:endParaRPr>
              <a:solidFill>
                <a:srgbClr val="053259"/>
              </a:solidFill>
              <a:latin typeface="Nunito"/>
              <a:ea typeface="Nunito"/>
              <a:cs typeface="Nunito"/>
              <a:sym typeface="Nunito"/>
            </a:endParaRPr>
          </a:p>
          <a:p>
            <a:pPr indent="0" lvl="0" marL="457200" rtl="0" algn="l">
              <a:spcBef>
                <a:spcPts val="1000"/>
              </a:spcBef>
              <a:spcAft>
                <a:spcPts val="0"/>
              </a:spcAft>
              <a:buNone/>
            </a:pPr>
            <a:r>
              <a:rPr lang="en">
                <a:solidFill>
                  <a:srgbClr val="053259"/>
                </a:solidFill>
                <a:latin typeface="Nunito"/>
                <a:ea typeface="Nunito"/>
                <a:cs typeface="Nunito"/>
                <a:sym typeface="Nunito"/>
              </a:rPr>
              <a:t>Determine Member’s </a:t>
            </a:r>
            <a:r>
              <a:rPr b="1" lang="en">
                <a:solidFill>
                  <a:schemeClr val="accent2"/>
                </a:solidFill>
                <a:latin typeface="Nunito"/>
                <a:ea typeface="Nunito"/>
                <a:cs typeface="Nunito"/>
                <a:sym typeface="Nunito"/>
              </a:rPr>
              <a:t>Term Duration</a:t>
            </a:r>
            <a:endParaRPr b="1">
              <a:solidFill>
                <a:schemeClr val="accent2"/>
              </a:solidFill>
              <a:latin typeface="Nunito"/>
              <a:ea typeface="Nunito"/>
              <a:cs typeface="Nunito"/>
              <a:sym typeface="Nunito"/>
            </a:endParaRPr>
          </a:p>
          <a:p>
            <a:pPr indent="0" lvl="0" marL="0" rtl="0" algn="ctr">
              <a:spcBef>
                <a:spcPts val="1000"/>
              </a:spcBef>
              <a:spcAft>
                <a:spcPts val="0"/>
              </a:spcAft>
              <a:buNone/>
            </a:pPr>
            <a:r>
              <a:t/>
            </a:r>
            <a:endParaRPr>
              <a:solidFill>
                <a:srgbClr val="053259"/>
              </a:solidFill>
              <a:latin typeface="Nunito"/>
              <a:ea typeface="Nunito"/>
              <a:cs typeface="Nunito"/>
              <a:sym typeface="Nunito"/>
            </a:endParaRPr>
          </a:p>
        </p:txBody>
      </p:sp>
      <p:sp>
        <p:nvSpPr>
          <p:cNvPr id="198" name="Google Shape;198;p25"/>
          <p:cNvSpPr txBox="1"/>
          <p:nvPr>
            <p:ph type="title"/>
          </p:nvPr>
        </p:nvSpPr>
        <p:spPr>
          <a:xfrm>
            <a:off x="426375" y="262725"/>
            <a:ext cx="8260500" cy="58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B98E00"/>
              </a:buClr>
              <a:buSzPts val="4000"/>
              <a:buFont typeface="Times New Roman"/>
              <a:buNone/>
            </a:pPr>
            <a:r>
              <a:rPr b="1" lang="en" sz="3600">
                <a:solidFill>
                  <a:srgbClr val="B98E00"/>
                </a:solidFill>
                <a:latin typeface="Times"/>
                <a:ea typeface="Times"/>
                <a:cs typeface="Times"/>
                <a:sym typeface="Times"/>
              </a:rPr>
              <a:t>STWG Long Term Plan (Review)</a:t>
            </a:r>
            <a:endParaRPr sz="3600">
              <a:latin typeface="Times"/>
              <a:ea typeface="Times"/>
              <a:cs typeface="Times"/>
              <a:sym typeface="Times"/>
            </a:endParaRPr>
          </a:p>
        </p:txBody>
      </p:sp>
    </p:spTree>
  </p:cSld>
  <p:clrMapOvr>
    <a:masterClrMapping/>
  </p:clrMapOvr>
</p:sld>
</file>

<file path=ppt/theme/theme1.xml><?xml version="1.0" encoding="utf-8"?>
<a:theme xmlns:a="http://schemas.openxmlformats.org/drawingml/2006/main" xmlns:r="http://schemas.openxmlformats.org/officeDocument/2006/relationships" name="City of Syracuse No. #5">
  <a:themeElements>
    <a:clrScheme name="Office">
      <a:dk1>
        <a:srgbClr val="000000"/>
      </a:dk1>
      <a:lt1>
        <a:srgbClr val="FFFFFF"/>
      </a:lt1>
      <a:dk2>
        <a:srgbClr val="B98E00"/>
      </a:dk2>
      <a:lt2>
        <a:srgbClr val="EEECE1"/>
      </a:lt2>
      <a:accent1>
        <a:srgbClr val="062858"/>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