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Lst>
  <p:sldSz cy="5143500" cx="9144000"/>
  <p:notesSz cx="6858000" cy="9144000"/>
  <p:embeddedFontLst>
    <p:embeddedFont>
      <p:font typeface="Roboto"/>
      <p:regular r:id="rId31"/>
      <p:bold r:id="rId32"/>
      <p:italic r:id="rId33"/>
      <p:boldItalic r:id="rId34"/>
    </p:embeddedFont>
    <p:embeddedFont>
      <p:font typeface="Nunito"/>
      <p:regular r:id="rId35"/>
      <p:bold r:id="rId36"/>
      <p:italic r:id="rId37"/>
      <p:boldItalic r:id="rId38"/>
    </p:embeddedFont>
    <p:embeddedFont>
      <p:font typeface="Poppins"/>
      <p:regular r:id="rId39"/>
      <p:bold r:id="rId40"/>
      <p:italic r:id="rId41"/>
      <p:boldItalic r:id="rId42"/>
    </p:embeddedFont>
    <p:embeddedFont>
      <p:font typeface="Libre Baskerville"/>
      <p:regular r:id="rId43"/>
      <p:bold r:id="rId44"/>
      <p:italic r:id="rId4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003">
          <p15:clr>
            <a:srgbClr val="A4A3A4"/>
          </p15:clr>
        </p15:guide>
        <p15:guide id="2" pos="144">
          <p15:clr>
            <a:srgbClr val="A4A3A4"/>
          </p15:clr>
        </p15:guide>
        <p15:guide id="3" pos="5616">
          <p15:clr>
            <a:srgbClr val="9AA0A6"/>
          </p15:clr>
        </p15:guide>
        <p15:guide id="4" orient="horz" pos="288">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5F8E98F-E3FF-4B53-804E-62D494B2C090}">
  <a:tblStyle styleId="{B5F8E98F-E3FF-4B53-804E-62D494B2C090}"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003" orient="horz"/>
        <p:guide pos="144"/>
        <p:guide pos="5616"/>
        <p:guide pos="288" orient="horz"/>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Poppins-bold.fntdata"/><Relationship Id="rId20" Type="http://schemas.openxmlformats.org/officeDocument/2006/relationships/slide" Target="slides/slide14.xml"/><Relationship Id="rId42" Type="http://schemas.openxmlformats.org/officeDocument/2006/relationships/font" Target="fonts/Poppins-boldItalic.fntdata"/><Relationship Id="rId41" Type="http://schemas.openxmlformats.org/officeDocument/2006/relationships/font" Target="fonts/Poppins-italic.fntdata"/><Relationship Id="rId22" Type="http://schemas.openxmlformats.org/officeDocument/2006/relationships/slide" Target="slides/slide16.xml"/><Relationship Id="rId44" Type="http://schemas.openxmlformats.org/officeDocument/2006/relationships/font" Target="fonts/LibreBaskerville-bold.fntdata"/><Relationship Id="rId21" Type="http://schemas.openxmlformats.org/officeDocument/2006/relationships/slide" Target="slides/slide15.xml"/><Relationship Id="rId43" Type="http://schemas.openxmlformats.org/officeDocument/2006/relationships/font" Target="fonts/LibreBaskerville-regular.fntdata"/><Relationship Id="rId24" Type="http://schemas.openxmlformats.org/officeDocument/2006/relationships/slide" Target="slides/slide18.xml"/><Relationship Id="rId23" Type="http://schemas.openxmlformats.org/officeDocument/2006/relationships/slide" Target="slides/slide17.xml"/><Relationship Id="rId45" Type="http://schemas.openxmlformats.org/officeDocument/2006/relationships/font" Target="fonts/LibreBaskerville-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Roboto-regular.fntdata"/><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font" Target="fonts/Roboto-italic.fntdata"/><Relationship Id="rId10" Type="http://schemas.openxmlformats.org/officeDocument/2006/relationships/slide" Target="slides/slide4.xml"/><Relationship Id="rId32" Type="http://schemas.openxmlformats.org/officeDocument/2006/relationships/font" Target="fonts/Roboto-bold.fntdata"/><Relationship Id="rId13" Type="http://schemas.openxmlformats.org/officeDocument/2006/relationships/slide" Target="slides/slide7.xml"/><Relationship Id="rId35" Type="http://schemas.openxmlformats.org/officeDocument/2006/relationships/font" Target="fonts/Nunito-regular.fntdata"/><Relationship Id="rId12" Type="http://schemas.openxmlformats.org/officeDocument/2006/relationships/slide" Target="slides/slide6.xml"/><Relationship Id="rId34" Type="http://schemas.openxmlformats.org/officeDocument/2006/relationships/font" Target="fonts/Roboto-boldItalic.fntdata"/><Relationship Id="rId15" Type="http://schemas.openxmlformats.org/officeDocument/2006/relationships/slide" Target="slides/slide9.xml"/><Relationship Id="rId37" Type="http://schemas.openxmlformats.org/officeDocument/2006/relationships/font" Target="fonts/Nunito-italic.fntdata"/><Relationship Id="rId14" Type="http://schemas.openxmlformats.org/officeDocument/2006/relationships/slide" Target="slides/slide8.xml"/><Relationship Id="rId36" Type="http://schemas.openxmlformats.org/officeDocument/2006/relationships/font" Target="fonts/Nunito-bold.fntdata"/><Relationship Id="rId17" Type="http://schemas.openxmlformats.org/officeDocument/2006/relationships/slide" Target="slides/slide11.xml"/><Relationship Id="rId39" Type="http://schemas.openxmlformats.org/officeDocument/2006/relationships/font" Target="fonts/Poppins-regular.fntdata"/><Relationship Id="rId16" Type="http://schemas.openxmlformats.org/officeDocument/2006/relationships/slide" Target="slides/slide10.xml"/><Relationship Id="rId38" Type="http://schemas.openxmlformats.org/officeDocument/2006/relationships/font" Target="fonts/Nunito-boldItalic.fnt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7c11150254_3_89: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07" name="Google Shape;107;g7c11150254_3_89:notes"/>
          <p:cNvSpPr/>
          <p:nvPr>
            <p:ph idx="2" type="sldImg"/>
          </p:nvPr>
        </p:nvSpPr>
        <p:spPr>
          <a:xfrm>
            <a:off x="397565" y="685488"/>
            <a:ext cx="6062869"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12e80e269b8_10_5: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201" name="Google Shape;201;g12e80e269b8_10_5: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13561bcc0b1_0_28: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207" name="Google Shape;207;g13561bcc0b1_0_28: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135f46bd8fd_0_0: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217" name="Google Shape;217;g135f46bd8fd_0_0: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g1360032a7d6_0_0: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223" name="Google Shape;223;g1360032a7d6_0_0: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g122555230c4_0_400: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229" name="Google Shape;229;g122555230c4_0_400: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13561bcc0b1_0_1: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235" name="Google Shape;235;g13561bcc0b1_0_1: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13561bcc0b1_0_17: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241" name="Google Shape;241;g13561bcc0b1_0_17: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g131345daac9_0_28: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247" name="Google Shape;247;g131345daac9_0_28: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g13561bcc0b1_0_12: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253" name="Google Shape;253;g13561bcc0b1_0_12: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g98eb1c9761_0_17: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259" name="Google Shape;259;g98eb1c9761_0_17: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86810c52c3_0_32: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13" name="Google Shape;113;g86810c52c3_0_32: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g131345daac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7" name="Google Shape;267;g131345daac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g129277ffae0_0_12: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274" name="Google Shape;274;g129277ffae0_0_12: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g129277ffae0_0_19: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282" name="Google Shape;282;g129277ffae0_0_19: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g122555230c4_0_11: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290" name="Google Shape;290;g122555230c4_0_11: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g122555230c4_0_17: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297" name="Google Shape;297;g122555230c4_0_17: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e221b901c8_0_2: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20" name="Google Shape;120;ge221b901c8_0_2: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fd41b7129d_0_5: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28" name="Google Shape;128;gfd41b7129d_0_5: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129277ffae0_0_0: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36" name="Google Shape;136;g129277ffae0_0_0: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122555230c4_0_389: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44" name="Google Shape;144;g122555230c4_0_389: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dbab3d7879_0_35: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52" name="Google Shape;152;gdbab3d7879_0_35: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129277ffae0_0_6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129277ffae0_0_6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129277ffae0_0_7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129277ffae0_0_7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3" name="Shape 13"/>
        <p:cNvGrpSpPr/>
        <p:nvPr/>
      </p:nvGrpSpPr>
      <p:grpSpPr>
        <a:xfrm>
          <a:off x="0" y="0"/>
          <a:ext cx="0" cy="0"/>
          <a:chOff x="0" y="0"/>
          <a:chExt cx="0" cy="0"/>
        </a:xfrm>
      </p:grpSpPr>
      <p:sp>
        <p:nvSpPr>
          <p:cNvPr id="14" name="Google Shape;14;p2"/>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 sz="800" u="none" cap="none" strike="noStrike">
                <a:solidFill>
                  <a:srgbClr val="888888"/>
                </a:solidFill>
                <a:latin typeface="Poppins"/>
                <a:ea typeface="Poppins"/>
                <a:cs typeface="Poppins"/>
                <a:sym typeface="Poppins"/>
              </a:rPr>
              <a:t>‹#›</a:t>
            </a:fld>
            <a:endParaRPr b="0" i="0" sz="800" u="none" cap="none" strike="noStrike">
              <a:solidFill>
                <a:srgbClr val="888888"/>
              </a:solidFill>
              <a:latin typeface="Poppins"/>
              <a:ea typeface="Poppins"/>
              <a:cs typeface="Poppins"/>
              <a:sym typeface="Poppins"/>
            </a:endParaRPr>
          </a:p>
        </p:txBody>
      </p:sp>
      <p:cxnSp>
        <p:nvCxnSpPr>
          <p:cNvPr id="18" name="Google Shape;18;p2"/>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2" name="Shape 72"/>
        <p:cNvGrpSpPr/>
        <p:nvPr/>
      </p:nvGrpSpPr>
      <p:grpSpPr>
        <a:xfrm>
          <a:off x="0" y="0"/>
          <a:ext cx="0" cy="0"/>
          <a:chOff x="0" y="0"/>
          <a:chExt cx="0" cy="0"/>
        </a:xfrm>
      </p:grpSpPr>
      <p:sp>
        <p:nvSpPr>
          <p:cNvPr id="73" name="Google Shape;73;p11"/>
          <p:cNvSpPr txBox="1"/>
          <p:nvPr>
            <p:ph type="title"/>
          </p:nvPr>
        </p:nvSpPr>
        <p:spPr>
          <a:xfrm>
            <a:off x="1792288" y="3600450"/>
            <a:ext cx="5486400" cy="42505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Times New Roman"/>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p:nvPr>
            <p:ph idx="2" type="pic"/>
          </p:nvPr>
        </p:nvSpPr>
        <p:spPr>
          <a:xfrm>
            <a:off x="1792288" y="459581"/>
            <a:ext cx="5486400" cy="30861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Twentieth Century"/>
                <a:ea typeface="Twentieth Century"/>
                <a:cs typeface="Twentieth Century"/>
                <a:sym typeface="Twentieth Century"/>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Twentieth Century"/>
                <a:ea typeface="Twentieth Century"/>
                <a:cs typeface="Twentieth Century"/>
                <a:sym typeface="Twentieth Century"/>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Twentieth Century"/>
                <a:ea typeface="Twentieth Century"/>
                <a:cs typeface="Twentieth Century"/>
                <a:sym typeface="Twentieth Century"/>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9pPr>
          </a:lstStyle>
          <a:p/>
        </p:txBody>
      </p:sp>
      <p:sp>
        <p:nvSpPr>
          <p:cNvPr id="75" name="Google Shape;75;p11"/>
          <p:cNvSpPr txBox="1"/>
          <p:nvPr>
            <p:ph idx="1" type="body"/>
          </p:nvPr>
        </p:nvSpPr>
        <p:spPr>
          <a:xfrm>
            <a:off x="1792288" y="4025503"/>
            <a:ext cx="5486400" cy="603646"/>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6" name="Google Shape;76;p1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9" name="Shape 79"/>
        <p:cNvGrpSpPr/>
        <p:nvPr/>
      </p:nvGrpSpPr>
      <p:grpSpPr>
        <a:xfrm>
          <a:off x="0" y="0"/>
          <a:ext cx="0" cy="0"/>
          <a:chOff x="0" y="0"/>
          <a:chExt cx="0" cy="0"/>
        </a:xfrm>
      </p:grpSpPr>
      <p:sp>
        <p:nvSpPr>
          <p:cNvPr id="80" name="Google Shape;80;p12"/>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12"/>
          <p:cNvSpPr txBox="1"/>
          <p:nvPr>
            <p:ph idx="1" type="body"/>
          </p:nvPr>
        </p:nvSpPr>
        <p:spPr>
          <a:xfrm rot="5400000">
            <a:off x="2874764" y="-1217414"/>
            <a:ext cx="339447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2" name="Google Shape;82;p1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2"/>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85" name="Google Shape;85;p12"/>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6" name="Shape 86"/>
        <p:cNvGrpSpPr/>
        <p:nvPr/>
      </p:nvGrpSpPr>
      <p:grpSpPr>
        <a:xfrm>
          <a:off x="0" y="0"/>
          <a:ext cx="0" cy="0"/>
          <a:chOff x="0" y="0"/>
          <a:chExt cx="0" cy="0"/>
        </a:xfrm>
      </p:grpSpPr>
      <p:sp>
        <p:nvSpPr>
          <p:cNvPr id="87" name="Google Shape;87;p13"/>
          <p:cNvSpPr txBox="1"/>
          <p:nvPr>
            <p:ph type="title"/>
          </p:nvPr>
        </p:nvSpPr>
        <p:spPr>
          <a:xfrm rot="5400000">
            <a:off x="5503664" y="1411486"/>
            <a:ext cx="4308872"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8" name="Google Shape;88;p13"/>
          <p:cNvSpPr txBox="1"/>
          <p:nvPr>
            <p:ph idx="1" type="body"/>
          </p:nvPr>
        </p:nvSpPr>
        <p:spPr>
          <a:xfrm rot="5400000">
            <a:off x="1312664" y="-569714"/>
            <a:ext cx="4308872"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9" name="Google Shape;89;p1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3"/>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92" name="Google Shape;92;p13"/>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ection Header">
  <p:cSld name="1_Section Header">
    <p:spTree>
      <p:nvGrpSpPr>
        <p:cNvPr id="93" name="Shape 93"/>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94" name="Shape 94"/>
        <p:cNvGrpSpPr/>
        <p:nvPr/>
      </p:nvGrpSpPr>
      <p:grpSpPr>
        <a:xfrm>
          <a:off x="0" y="0"/>
          <a:ext cx="0" cy="0"/>
          <a:chOff x="0" y="0"/>
          <a:chExt cx="0" cy="0"/>
        </a:xfrm>
      </p:grpSpPr>
      <p:sp>
        <p:nvSpPr>
          <p:cNvPr id="95" name="Google Shape;95;p1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1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1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5"/>
          <p:cNvSpPr txBox="1"/>
          <p:nvPr>
            <p:ph type="title"/>
          </p:nvPr>
        </p:nvSpPr>
        <p:spPr>
          <a:xfrm>
            <a:off x="819150" y="845600"/>
            <a:ext cx="7505700" cy="954600"/>
          </a:xfrm>
          <a:prstGeom prst="rect">
            <a:avLst/>
          </a:prstGeom>
        </p:spPr>
        <p:txBody>
          <a:bodyPr anchorCtr="0" anchor="ctr" bIns="45700" lIns="91425" spcFirstLastPara="1" rIns="91425" wrap="square" tIns="4570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p:txBody>
      </p:sp>
      <p:sp>
        <p:nvSpPr>
          <p:cNvPr id="99" name="Google Shape;99;p15"/>
          <p:cNvSpPr txBox="1"/>
          <p:nvPr>
            <p:ph idx="1" type="body"/>
          </p:nvPr>
        </p:nvSpPr>
        <p:spPr>
          <a:xfrm>
            <a:off x="819150" y="1990725"/>
            <a:ext cx="7505700" cy="2448000"/>
          </a:xfrm>
          <a:prstGeom prst="rect">
            <a:avLst/>
          </a:prstGeom>
        </p:spPr>
        <p:txBody>
          <a:bodyPr anchorCtr="0" anchor="t" bIns="45700" lIns="91425" spcFirstLastPara="1" rIns="91425" wrap="square" tIns="45700">
            <a:noAutofit/>
          </a:bodyPr>
          <a:lstStyle>
            <a:lvl1pPr indent="-431800" lvl="0" marL="457200" rtl="0">
              <a:spcBef>
                <a:spcPts val="640"/>
              </a:spcBef>
              <a:spcAft>
                <a:spcPts val="0"/>
              </a:spcAft>
              <a:buSzPts val="3200"/>
              <a:buChar char="•"/>
              <a:defRPr/>
            </a:lvl1pPr>
            <a:lvl2pPr indent="-406400" lvl="1" marL="914400" rtl="0">
              <a:spcBef>
                <a:spcPts val="560"/>
              </a:spcBef>
              <a:spcAft>
                <a:spcPts val="0"/>
              </a:spcAft>
              <a:buSzPts val="2800"/>
              <a:buChar char="–"/>
              <a:defRPr/>
            </a:lvl2pPr>
            <a:lvl3pPr indent="-381000" lvl="2" marL="1371600" rtl="0">
              <a:spcBef>
                <a:spcPts val="480"/>
              </a:spcBef>
              <a:spcAft>
                <a:spcPts val="0"/>
              </a:spcAft>
              <a:buSzPts val="2400"/>
              <a:buChar char="•"/>
              <a:defRPr/>
            </a:lvl3pPr>
            <a:lvl4pPr indent="-355600" lvl="3" marL="1828800" rtl="0">
              <a:spcBef>
                <a:spcPts val="400"/>
              </a:spcBef>
              <a:spcAft>
                <a:spcPts val="0"/>
              </a:spcAft>
              <a:buSzPts val="2000"/>
              <a:buChar char="–"/>
              <a:defRPr/>
            </a:lvl4pPr>
            <a:lvl5pPr indent="-355600" lvl="4" marL="2286000" rtl="0">
              <a:spcBef>
                <a:spcPts val="400"/>
              </a:spcBef>
              <a:spcAft>
                <a:spcPts val="0"/>
              </a:spcAft>
              <a:buSzPts val="2000"/>
              <a:buChar char="»"/>
              <a:defRPr/>
            </a:lvl5pPr>
            <a:lvl6pPr indent="-355600" lvl="5" marL="2743200" rtl="0">
              <a:spcBef>
                <a:spcPts val="400"/>
              </a:spcBef>
              <a:spcAft>
                <a:spcPts val="0"/>
              </a:spcAft>
              <a:buSzPts val="2000"/>
              <a:buChar char="•"/>
              <a:defRPr/>
            </a:lvl6pPr>
            <a:lvl7pPr indent="-355600" lvl="6" marL="3200400" rtl="0">
              <a:spcBef>
                <a:spcPts val="400"/>
              </a:spcBef>
              <a:spcAft>
                <a:spcPts val="0"/>
              </a:spcAft>
              <a:buSzPts val="2000"/>
              <a:buChar char="•"/>
              <a:defRPr/>
            </a:lvl7pPr>
            <a:lvl8pPr indent="-355600" lvl="7" marL="3657600" rtl="0">
              <a:spcBef>
                <a:spcPts val="400"/>
              </a:spcBef>
              <a:spcAft>
                <a:spcPts val="0"/>
              </a:spcAft>
              <a:buSzPts val="2000"/>
              <a:buChar char="•"/>
              <a:defRPr/>
            </a:lvl8pPr>
            <a:lvl9pPr indent="-355600" lvl="8" marL="4114800" rtl="0">
              <a:spcBef>
                <a:spcPts val="400"/>
              </a:spcBef>
              <a:spcAft>
                <a:spcPts val="0"/>
              </a:spcAft>
              <a:buSzPts val="2000"/>
              <a:buChar char="•"/>
              <a:defRPr/>
            </a:lvl9pPr>
          </a:lstStyle>
          <a:p/>
        </p:txBody>
      </p:sp>
      <p:sp>
        <p:nvSpPr>
          <p:cNvPr id="100" name="Google Shape;100;p15"/>
          <p:cNvSpPr txBox="1"/>
          <p:nvPr>
            <p:ph idx="12" type="sldNum"/>
          </p:nvPr>
        </p:nvSpPr>
        <p:spPr>
          <a:xfrm>
            <a:off x="8390734" y="4543668"/>
            <a:ext cx="548700" cy="393600"/>
          </a:xfrm>
          <a:prstGeom prst="rect">
            <a:avLst/>
          </a:prstGeom>
        </p:spPr>
        <p:txBody>
          <a:bodyPr anchorCtr="0" anchor="ctr" bIns="45700" lIns="91425" spcFirstLastPara="1" rIns="91425" wrap="square" tIns="4570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01" name="Shape 101"/>
        <p:cNvGrpSpPr/>
        <p:nvPr/>
      </p:nvGrpSpPr>
      <p:grpSpPr>
        <a:xfrm>
          <a:off x="0" y="0"/>
          <a:ext cx="0" cy="0"/>
          <a:chOff x="0" y="0"/>
          <a:chExt cx="0" cy="0"/>
        </a:xfrm>
      </p:grpSpPr>
      <p:sp>
        <p:nvSpPr>
          <p:cNvPr id="102" name="Google Shape;102;p16"/>
          <p:cNvSpPr txBox="1"/>
          <p:nvPr>
            <p:ph type="title"/>
          </p:nvPr>
        </p:nvSpPr>
        <p:spPr>
          <a:xfrm>
            <a:off x="311700" y="555600"/>
            <a:ext cx="2808000" cy="755700"/>
          </a:xfrm>
          <a:prstGeom prst="rect">
            <a:avLst/>
          </a:prstGeom>
        </p:spPr>
        <p:txBody>
          <a:bodyPr anchorCtr="0" anchor="b" bIns="45700" lIns="91425" spcFirstLastPara="1" rIns="91425" wrap="square" tIns="4570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103" name="Google Shape;103;p16"/>
          <p:cNvSpPr txBox="1"/>
          <p:nvPr>
            <p:ph idx="1" type="body"/>
          </p:nvPr>
        </p:nvSpPr>
        <p:spPr>
          <a:xfrm>
            <a:off x="311700" y="1389600"/>
            <a:ext cx="2808000" cy="3179400"/>
          </a:xfrm>
          <a:prstGeom prst="rect">
            <a:avLst/>
          </a:prstGeom>
        </p:spPr>
        <p:txBody>
          <a:bodyPr anchorCtr="0" anchor="t" bIns="45700" lIns="91425" spcFirstLastPara="1" rIns="91425" wrap="square" tIns="45700">
            <a:noAutofit/>
          </a:bodyPr>
          <a:lstStyle>
            <a:lvl1pPr indent="-304800" lvl="0" marL="457200" rtl="0">
              <a:spcBef>
                <a:spcPts val="640"/>
              </a:spcBef>
              <a:spcAft>
                <a:spcPts val="0"/>
              </a:spcAft>
              <a:buSzPts val="1200"/>
              <a:buChar char="•"/>
              <a:defRPr sz="1200"/>
            </a:lvl1pPr>
            <a:lvl2pPr indent="-304800" lvl="1" marL="914400" rtl="0">
              <a:spcBef>
                <a:spcPts val="560"/>
              </a:spcBef>
              <a:spcAft>
                <a:spcPts val="0"/>
              </a:spcAft>
              <a:buSzPts val="1200"/>
              <a:buChar char="–"/>
              <a:defRPr sz="1200"/>
            </a:lvl2pPr>
            <a:lvl3pPr indent="-304800" lvl="2" marL="1371600" rtl="0">
              <a:spcBef>
                <a:spcPts val="480"/>
              </a:spcBef>
              <a:spcAft>
                <a:spcPts val="0"/>
              </a:spcAft>
              <a:buSzPts val="1200"/>
              <a:buChar char="•"/>
              <a:defRPr sz="1200"/>
            </a:lvl3pPr>
            <a:lvl4pPr indent="-304800" lvl="3" marL="1828800" rtl="0">
              <a:spcBef>
                <a:spcPts val="400"/>
              </a:spcBef>
              <a:spcAft>
                <a:spcPts val="0"/>
              </a:spcAft>
              <a:buSzPts val="1200"/>
              <a:buChar char="–"/>
              <a:defRPr sz="1200"/>
            </a:lvl4pPr>
            <a:lvl5pPr indent="-304800" lvl="4" marL="2286000" rtl="0">
              <a:spcBef>
                <a:spcPts val="400"/>
              </a:spcBef>
              <a:spcAft>
                <a:spcPts val="0"/>
              </a:spcAft>
              <a:buSzPts val="1200"/>
              <a:buChar char="»"/>
              <a:defRPr sz="1200"/>
            </a:lvl5pPr>
            <a:lvl6pPr indent="-304800" lvl="5" marL="2743200" rtl="0">
              <a:spcBef>
                <a:spcPts val="400"/>
              </a:spcBef>
              <a:spcAft>
                <a:spcPts val="0"/>
              </a:spcAft>
              <a:buSzPts val="1200"/>
              <a:buChar char="•"/>
              <a:defRPr sz="1200"/>
            </a:lvl6pPr>
            <a:lvl7pPr indent="-304800" lvl="6" marL="3200400" rtl="0">
              <a:spcBef>
                <a:spcPts val="400"/>
              </a:spcBef>
              <a:spcAft>
                <a:spcPts val="0"/>
              </a:spcAft>
              <a:buSzPts val="1200"/>
              <a:buChar char="•"/>
              <a:defRPr sz="1200"/>
            </a:lvl7pPr>
            <a:lvl8pPr indent="-304800" lvl="7" marL="3657600" rtl="0">
              <a:spcBef>
                <a:spcPts val="400"/>
              </a:spcBef>
              <a:spcAft>
                <a:spcPts val="0"/>
              </a:spcAft>
              <a:buSzPts val="1200"/>
              <a:buChar char="•"/>
              <a:defRPr sz="1200"/>
            </a:lvl8pPr>
            <a:lvl9pPr indent="-304800" lvl="8" marL="4114800" rtl="0">
              <a:spcBef>
                <a:spcPts val="400"/>
              </a:spcBef>
              <a:spcAft>
                <a:spcPts val="0"/>
              </a:spcAft>
              <a:buSzPts val="1200"/>
              <a:buChar char="•"/>
              <a:defRPr sz="1200"/>
            </a:lvl9pPr>
          </a:lstStyle>
          <a:p/>
        </p:txBody>
      </p:sp>
      <p:sp>
        <p:nvSpPr>
          <p:cNvPr id="104" name="Google Shape;104;p16"/>
          <p:cNvSpPr txBox="1"/>
          <p:nvPr>
            <p:ph idx="12" type="sldNum"/>
          </p:nvPr>
        </p:nvSpPr>
        <p:spPr>
          <a:xfrm>
            <a:off x="8472458" y="4663217"/>
            <a:ext cx="548700" cy="393600"/>
          </a:xfrm>
          <a:prstGeom prst="rect">
            <a:avLst/>
          </a:prstGeom>
        </p:spPr>
        <p:txBody>
          <a:bodyPr anchorCtr="0" anchor="ctr" bIns="45700" lIns="91425" spcFirstLastPara="1" rIns="91425" wrap="square" tIns="4570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3"/>
          <p:cNvSpPr txBox="1"/>
          <p:nvPr>
            <p:ph type="title"/>
          </p:nvPr>
        </p:nvSpPr>
        <p:spPr>
          <a:xfrm>
            <a:off x="304800" y="594122"/>
            <a:ext cx="8229600" cy="777600"/>
          </a:xfrm>
          <a:prstGeom prst="rect">
            <a:avLst/>
          </a:prstGeom>
          <a:noFill/>
          <a:ln>
            <a:noFill/>
          </a:ln>
        </p:spPr>
        <p:txBody>
          <a:bodyPr anchorCtr="0" anchor="ctr" bIns="45700" lIns="91425" spcFirstLastPara="1" rIns="91425" wrap="square" tIns="45700">
            <a:noAutofit/>
          </a:bodyPr>
          <a:lstStyle>
            <a:lvl1pPr lvl="0">
              <a:spcBef>
                <a:spcPts val="0"/>
              </a:spcBef>
              <a:spcAft>
                <a:spcPts val="0"/>
              </a:spcAft>
              <a:buClr>
                <a:schemeClr val="dk1"/>
              </a:buClr>
              <a:buSzPts val="4000"/>
              <a:buFont typeface="Times New Roman"/>
              <a:buNone/>
              <a:defRPr b="1" sz="2400">
                <a:solidFill>
                  <a:srgbClr val="B98E00"/>
                </a:solidFill>
                <a:latin typeface="Roboto"/>
                <a:ea typeface="Roboto"/>
                <a:cs typeface="Roboto"/>
                <a:sym typeface="Robot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
          <p:cNvSpPr txBox="1"/>
          <p:nvPr>
            <p:ph idx="1" type="body"/>
          </p:nvPr>
        </p:nvSpPr>
        <p:spPr>
          <a:xfrm>
            <a:off x="457200" y="1200150"/>
            <a:ext cx="8229600" cy="339447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2" name="Google Shape;22;p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 sz="800" u="none" cap="none" strike="noStrike">
                <a:solidFill>
                  <a:srgbClr val="888888"/>
                </a:solidFill>
                <a:latin typeface="Poppins"/>
                <a:ea typeface="Poppins"/>
                <a:cs typeface="Poppins"/>
                <a:sym typeface="Poppins"/>
              </a:rPr>
              <a:t>‹#›</a:t>
            </a:fld>
            <a:endParaRPr b="0" i="0" sz="800" u="none" cap="none" strike="noStrike">
              <a:solidFill>
                <a:srgbClr val="888888"/>
              </a:solidFill>
              <a:latin typeface="Poppins"/>
              <a:ea typeface="Poppins"/>
              <a:cs typeface="Poppins"/>
              <a:sym typeface="Poppins"/>
            </a:endParaRPr>
          </a:p>
        </p:txBody>
      </p:sp>
      <p:cxnSp>
        <p:nvCxnSpPr>
          <p:cNvPr id="25" name="Google Shape;25;p3"/>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4"/>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 sz="800" u="none" cap="none" strike="noStrike">
                <a:solidFill>
                  <a:srgbClr val="888888"/>
                </a:solidFill>
                <a:latin typeface="Poppins"/>
                <a:ea typeface="Poppins"/>
                <a:cs typeface="Poppins"/>
                <a:sym typeface="Poppins"/>
              </a:rPr>
              <a:t>‹#›</a:t>
            </a:fld>
            <a:endParaRPr b="0" i="0" sz="800" u="none" cap="none" strike="noStrike">
              <a:solidFill>
                <a:srgbClr val="888888"/>
              </a:solidFill>
              <a:latin typeface="Poppins"/>
              <a:ea typeface="Poppins"/>
              <a:cs typeface="Poppins"/>
              <a:sym typeface="Poppins"/>
            </a:endParaRPr>
          </a:p>
        </p:txBody>
      </p:sp>
      <p:cxnSp>
        <p:nvCxnSpPr>
          <p:cNvPr id="30" name="Google Shape;30;p4"/>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Content with Caption">
  <p:cSld name="1_Content with Caption">
    <p:spTree>
      <p:nvGrpSpPr>
        <p:cNvPr id="31" name="Shape 31"/>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2" name="Shape 32"/>
        <p:cNvGrpSpPr/>
        <p:nvPr/>
      </p:nvGrpSpPr>
      <p:grpSpPr>
        <a:xfrm>
          <a:off x="0" y="0"/>
          <a:ext cx="0" cy="0"/>
          <a:chOff x="0" y="0"/>
          <a:chExt cx="0" cy="0"/>
        </a:xfrm>
      </p:grpSpPr>
      <p:sp>
        <p:nvSpPr>
          <p:cNvPr id="33" name="Google Shape;33;p6"/>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6"/>
          <p:cNvSpPr txBox="1"/>
          <p:nvPr>
            <p:ph idx="1" type="body"/>
          </p:nvPr>
        </p:nvSpPr>
        <p:spPr>
          <a:xfrm>
            <a:off x="457200" y="1151335"/>
            <a:ext cx="4040188"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5" name="Google Shape;35;p6"/>
          <p:cNvSpPr txBox="1"/>
          <p:nvPr>
            <p:ph idx="2" type="body"/>
          </p:nvPr>
        </p:nvSpPr>
        <p:spPr>
          <a:xfrm>
            <a:off x="457200" y="1631156"/>
            <a:ext cx="4040188"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36" name="Google Shape;36;p6"/>
          <p:cNvSpPr txBox="1"/>
          <p:nvPr>
            <p:ph idx="3" type="body"/>
          </p:nvPr>
        </p:nvSpPr>
        <p:spPr>
          <a:xfrm>
            <a:off x="4645025" y="1151335"/>
            <a:ext cx="4041775"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7" name="Google Shape;37;p6"/>
          <p:cNvSpPr txBox="1"/>
          <p:nvPr>
            <p:ph idx="4" type="body"/>
          </p:nvPr>
        </p:nvSpPr>
        <p:spPr>
          <a:xfrm>
            <a:off x="4645025" y="1631156"/>
            <a:ext cx="4041775"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38" name="Google Shape;38;p6"/>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41" name="Google Shape;41;p6"/>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42" name="Shape 42"/>
        <p:cNvGrpSpPr/>
        <p:nvPr/>
      </p:nvGrpSpPr>
      <p:grpSpPr>
        <a:xfrm>
          <a:off x="0" y="0"/>
          <a:ext cx="0" cy="0"/>
          <a:chOff x="0" y="0"/>
          <a:chExt cx="0" cy="0"/>
        </a:xfrm>
      </p:grpSpPr>
      <p:sp>
        <p:nvSpPr>
          <p:cNvPr id="43" name="Google Shape;43;p7"/>
          <p:cNvSpPr txBox="1"/>
          <p:nvPr>
            <p:ph type="ctrTitle"/>
          </p:nvPr>
        </p:nvSpPr>
        <p:spPr>
          <a:xfrm>
            <a:off x="685800" y="1597819"/>
            <a:ext cx="7772400" cy="110251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subTitle"/>
          </p:nvPr>
        </p:nvSpPr>
        <p:spPr>
          <a:xfrm>
            <a:off x="1371600" y="2914650"/>
            <a:ext cx="6400800" cy="131445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cxnSp>
        <p:nvCxnSpPr>
          <p:cNvPr id="45" name="Google Shape;45;p7"/>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
        <p:nvSpPr>
          <p:cNvPr id="46" name="Google Shape;46;p7"/>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sp>
        <p:nvSpPr>
          <p:cNvPr id="47" name="Google Shape;47;p7"/>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0" name="Shape 50"/>
        <p:cNvGrpSpPr/>
        <p:nvPr/>
      </p:nvGrpSpPr>
      <p:grpSpPr>
        <a:xfrm>
          <a:off x="0" y="0"/>
          <a:ext cx="0" cy="0"/>
          <a:chOff x="0" y="0"/>
          <a:chExt cx="0" cy="0"/>
        </a:xfrm>
      </p:grpSpPr>
      <p:sp>
        <p:nvSpPr>
          <p:cNvPr id="51" name="Google Shape;51;p8"/>
          <p:cNvSpPr txBox="1"/>
          <p:nvPr>
            <p:ph type="title"/>
          </p:nvPr>
        </p:nvSpPr>
        <p:spPr>
          <a:xfrm>
            <a:off x="722313" y="3305175"/>
            <a:ext cx="7772400" cy="102155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3600"/>
              <a:buFont typeface="Times New Roman"/>
              <a:buNone/>
              <a:defRPr b="0" sz="36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2" name="Google Shape;52;p8"/>
          <p:cNvSpPr txBox="1"/>
          <p:nvPr>
            <p:ph idx="1" type="body"/>
          </p:nvPr>
        </p:nvSpPr>
        <p:spPr>
          <a:xfrm>
            <a:off x="722313" y="2180035"/>
            <a:ext cx="7772400" cy="1125140"/>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53" name="Google Shape;53;p8"/>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8"/>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8"/>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56" name="Google Shape;56;p8"/>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7" name="Shape 57"/>
        <p:cNvGrpSpPr/>
        <p:nvPr/>
      </p:nvGrpSpPr>
      <p:grpSpPr>
        <a:xfrm>
          <a:off x="0" y="0"/>
          <a:ext cx="0" cy="0"/>
          <a:chOff x="0" y="0"/>
          <a:chExt cx="0" cy="0"/>
        </a:xfrm>
      </p:grpSpPr>
      <p:sp>
        <p:nvSpPr>
          <p:cNvPr id="58" name="Google Shape;58;p9"/>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9"/>
          <p:cNvSpPr txBox="1"/>
          <p:nvPr>
            <p:ph idx="1" type="body"/>
          </p:nvPr>
        </p:nvSpPr>
        <p:spPr>
          <a:xfrm>
            <a:off x="457200" y="1200150"/>
            <a:ext cx="4038600" cy="3394472"/>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0" name="Google Shape;60;p9"/>
          <p:cNvSpPr txBox="1"/>
          <p:nvPr>
            <p:ph idx="2" type="body"/>
          </p:nvPr>
        </p:nvSpPr>
        <p:spPr>
          <a:xfrm>
            <a:off x="4648200" y="1200150"/>
            <a:ext cx="4038600" cy="3394472"/>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1" name="Google Shape;61;p9"/>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9"/>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64" name="Google Shape;64;p9"/>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457200" y="204788"/>
            <a:ext cx="3008313" cy="871537"/>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Times New Roman"/>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txBox="1"/>
          <p:nvPr>
            <p:ph idx="1" type="body"/>
          </p:nvPr>
        </p:nvSpPr>
        <p:spPr>
          <a:xfrm>
            <a:off x="3575050" y="204788"/>
            <a:ext cx="5111750" cy="4389835"/>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8" name="Google Shape;68;p10"/>
          <p:cNvSpPr txBox="1"/>
          <p:nvPr>
            <p:ph idx="2" type="body"/>
          </p:nvPr>
        </p:nvSpPr>
        <p:spPr>
          <a:xfrm>
            <a:off x="457200" y="1076325"/>
            <a:ext cx="3008313" cy="351829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0"/>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6"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000"/>
              <a:buFont typeface="Times New Roman"/>
              <a:buNone/>
              <a:defRPr b="0" i="0" sz="40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200150"/>
            <a:ext cx="8229600" cy="339447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Twentieth Century"/>
                <a:ea typeface="Twentieth Century"/>
                <a:cs typeface="Twentieth Century"/>
                <a:sym typeface="Twentieth Century"/>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Twentieth Century"/>
                <a:ea typeface="Twentieth Century"/>
                <a:cs typeface="Twentieth Century"/>
                <a:sym typeface="Twentieth Century"/>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Twentieth Century"/>
                <a:ea typeface="Twentieth Century"/>
                <a:cs typeface="Twentieth Century"/>
                <a:sym typeface="Twentieth Century"/>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9pPr>
          </a:lstStyle>
          <a:p/>
        </p:txBody>
      </p:sp>
      <p:sp>
        <p:nvSpPr>
          <p:cNvPr id="8" name="Google Shape;8;p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800" u="none" cap="none" strike="noStrike">
                <a:solidFill>
                  <a:srgbClr val="062858"/>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9" name="Google Shape;9;p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800" u="none" cap="none" strike="noStrike">
                <a:solidFill>
                  <a:srgbClr val="062858"/>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10" name="Google Shape;10;p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800" u="none" cap="none" strike="noStrike">
                <a:solidFill>
                  <a:srgbClr val="062858"/>
                </a:solidFill>
                <a:latin typeface="Poppins"/>
                <a:ea typeface="Poppins"/>
                <a:cs typeface="Poppins"/>
                <a:sym typeface="Poppins"/>
              </a:defRPr>
            </a:lvl1pPr>
            <a:lvl2pPr indent="0" lvl="1" marL="0" marR="0" rtl="0" algn="r">
              <a:spcBef>
                <a:spcPts val="0"/>
              </a:spcBef>
              <a:buNone/>
              <a:defRPr b="0" i="0" sz="800" u="none" cap="none" strike="noStrike">
                <a:solidFill>
                  <a:srgbClr val="062858"/>
                </a:solidFill>
                <a:latin typeface="Poppins"/>
                <a:ea typeface="Poppins"/>
                <a:cs typeface="Poppins"/>
                <a:sym typeface="Poppins"/>
              </a:defRPr>
            </a:lvl2pPr>
            <a:lvl3pPr indent="0" lvl="2" marL="0" marR="0" rtl="0" algn="r">
              <a:spcBef>
                <a:spcPts val="0"/>
              </a:spcBef>
              <a:buNone/>
              <a:defRPr b="0" i="0" sz="800" u="none" cap="none" strike="noStrike">
                <a:solidFill>
                  <a:srgbClr val="062858"/>
                </a:solidFill>
                <a:latin typeface="Poppins"/>
                <a:ea typeface="Poppins"/>
                <a:cs typeface="Poppins"/>
                <a:sym typeface="Poppins"/>
              </a:defRPr>
            </a:lvl3pPr>
            <a:lvl4pPr indent="0" lvl="3" marL="0" marR="0" rtl="0" algn="r">
              <a:spcBef>
                <a:spcPts val="0"/>
              </a:spcBef>
              <a:buNone/>
              <a:defRPr b="0" i="0" sz="800" u="none" cap="none" strike="noStrike">
                <a:solidFill>
                  <a:srgbClr val="062858"/>
                </a:solidFill>
                <a:latin typeface="Poppins"/>
                <a:ea typeface="Poppins"/>
                <a:cs typeface="Poppins"/>
                <a:sym typeface="Poppins"/>
              </a:defRPr>
            </a:lvl4pPr>
            <a:lvl5pPr indent="0" lvl="4" marL="0" marR="0" rtl="0" algn="r">
              <a:spcBef>
                <a:spcPts val="0"/>
              </a:spcBef>
              <a:buNone/>
              <a:defRPr b="0" i="0" sz="800" u="none" cap="none" strike="noStrike">
                <a:solidFill>
                  <a:srgbClr val="062858"/>
                </a:solidFill>
                <a:latin typeface="Poppins"/>
                <a:ea typeface="Poppins"/>
                <a:cs typeface="Poppins"/>
                <a:sym typeface="Poppins"/>
              </a:defRPr>
            </a:lvl5pPr>
            <a:lvl6pPr indent="0" lvl="5" marL="0" marR="0" rtl="0" algn="r">
              <a:spcBef>
                <a:spcPts val="0"/>
              </a:spcBef>
              <a:buNone/>
              <a:defRPr b="0" i="0" sz="800" u="none" cap="none" strike="noStrike">
                <a:solidFill>
                  <a:srgbClr val="062858"/>
                </a:solidFill>
                <a:latin typeface="Poppins"/>
                <a:ea typeface="Poppins"/>
                <a:cs typeface="Poppins"/>
                <a:sym typeface="Poppins"/>
              </a:defRPr>
            </a:lvl6pPr>
            <a:lvl7pPr indent="0" lvl="6" marL="0" marR="0" rtl="0" algn="r">
              <a:spcBef>
                <a:spcPts val="0"/>
              </a:spcBef>
              <a:buNone/>
              <a:defRPr b="0" i="0" sz="800" u="none" cap="none" strike="noStrike">
                <a:solidFill>
                  <a:srgbClr val="062858"/>
                </a:solidFill>
                <a:latin typeface="Poppins"/>
                <a:ea typeface="Poppins"/>
                <a:cs typeface="Poppins"/>
                <a:sym typeface="Poppins"/>
              </a:defRPr>
            </a:lvl7pPr>
            <a:lvl8pPr indent="0" lvl="7" marL="0" marR="0" rtl="0" algn="r">
              <a:spcBef>
                <a:spcPts val="0"/>
              </a:spcBef>
              <a:buNone/>
              <a:defRPr b="0" i="0" sz="800" u="none" cap="none" strike="noStrike">
                <a:solidFill>
                  <a:srgbClr val="062858"/>
                </a:solidFill>
                <a:latin typeface="Poppins"/>
                <a:ea typeface="Poppins"/>
                <a:cs typeface="Poppins"/>
                <a:sym typeface="Poppins"/>
              </a:defRPr>
            </a:lvl8pPr>
            <a:lvl9pPr indent="0" lvl="8" marL="0" marR="0" rtl="0" algn="r">
              <a:spcBef>
                <a:spcPts val="0"/>
              </a:spcBef>
              <a:buNone/>
              <a:defRPr b="0" i="0" sz="800" u="none" cap="none" strike="noStrike">
                <a:solidFill>
                  <a:srgbClr val="062858"/>
                </a:solidFill>
                <a:latin typeface="Poppins"/>
                <a:ea typeface="Poppins"/>
                <a:cs typeface="Poppins"/>
                <a:sym typeface="Poppins"/>
              </a:defRPr>
            </a:lvl9pPr>
          </a:lstStyle>
          <a:p>
            <a:pPr indent="0" lvl="0" marL="0" rtl="0" algn="r">
              <a:spcBef>
                <a:spcPts val="0"/>
              </a:spcBef>
              <a:spcAft>
                <a:spcPts val="0"/>
              </a:spcAft>
              <a:buNone/>
            </a:pPr>
            <a:fld id="{00000000-1234-1234-1234-123412341234}" type="slidenum">
              <a:rPr lang="en"/>
              <a:t>‹#›</a:t>
            </a:fld>
            <a:endParaRPr/>
          </a:p>
        </p:txBody>
      </p:sp>
      <p:cxnSp>
        <p:nvCxnSpPr>
          <p:cNvPr id="11" name="Google Shape;11;p1"/>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
        <p:nvSpPr>
          <p:cNvPr id="12" name="Google Shape;12;p1"/>
          <p:cNvSpPr txBox="1"/>
          <p:nvPr/>
        </p:nvSpPr>
        <p:spPr>
          <a:xfrm>
            <a:off x="4767300" y="11850"/>
            <a:ext cx="3919500" cy="2739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lang="en" sz="1000">
                <a:solidFill>
                  <a:srgbClr val="062858"/>
                </a:solidFill>
                <a:latin typeface="Poppins"/>
                <a:ea typeface="Poppins"/>
                <a:cs typeface="Poppins"/>
                <a:sym typeface="Poppins"/>
              </a:rPr>
              <a:t>Surveillance Technology Policy and Data Governance 2022</a:t>
            </a:r>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s://drive.google.com/file/d/1Af_Xsq__OxQsuc8_z31nHcBpI1GLdXPk/view?usp=sharin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hyperlink" Target="https://docs.google.com/spreadsheets/d/1FUW1Zy0DJeL9YtXtJG3M3VCuQocGFTN5XjjgW81iRn4/edit?usp=sharing"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hyperlink" Target="https://docs.google.com/spreadsheets/d/16BWF9FQSJrbTjNeZGGM8TayDAu_61ogDeiEPbdE-VQw/edit?usp=sharing" TargetMode="External"/><Relationship Id="rId4" Type="http://schemas.openxmlformats.org/officeDocument/2006/relationships/hyperlink" Target="https://www.dataminr.com/" TargetMode="External"/><Relationship Id="rId5" Type="http://schemas.openxmlformats.org/officeDocument/2006/relationships/hyperlink" Target="https://docs.google.com/spreadsheets/d/16BWF9FQSJrbTjNeZGGM8TayDAu_61ogDeiEPbdE-VQw/edit?usp=sharing" TargetMode="External"/><Relationship Id="rId6"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docs.google.com/document/d/10oIo5eBeYepGn45VDKTRWqBT8QxFT_ETiJDDvdzLhto/edit?usp=sharin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62858"/>
        </a:solidFill>
      </p:bgPr>
    </p:bg>
    <p:spTree>
      <p:nvGrpSpPr>
        <p:cNvPr id="108" name="Shape 108"/>
        <p:cNvGrpSpPr/>
        <p:nvPr/>
      </p:nvGrpSpPr>
      <p:grpSpPr>
        <a:xfrm>
          <a:off x="0" y="0"/>
          <a:ext cx="0" cy="0"/>
          <a:chOff x="0" y="0"/>
          <a:chExt cx="0" cy="0"/>
        </a:xfrm>
      </p:grpSpPr>
      <p:sp>
        <p:nvSpPr>
          <p:cNvPr id="109" name="Google Shape;109;p17"/>
          <p:cNvSpPr txBox="1"/>
          <p:nvPr>
            <p:ph type="title"/>
          </p:nvPr>
        </p:nvSpPr>
        <p:spPr>
          <a:xfrm>
            <a:off x="0" y="1232900"/>
            <a:ext cx="9144000" cy="1909500"/>
          </a:xfrm>
          <a:prstGeom prst="rect">
            <a:avLst/>
          </a:prstGeom>
          <a:noFill/>
          <a:ln>
            <a:noFill/>
          </a:ln>
        </p:spPr>
        <p:txBody>
          <a:bodyPr anchorCtr="0" anchor="ctr" bIns="45700" lIns="91425" spcFirstLastPara="1" rIns="91425" wrap="square" tIns="45700">
            <a:noAutofit/>
          </a:bodyPr>
          <a:lstStyle/>
          <a:p>
            <a:pPr indent="0" lvl="0" marL="0" rtl="0" algn="ctr">
              <a:lnSpc>
                <a:spcPct val="115000"/>
              </a:lnSpc>
              <a:spcBef>
                <a:spcPts val="0"/>
              </a:spcBef>
              <a:spcAft>
                <a:spcPts val="0"/>
              </a:spcAft>
              <a:buClr>
                <a:srgbClr val="F2F2F2"/>
              </a:buClr>
              <a:buSzPts val="6600"/>
              <a:buFont typeface="Libre Baskerville"/>
              <a:buNone/>
            </a:pPr>
            <a:r>
              <a:rPr b="1" lang="en" sz="4800">
                <a:solidFill>
                  <a:srgbClr val="F2F2F2"/>
                </a:solidFill>
                <a:latin typeface="Libre Baskerville"/>
                <a:ea typeface="Libre Baskerville"/>
                <a:cs typeface="Libre Baskerville"/>
                <a:sym typeface="Libre Baskerville"/>
              </a:rPr>
              <a:t>Surveillance Technology Working Group </a:t>
            </a:r>
            <a:endParaRPr b="1" sz="4800">
              <a:solidFill>
                <a:srgbClr val="F2F2F2"/>
              </a:solidFill>
              <a:latin typeface="Libre Baskerville"/>
              <a:ea typeface="Libre Baskerville"/>
              <a:cs typeface="Libre Baskerville"/>
              <a:sym typeface="Libre Baskerville"/>
            </a:endParaRPr>
          </a:p>
          <a:p>
            <a:pPr indent="0" lvl="0" marL="0" rtl="0" algn="ctr">
              <a:lnSpc>
                <a:spcPct val="115000"/>
              </a:lnSpc>
              <a:spcBef>
                <a:spcPts val="0"/>
              </a:spcBef>
              <a:spcAft>
                <a:spcPts val="0"/>
              </a:spcAft>
              <a:buClr>
                <a:srgbClr val="F2F2F2"/>
              </a:buClr>
              <a:buSzPts val="6600"/>
              <a:buFont typeface="Libre Baskerville"/>
              <a:buNone/>
            </a:pPr>
            <a:r>
              <a:rPr lang="en" sz="3000">
                <a:solidFill>
                  <a:srgbClr val="F2F2F2"/>
                </a:solidFill>
                <a:latin typeface="Libre Baskerville"/>
                <a:ea typeface="Libre Baskerville"/>
                <a:cs typeface="Libre Baskerville"/>
                <a:sym typeface="Libre Baskerville"/>
              </a:rPr>
              <a:t>Meeting #28</a:t>
            </a:r>
            <a:br>
              <a:rPr lang="en" sz="3000">
                <a:solidFill>
                  <a:srgbClr val="F2F2F2"/>
                </a:solidFill>
                <a:latin typeface="Libre Baskerville"/>
                <a:ea typeface="Libre Baskerville"/>
                <a:cs typeface="Libre Baskerville"/>
                <a:sym typeface="Libre Baskerville"/>
              </a:rPr>
            </a:br>
            <a:r>
              <a:rPr lang="en" sz="3000">
                <a:solidFill>
                  <a:srgbClr val="F2F2F2"/>
                </a:solidFill>
                <a:latin typeface="Libre Baskerville"/>
                <a:ea typeface="Libre Baskerville"/>
                <a:cs typeface="Libre Baskerville"/>
                <a:sym typeface="Libre Baskerville"/>
              </a:rPr>
              <a:t>6.21</a:t>
            </a:r>
            <a:r>
              <a:rPr lang="en" sz="3000">
                <a:solidFill>
                  <a:srgbClr val="F2F2F2"/>
                </a:solidFill>
                <a:latin typeface="Libre Baskerville"/>
                <a:ea typeface="Libre Baskerville"/>
                <a:cs typeface="Libre Baskerville"/>
                <a:sym typeface="Libre Baskerville"/>
              </a:rPr>
              <a:t>.2022</a:t>
            </a:r>
            <a:endParaRPr sz="3000">
              <a:solidFill>
                <a:srgbClr val="F2F2F2"/>
              </a:solidFill>
              <a:latin typeface="Libre Baskerville"/>
              <a:ea typeface="Libre Baskerville"/>
              <a:cs typeface="Libre Baskerville"/>
              <a:sym typeface="Libre Baskerville"/>
            </a:endParaRPr>
          </a:p>
        </p:txBody>
      </p:sp>
      <p:sp>
        <p:nvSpPr>
          <p:cNvPr id="110" name="Google Shape;110;p17"/>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6"/>
          <p:cNvSpPr txBox="1"/>
          <p:nvPr>
            <p:ph type="title"/>
          </p:nvPr>
        </p:nvSpPr>
        <p:spPr>
          <a:xfrm>
            <a:off x="304800" y="594122"/>
            <a:ext cx="8229600" cy="777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lang="en" sz="3600">
                <a:latin typeface="Times"/>
                <a:ea typeface="Times"/>
                <a:cs typeface="Times"/>
                <a:sym typeface="Times"/>
              </a:rPr>
              <a:t>Membership Commitment Letter</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204" name="Google Shape;204;p26"/>
          <p:cNvSpPr txBox="1"/>
          <p:nvPr>
            <p:ph idx="1" type="body"/>
          </p:nvPr>
        </p:nvSpPr>
        <p:spPr>
          <a:xfrm>
            <a:off x="457200" y="1200150"/>
            <a:ext cx="8458200" cy="3414000"/>
          </a:xfrm>
          <a:prstGeom prst="rect">
            <a:avLst/>
          </a:prstGeom>
        </p:spPr>
        <p:txBody>
          <a:bodyPr anchorCtr="0" anchor="t" bIns="45700" lIns="91425" spcFirstLastPara="1" rIns="91425" wrap="square" tIns="45700">
            <a:noAutofit/>
          </a:bodyPr>
          <a:lstStyle/>
          <a:p>
            <a:pPr indent="0" lvl="0" marL="0" rtl="0" algn="l">
              <a:lnSpc>
                <a:spcPct val="115000"/>
              </a:lnSpc>
              <a:spcBef>
                <a:spcPts val="1400"/>
              </a:spcBef>
              <a:spcAft>
                <a:spcPts val="0"/>
              </a:spcAft>
              <a:buNone/>
            </a:pPr>
            <a:r>
              <a:rPr b="1" lang="en" sz="1700"/>
              <a:t>Letter of Commitment:</a:t>
            </a:r>
            <a:endParaRPr b="1" sz="1700"/>
          </a:p>
          <a:p>
            <a:pPr indent="-336550" lvl="0" marL="457200" rtl="0" algn="l">
              <a:lnSpc>
                <a:spcPct val="115000"/>
              </a:lnSpc>
              <a:spcBef>
                <a:spcPts val="1400"/>
              </a:spcBef>
              <a:spcAft>
                <a:spcPts val="0"/>
              </a:spcAft>
              <a:buSzPts val="1700"/>
              <a:buFont typeface="Twentieth Century"/>
              <a:buChar char="●"/>
            </a:pPr>
            <a:r>
              <a:rPr lang="en" sz="1700"/>
              <a:t>We are still missing </a:t>
            </a:r>
            <a:r>
              <a:rPr b="1" lang="en" sz="1700" u="sng"/>
              <a:t>3 Members’</a:t>
            </a:r>
            <a:r>
              <a:rPr lang="en" sz="1700"/>
              <a:t> </a:t>
            </a:r>
            <a:r>
              <a:rPr lang="en" sz="1700"/>
              <a:t>2022 STWG Membership Commitment Letter</a:t>
            </a:r>
            <a:endParaRPr sz="1700"/>
          </a:p>
          <a:p>
            <a:pPr indent="-336550" lvl="1" marL="914400" rtl="0" algn="l">
              <a:lnSpc>
                <a:spcPct val="115000"/>
              </a:lnSpc>
              <a:spcBef>
                <a:spcPts val="0"/>
              </a:spcBef>
              <a:spcAft>
                <a:spcPts val="0"/>
              </a:spcAft>
              <a:buSzPts val="1700"/>
              <a:buChar char="○"/>
            </a:pPr>
            <a:r>
              <a:rPr lang="en" sz="1700"/>
              <a:t>If you have not done so, please complete this and email it back this week.</a:t>
            </a:r>
            <a:endParaRPr sz="1700"/>
          </a:p>
          <a:p>
            <a:pPr indent="-336550" lvl="1" marL="914400" rtl="0" algn="l">
              <a:lnSpc>
                <a:spcPct val="115000"/>
              </a:lnSpc>
              <a:spcBef>
                <a:spcPts val="0"/>
              </a:spcBef>
              <a:spcAft>
                <a:spcPts val="0"/>
              </a:spcAft>
              <a:buSzPts val="1700"/>
              <a:buChar char="○"/>
            </a:pPr>
            <a:r>
              <a:rPr lang="en" sz="1700"/>
              <a:t>Link to the PDF of this is </a:t>
            </a:r>
            <a:r>
              <a:rPr lang="en" sz="1700" u="sng">
                <a:solidFill>
                  <a:schemeClr val="hlink"/>
                </a:solidFill>
                <a:hlinkClick r:id="rId3"/>
              </a:rPr>
              <a:t>HERE</a:t>
            </a:r>
            <a:endParaRPr sz="17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27"/>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Dataminr</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210" name="Google Shape;210;p27"/>
          <p:cNvSpPr txBox="1"/>
          <p:nvPr/>
        </p:nvSpPr>
        <p:spPr>
          <a:xfrm>
            <a:off x="457200" y="1141325"/>
            <a:ext cx="7573500" cy="3241500"/>
          </a:xfrm>
          <a:prstGeom prst="rect">
            <a:avLst/>
          </a:prstGeom>
          <a:noFill/>
          <a:ln>
            <a:noFill/>
          </a:ln>
        </p:spPr>
        <p:txBody>
          <a:bodyPr anchorCtr="0" anchor="t" bIns="45700" lIns="91425" spcFirstLastPara="1" rIns="91425" wrap="square" tIns="45700">
            <a:noAutofit/>
          </a:bodyPr>
          <a:lstStyle/>
          <a:p>
            <a:pPr indent="0" lvl="0" marL="45720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graphicFrame>
        <p:nvGraphicFramePr>
          <p:cNvPr id="211" name="Google Shape;211;p27"/>
          <p:cNvGraphicFramePr/>
          <p:nvPr/>
        </p:nvGraphicFramePr>
        <p:xfrm>
          <a:off x="122825" y="843625"/>
          <a:ext cx="3000000" cy="3000000"/>
        </p:xfrm>
        <a:graphic>
          <a:graphicData uri="http://schemas.openxmlformats.org/drawingml/2006/table">
            <a:tbl>
              <a:tblPr>
                <a:noFill/>
                <a:tableStyleId>{B5F8E98F-E3FF-4B53-804E-62D494B2C090}</a:tableStyleId>
              </a:tblPr>
              <a:tblGrid>
                <a:gridCol w="2163925"/>
                <a:gridCol w="2246750"/>
                <a:gridCol w="2246750"/>
                <a:gridCol w="2246750"/>
              </a:tblGrid>
              <a:tr h="861900">
                <a:tc>
                  <a:txBody>
                    <a:bodyPr/>
                    <a:lstStyle/>
                    <a:p>
                      <a:pPr indent="0" lvl="0" marL="0" rtl="0" algn="l">
                        <a:spcBef>
                          <a:spcPts val="0"/>
                        </a:spcBef>
                        <a:spcAft>
                          <a:spcPts val="0"/>
                        </a:spcAft>
                        <a:buNone/>
                      </a:pPr>
                      <a:r>
                        <a:rPr lang="en" sz="1000"/>
                        <a:t>Applicant name: </a:t>
                      </a:r>
                      <a:r>
                        <a:rPr i="1" lang="en" sz="900">
                          <a:solidFill>
                            <a:srgbClr val="062858"/>
                          </a:solidFill>
                        </a:rPr>
                        <a:t>Lt. Matthew Malinowski</a:t>
                      </a:r>
                      <a:endParaRPr i="1" sz="900">
                        <a:solidFill>
                          <a:srgbClr val="062858"/>
                        </a:solidFill>
                      </a:endParaRPr>
                    </a:p>
                    <a:p>
                      <a:pPr indent="0" lvl="0" marL="0" rtl="0" algn="l">
                        <a:spcBef>
                          <a:spcPts val="0"/>
                        </a:spcBef>
                        <a:spcAft>
                          <a:spcPts val="0"/>
                        </a:spcAft>
                        <a:buNone/>
                      </a:pPr>
                      <a:r>
                        <a:rPr lang="en" sz="1000">
                          <a:solidFill>
                            <a:schemeClr val="dk1"/>
                          </a:solidFill>
                        </a:rPr>
                        <a:t>Company:</a:t>
                      </a:r>
                      <a:r>
                        <a:rPr lang="en" sz="900">
                          <a:solidFill>
                            <a:schemeClr val="dk1"/>
                          </a:solidFill>
                        </a:rPr>
                        <a:t> </a:t>
                      </a:r>
                      <a:r>
                        <a:rPr i="1" lang="en" sz="900">
                          <a:solidFill>
                            <a:schemeClr val="accent1"/>
                          </a:solidFill>
                        </a:rPr>
                        <a:t>City of Syracuse - SPD</a:t>
                      </a:r>
                      <a:endParaRPr i="1" sz="900">
                        <a:solidFill>
                          <a:srgbClr val="062858"/>
                        </a:solidFill>
                      </a:endParaRPr>
                    </a:p>
                    <a:p>
                      <a:pPr indent="0" lvl="0" marL="0" rtl="0" algn="l">
                        <a:spcBef>
                          <a:spcPts val="0"/>
                        </a:spcBef>
                        <a:spcAft>
                          <a:spcPts val="0"/>
                        </a:spcAft>
                        <a:buClr>
                          <a:schemeClr val="dk1"/>
                        </a:buClr>
                        <a:buSzPts val="1100"/>
                        <a:buFont typeface="Arial"/>
                        <a:buNone/>
                      </a:pPr>
                      <a:r>
                        <a:rPr lang="en" sz="1000">
                          <a:solidFill>
                            <a:schemeClr val="dk1"/>
                          </a:solidFill>
                        </a:rPr>
                        <a:t>Sponsoring Department: </a:t>
                      </a:r>
                      <a:r>
                        <a:rPr i="1" lang="en" sz="900">
                          <a:solidFill>
                            <a:srgbClr val="062858"/>
                          </a:solidFill>
                        </a:rPr>
                        <a:t>Syracuse Police Department</a:t>
                      </a:r>
                      <a:endParaRPr i="1" sz="900">
                        <a:solidFill>
                          <a:srgbClr val="062858"/>
                        </a:solidFill>
                      </a:endParaRPr>
                    </a:p>
                  </a:txBody>
                  <a:tcPr marT="91425" marB="91425" marR="91425" marL="91425"/>
                </a:tc>
                <a:tc>
                  <a:txBody>
                    <a:bodyPr/>
                    <a:lstStyle/>
                    <a:p>
                      <a:pPr indent="0" lvl="0" marL="0" rtl="0" algn="l">
                        <a:spcBef>
                          <a:spcPts val="0"/>
                        </a:spcBef>
                        <a:spcAft>
                          <a:spcPts val="0"/>
                        </a:spcAft>
                        <a:buNone/>
                      </a:pPr>
                      <a:r>
                        <a:rPr lang="en" sz="1000">
                          <a:solidFill>
                            <a:schemeClr val="dk1"/>
                          </a:solidFill>
                        </a:rPr>
                        <a:t>Application Date: </a:t>
                      </a:r>
                      <a:r>
                        <a:rPr i="1" lang="en" sz="900">
                          <a:solidFill>
                            <a:srgbClr val="062858"/>
                          </a:solidFill>
                        </a:rPr>
                        <a:t>5/27/2022</a:t>
                      </a:r>
                      <a:endParaRPr sz="900">
                        <a:solidFill>
                          <a:schemeClr val="dk1"/>
                        </a:solidFill>
                      </a:endParaRPr>
                    </a:p>
                    <a:p>
                      <a:pPr indent="0" lvl="0" marL="0" rtl="0" algn="l">
                        <a:spcBef>
                          <a:spcPts val="0"/>
                        </a:spcBef>
                        <a:spcAft>
                          <a:spcPts val="0"/>
                        </a:spcAft>
                        <a:buClr>
                          <a:schemeClr val="dk1"/>
                        </a:buClr>
                        <a:buSzPts val="1100"/>
                        <a:buFont typeface="Arial"/>
                        <a:buNone/>
                      </a:pPr>
                      <a:r>
                        <a:rPr lang="en" sz="1000">
                          <a:solidFill>
                            <a:schemeClr val="dk1"/>
                          </a:solidFill>
                        </a:rPr>
                        <a:t>Partner Organization/Technologies: </a:t>
                      </a:r>
                      <a:br>
                        <a:rPr lang="en" sz="1000">
                          <a:solidFill>
                            <a:schemeClr val="dk1"/>
                          </a:solidFill>
                        </a:rPr>
                      </a:br>
                      <a:r>
                        <a:rPr i="1" lang="en" sz="900">
                          <a:solidFill>
                            <a:schemeClr val="accent1"/>
                          </a:solidFill>
                        </a:rPr>
                        <a:t>Dataminr</a:t>
                      </a:r>
                      <a:endParaRPr i="1" sz="900">
                        <a:solidFill>
                          <a:schemeClr val="accent1"/>
                        </a:solidFill>
                      </a:endParaRPr>
                    </a:p>
                  </a:txBody>
                  <a:tcPr marT="91425" marB="91425" marR="91425" marL="91425"/>
                </a:tc>
                <a:tc gridSpan="2">
                  <a:txBody>
                    <a:bodyPr/>
                    <a:lstStyle/>
                    <a:p>
                      <a:pPr indent="0" lvl="0" marL="0" rtl="0" algn="l">
                        <a:spcBef>
                          <a:spcPts val="0"/>
                        </a:spcBef>
                        <a:spcAft>
                          <a:spcPts val="0"/>
                        </a:spcAft>
                        <a:buNone/>
                      </a:pPr>
                      <a:r>
                        <a:rPr lang="en" sz="1000">
                          <a:solidFill>
                            <a:schemeClr val="dk1"/>
                          </a:solidFill>
                        </a:rPr>
                        <a:t>Proof of Concept Demonstration?</a:t>
                      </a:r>
                      <a:endParaRPr sz="1000">
                        <a:solidFill>
                          <a:schemeClr val="dk1"/>
                        </a:solidFill>
                      </a:endParaRPr>
                    </a:p>
                    <a:p>
                      <a:pPr indent="0" lvl="0" marL="0" rtl="0" algn="l">
                        <a:spcBef>
                          <a:spcPts val="0"/>
                        </a:spcBef>
                        <a:spcAft>
                          <a:spcPts val="0"/>
                        </a:spcAft>
                        <a:buNone/>
                      </a:pPr>
                      <a:r>
                        <a:rPr lang="en" sz="1000">
                          <a:solidFill>
                            <a:schemeClr val="dk1"/>
                          </a:solidFill>
                        </a:rPr>
                        <a:t>Technology Implementation?</a:t>
                      </a:r>
                      <a:endParaRPr sz="1000">
                        <a:solidFill>
                          <a:schemeClr val="dk1"/>
                        </a:solidFill>
                      </a:endParaRPr>
                    </a:p>
                    <a:p>
                      <a:pPr indent="0" lvl="0" marL="0" rtl="0" algn="l">
                        <a:spcBef>
                          <a:spcPts val="0"/>
                        </a:spcBef>
                        <a:spcAft>
                          <a:spcPts val="0"/>
                        </a:spcAft>
                        <a:buNone/>
                      </a:pPr>
                      <a:r>
                        <a:rPr lang="en" sz="1000">
                          <a:solidFill>
                            <a:schemeClr val="dk1"/>
                          </a:solidFill>
                        </a:rPr>
                        <a:t>Exempt?</a:t>
                      </a:r>
                      <a:endParaRPr sz="1000">
                        <a:solidFill>
                          <a:schemeClr val="dk1"/>
                        </a:solidFill>
                      </a:endParaRPr>
                    </a:p>
                  </a:txBody>
                  <a:tcPr marT="91425" marB="91425" marR="91425" marL="91425"/>
                </a:tc>
                <a:tc hMerge="1"/>
              </a:tr>
              <a:tr h="731500">
                <a:tc gridSpan="2">
                  <a:txBody>
                    <a:bodyPr/>
                    <a:lstStyle/>
                    <a:p>
                      <a:pPr indent="0" lvl="0" marL="0" rtl="0" algn="l">
                        <a:spcBef>
                          <a:spcPts val="0"/>
                        </a:spcBef>
                        <a:spcAft>
                          <a:spcPts val="0"/>
                        </a:spcAft>
                        <a:buNone/>
                      </a:pPr>
                      <a:r>
                        <a:rPr lang="en" sz="1000"/>
                        <a:t>Technology Purpose:</a:t>
                      </a:r>
                      <a:r>
                        <a:rPr lang="en" sz="900"/>
                        <a:t> </a:t>
                      </a:r>
                      <a:r>
                        <a:rPr i="1" lang="en" sz="900">
                          <a:solidFill>
                            <a:srgbClr val="062858"/>
                          </a:solidFill>
                          <a:highlight>
                            <a:srgbClr val="FFFFFF"/>
                          </a:highlight>
                        </a:rPr>
                        <a:t>Dataminr is a company that proactively searches publicly available social media posts and looks for keywords that relate to public safety such as active shooter, shooting, and/or explosion. Once the keywords are triggered, Dataminr notified the police that these types of social media posts are taking place.</a:t>
                      </a:r>
                      <a:endParaRPr i="1" sz="900">
                        <a:solidFill>
                          <a:srgbClr val="062858"/>
                        </a:solidFill>
                      </a:endParaRPr>
                    </a:p>
                  </a:txBody>
                  <a:tcPr marT="91425" marB="91425" marR="91425" marL="91425"/>
                </a:tc>
                <a:tc hMerge="1"/>
                <a:tc gridSpan="2">
                  <a:txBody>
                    <a:bodyPr/>
                    <a:lstStyle/>
                    <a:p>
                      <a:pPr indent="0" lvl="0" marL="0" rtl="0" algn="l">
                        <a:spcBef>
                          <a:spcPts val="0"/>
                        </a:spcBef>
                        <a:spcAft>
                          <a:spcPts val="0"/>
                        </a:spcAft>
                        <a:buClr>
                          <a:schemeClr val="dk1"/>
                        </a:buClr>
                        <a:buSzPts val="1100"/>
                        <a:buFont typeface="Arial"/>
                        <a:buNone/>
                      </a:pPr>
                      <a:r>
                        <a:rPr lang="en" sz="1000">
                          <a:solidFill>
                            <a:schemeClr val="dk1"/>
                          </a:solidFill>
                        </a:rPr>
                        <a:t>Operation/Implementation description</a:t>
                      </a:r>
                      <a:r>
                        <a:rPr lang="en" sz="1000">
                          <a:solidFill>
                            <a:schemeClr val="dk1"/>
                          </a:solidFill>
                        </a:rPr>
                        <a:t>: </a:t>
                      </a:r>
                      <a:r>
                        <a:rPr i="1" lang="en" sz="900">
                          <a:solidFill>
                            <a:srgbClr val="062858"/>
                          </a:solidFill>
                          <a:highlight>
                            <a:srgbClr val="FFFFFF"/>
                          </a:highlight>
                        </a:rPr>
                        <a:t>This technology would enhance our response to emergency situations.  Dataminr has several examples of how they alerted law enforcement before calls to 911 were made.</a:t>
                      </a:r>
                      <a:endParaRPr i="1" sz="900">
                        <a:solidFill>
                          <a:srgbClr val="062858"/>
                        </a:solidFill>
                      </a:endParaRPr>
                    </a:p>
                    <a:p>
                      <a:pPr indent="0" lvl="0" marL="0" marR="0" rtl="0" algn="l">
                        <a:lnSpc>
                          <a:spcPct val="100000"/>
                        </a:lnSpc>
                        <a:spcBef>
                          <a:spcPts val="0"/>
                        </a:spcBef>
                        <a:spcAft>
                          <a:spcPts val="0"/>
                        </a:spcAft>
                        <a:buClr>
                          <a:schemeClr val="dk1"/>
                        </a:buClr>
                        <a:buSzPts val="1100"/>
                        <a:buFont typeface="Arial"/>
                        <a:buNone/>
                      </a:pPr>
                      <a:r>
                        <a:t/>
                      </a:r>
                      <a:endParaRPr i="1" sz="900">
                        <a:solidFill>
                          <a:schemeClr val="accent1"/>
                        </a:solidFill>
                      </a:endParaRPr>
                    </a:p>
                    <a:p>
                      <a:pPr indent="0" lvl="0" marL="0" marR="0" rtl="0" algn="l">
                        <a:lnSpc>
                          <a:spcPct val="100000"/>
                        </a:lnSpc>
                        <a:spcBef>
                          <a:spcPts val="0"/>
                        </a:spcBef>
                        <a:spcAft>
                          <a:spcPts val="0"/>
                        </a:spcAft>
                        <a:buClr>
                          <a:schemeClr val="dk1"/>
                        </a:buClr>
                        <a:buSzPts val="1100"/>
                        <a:buFont typeface="Arial"/>
                        <a:buNone/>
                      </a:pPr>
                      <a:r>
                        <a:t/>
                      </a:r>
                      <a:endParaRPr i="1" sz="900">
                        <a:solidFill>
                          <a:schemeClr val="accent1"/>
                        </a:solidFill>
                      </a:endParaRPr>
                    </a:p>
                  </a:txBody>
                  <a:tcPr marT="91425" marB="91425" marR="91425" marL="91425"/>
                </a:tc>
                <a:tc hMerge="1"/>
              </a:tr>
              <a:tr h="697700">
                <a:tc>
                  <a:txBody>
                    <a:bodyPr/>
                    <a:lstStyle/>
                    <a:p>
                      <a:pPr indent="0" lvl="0" marL="0" rtl="0" algn="l">
                        <a:lnSpc>
                          <a:spcPct val="115000"/>
                        </a:lnSpc>
                        <a:spcBef>
                          <a:spcPts val="0"/>
                        </a:spcBef>
                        <a:spcAft>
                          <a:spcPts val="0"/>
                        </a:spcAft>
                        <a:buNone/>
                      </a:pPr>
                      <a:r>
                        <a:rPr lang="en" sz="1000">
                          <a:solidFill>
                            <a:schemeClr val="dk1"/>
                          </a:solidFill>
                        </a:rPr>
                        <a:t>Data Management Plan: </a:t>
                      </a:r>
                      <a:r>
                        <a:rPr i="1" lang="en" sz="900">
                          <a:solidFill>
                            <a:srgbClr val="062858"/>
                          </a:solidFill>
                          <a:highlight>
                            <a:srgbClr val="FFFFFF"/>
                          </a:highlight>
                        </a:rPr>
                        <a:t>The company monitors publicly available social media posts. The department will not be storing any data. </a:t>
                      </a:r>
                      <a:endParaRPr i="1" sz="900">
                        <a:solidFill>
                          <a:srgbClr val="062858"/>
                        </a:solidFill>
                      </a:endParaRPr>
                    </a:p>
                    <a:p>
                      <a:pPr indent="0" lvl="0" marL="0" rtl="0" algn="l">
                        <a:lnSpc>
                          <a:spcPct val="115000"/>
                        </a:lnSpc>
                        <a:spcBef>
                          <a:spcPts val="0"/>
                        </a:spcBef>
                        <a:spcAft>
                          <a:spcPts val="0"/>
                        </a:spcAft>
                        <a:buNone/>
                      </a:pPr>
                      <a:r>
                        <a:t/>
                      </a:r>
                      <a:endParaRPr i="1" sz="900">
                        <a:solidFill>
                          <a:schemeClr val="accent1"/>
                        </a:solidFill>
                      </a:endParaRPr>
                    </a:p>
                    <a:p>
                      <a:pPr indent="0" lvl="0" marL="0" rtl="0" algn="l">
                        <a:lnSpc>
                          <a:spcPct val="115000"/>
                        </a:lnSpc>
                        <a:spcBef>
                          <a:spcPts val="0"/>
                        </a:spcBef>
                        <a:spcAft>
                          <a:spcPts val="0"/>
                        </a:spcAft>
                        <a:buNone/>
                      </a:pPr>
                      <a:r>
                        <a:t/>
                      </a:r>
                      <a:endParaRPr i="1" sz="900">
                        <a:solidFill>
                          <a:schemeClr val="accent1"/>
                        </a:solidFill>
                      </a:endParaRPr>
                    </a:p>
                    <a:p>
                      <a:pPr indent="0" lvl="0" marL="0" rtl="0" algn="l">
                        <a:lnSpc>
                          <a:spcPct val="115000"/>
                        </a:lnSpc>
                        <a:spcBef>
                          <a:spcPts val="0"/>
                        </a:spcBef>
                        <a:spcAft>
                          <a:spcPts val="0"/>
                        </a:spcAft>
                        <a:buNone/>
                      </a:pPr>
                      <a:r>
                        <a:t/>
                      </a:r>
                      <a:endParaRPr i="1" sz="900">
                        <a:solidFill>
                          <a:schemeClr val="accent1"/>
                        </a:solidFill>
                      </a:endParaRPr>
                    </a:p>
                    <a:p>
                      <a:pPr indent="0" lvl="0" marL="0" rtl="0" algn="l">
                        <a:spcBef>
                          <a:spcPts val="0"/>
                        </a:spcBef>
                        <a:spcAft>
                          <a:spcPts val="0"/>
                        </a:spcAft>
                        <a:buClr>
                          <a:schemeClr val="dk1"/>
                        </a:buClr>
                        <a:buSzPts val="1100"/>
                        <a:buFont typeface="Arial"/>
                        <a:buNone/>
                      </a:pPr>
                      <a:r>
                        <a:rPr lang="en" sz="1000">
                          <a:solidFill>
                            <a:schemeClr val="dk1"/>
                          </a:solidFill>
                        </a:rPr>
                        <a:t>Cloud vs on prem: </a:t>
                      </a:r>
                      <a:r>
                        <a:rPr i="1" lang="en" sz="900">
                          <a:solidFill>
                            <a:schemeClr val="accent1"/>
                          </a:solidFill>
                        </a:rPr>
                        <a:t>Unknown</a:t>
                      </a:r>
                      <a:endParaRPr i="1" sz="900">
                        <a:solidFill>
                          <a:schemeClr val="accent1"/>
                        </a:solidFill>
                      </a:endParaRPr>
                    </a:p>
                  </a:txBody>
                  <a:tcPr marT="91425" marB="91425" marR="91425" marL="91425">
                    <a:lnB cap="flat" cmpd="sng" w="9525">
                      <a:solidFill>
                        <a:srgbClr val="888888"/>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en" sz="1000">
                          <a:solidFill>
                            <a:schemeClr val="dk1"/>
                          </a:solidFill>
                        </a:rPr>
                        <a:t>Intended Operation: </a:t>
                      </a:r>
                      <a:r>
                        <a:rPr i="1" lang="en" sz="900">
                          <a:solidFill>
                            <a:srgbClr val="062858"/>
                          </a:solidFill>
                          <a:highlight>
                            <a:srgbClr val="FFFFFF"/>
                          </a:highlight>
                        </a:rPr>
                        <a:t>Dataminr alerts its customers to certain keywords on publicly available social media posts.  We would take the notification and respond accordingly.</a:t>
                      </a:r>
                      <a:endParaRPr i="1" sz="900">
                        <a:solidFill>
                          <a:srgbClr val="062858"/>
                        </a:solidFill>
                      </a:endParaRPr>
                    </a:p>
                  </a:txBody>
                  <a:tcPr marT="91425" marB="91425" marR="91425" marL="91425">
                    <a:lnB cap="flat" cmpd="sng" w="9525">
                      <a:solidFill>
                        <a:srgbClr val="888888"/>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en" sz="1000">
                          <a:solidFill>
                            <a:schemeClr val="dk1"/>
                          </a:solidFill>
                        </a:rPr>
                        <a:t>Maintainability/Scalability/Reliability/Vulnerabilities: </a:t>
                      </a:r>
                      <a:r>
                        <a:rPr i="1" lang="en" sz="1000">
                          <a:solidFill>
                            <a:srgbClr val="062858"/>
                          </a:solidFill>
                        </a:rPr>
                        <a:t>Unknown</a:t>
                      </a:r>
                      <a:endParaRPr i="1" sz="1000">
                        <a:solidFill>
                          <a:srgbClr val="062858"/>
                        </a:solidFill>
                      </a:endParaRPr>
                    </a:p>
                    <a:p>
                      <a:pPr indent="0" lvl="0" marL="0" rtl="0" algn="l">
                        <a:spcBef>
                          <a:spcPts val="0"/>
                        </a:spcBef>
                        <a:spcAft>
                          <a:spcPts val="0"/>
                        </a:spcAft>
                        <a:buClr>
                          <a:schemeClr val="dk1"/>
                        </a:buClr>
                        <a:buSzPts val="1100"/>
                        <a:buFont typeface="Arial"/>
                        <a:buNone/>
                      </a:pPr>
                      <a:r>
                        <a:t/>
                      </a:r>
                      <a:endParaRPr sz="1000">
                        <a:solidFill>
                          <a:schemeClr val="dk1"/>
                        </a:solidFill>
                      </a:endParaRPr>
                    </a:p>
                    <a:p>
                      <a:pPr indent="0" lvl="0" marL="0" rtl="0" algn="l">
                        <a:spcBef>
                          <a:spcPts val="0"/>
                        </a:spcBef>
                        <a:spcAft>
                          <a:spcPts val="0"/>
                        </a:spcAft>
                        <a:buNone/>
                      </a:pPr>
                      <a:r>
                        <a:rPr lang="en" sz="1000">
                          <a:solidFill>
                            <a:schemeClr val="dk1"/>
                          </a:solidFill>
                        </a:rPr>
                        <a:t>Cybersecurity Plan: </a:t>
                      </a:r>
                      <a:r>
                        <a:rPr i="1" lang="en" sz="900">
                          <a:solidFill>
                            <a:schemeClr val="accent1"/>
                          </a:solidFill>
                        </a:rPr>
                        <a:t>Unknown</a:t>
                      </a:r>
                      <a:endParaRPr sz="1000">
                        <a:solidFill>
                          <a:schemeClr val="dk1"/>
                        </a:solidFill>
                      </a:endParaRPr>
                    </a:p>
                    <a:p>
                      <a:pPr indent="0" lvl="0" marL="0" rtl="0" algn="l">
                        <a:spcBef>
                          <a:spcPts val="0"/>
                        </a:spcBef>
                        <a:spcAft>
                          <a:spcPts val="0"/>
                        </a:spcAft>
                        <a:buNone/>
                      </a:pPr>
                      <a:r>
                        <a:t/>
                      </a:r>
                      <a:endParaRPr sz="1000">
                        <a:solidFill>
                          <a:schemeClr val="dk1"/>
                        </a:solidFill>
                      </a:endParaRPr>
                    </a:p>
                    <a:p>
                      <a:pPr indent="0" lvl="0" marL="0" rtl="0" algn="l">
                        <a:spcBef>
                          <a:spcPts val="0"/>
                        </a:spcBef>
                        <a:spcAft>
                          <a:spcPts val="0"/>
                        </a:spcAft>
                        <a:buClr>
                          <a:schemeClr val="dk1"/>
                        </a:buClr>
                        <a:buSzPts val="1100"/>
                        <a:buFont typeface="Arial"/>
                        <a:buNone/>
                      </a:pPr>
                      <a:r>
                        <a:rPr lang="en" sz="1000">
                          <a:solidFill>
                            <a:schemeClr val="dk1"/>
                          </a:solidFill>
                        </a:rPr>
                        <a:t>Broader Impacts/Unintended Consequences/Concerns: </a:t>
                      </a:r>
                      <a:r>
                        <a:rPr i="1" lang="en" sz="1000">
                          <a:solidFill>
                            <a:srgbClr val="062858"/>
                          </a:solidFill>
                        </a:rPr>
                        <a:t>Unknown</a:t>
                      </a:r>
                      <a:endParaRPr i="1" sz="1000">
                        <a:solidFill>
                          <a:srgbClr val="062858"/>
                        </a:solidFill>
                      </a:endParaRPr>
                    </a:p>
                  </a:txBody>
                  <a:tcPr marT="91425" marB="91425" marR="91425" marL="91425">
                    <a:lnB cap="flat" cmpd="sng" w="9525">
                      <a:solidFill>
                        <a:srgbClr val="888888"/>
                      </a:solidFill>
                      <a:prstDash val="solid"/>
                      <a:round/>
                      <a:headEnd len="sm" w="sm" type="none"/>
                      <a:tailEnd len="sm" w="sm" type="none"/>
                    </a:lnB>
                  </a:tcPr>
                </a:tc>
                <a:tc>
                  <a:txBody>
                    <a:bodyPr/>
                    <a:lstStyle/>
                    <a:p>
                      <a:pPr indent="0" lvl="0" marL="0" rtl="0" algn="l">
                        <a:spcBef>
                          <a:spcPts val="0"/>
                        </a:spcBef>
                        <a:spcAft>
                          <a:spcPts val="0"/>
                        </a:spcAft>
                        <a:buNone/>
                      </a:pPr>
                      <a:r>
                        <a:rPr lang="en" sz="1000">
                          <a:solidFill>
                            <a:schemeClr val="dk1"/>
                          </a:solidFill>
                        </a:rPr>
                        <a:t>Who is the audience for this system?: </a:t>
                      </a:r>
                      <a:r>
                        <a:rPr i="1" lang="en" sz="900">
                          <a:solidFill>
                            <a:srgbClr val="062858"/>
                          </a:solidFill>
                        </a:rPr>
                        <a:t>SPD - </a:t>
                      </a:r>
                      <a:r>
                        <a:rPr i="1" lang="en" sz="900">
                          <a:solidFill>
                            <a:srgbClr val="062858"/>
                          </a:solidFill>
                          <a:highlight>
                            <a:srgbClr val="FFFFFF"/>
                          </a:highlight>
                        </a:rPr>
                        <a:t>Lt. Malinowski &amp; Lt. Williams </a:t>
                      </a:r>
                      <a:endParaRPr i="1" sz="900">
                        <a:solidFill>
                          <a:srgbClr val="062858"/>
                        </a:solidFill>
                      </a:endParaRPr>
                    </a:p>
                    <a:p>
                      <a:pPr indent="0" lvl="0" marL="0" rtl="0" algn="l">
                        <a:spcBef>
                          <a:spcPts val="0"/>
                        </a:spcBef>
                        <a:spcAft>
                          <a:spcPts val="0"/>
                        </a:spcAft>
                        <a:buNone/>
                      </a:pPr>
                      <a:r>
                        <a:t/>
                      </a:r>
                      <a:endParaRPr i="1" sz="900">
                        <a:solidFill>
                          <a:schemeClr val="accent1"/>
                        </a:solidFill>
                      </a:endParaRPr>
                    </a:p>
                    <a:p>
                      <a:pPr indent="0" lvl="0" marL="0" rtl="0" algn="l">
                        <a:spcBef>
                          <a:spcPts val="0"/>
                        </a:spcBef>
                        <a:spcAft>
                          <a:spcPts val="0"/>
                        </a:spcAft>
                        <a:buNone/>
                      </a:pPr>
                      <a:r>
                        <a:rPr lang="en" sz="1000">
                          <a:solidFill>
                            <a:schemeClr val="dk1"/>
                          </a:solidFill>
                        </a:rPr>
                        <a:t>How many units/how is the system deployed?</a:t>
                      </a:r>
                      <a:r>
                        <a:rPr lang="en" sz="1000">
                          <a:solidFill>
                            <a:schemeClr val="dk1"/>
                          </a:solidFill>
                        </a:rPr>
                        <a:t>: </a:t>
                      </a:r>
                      <a:r>
                        <a:rPr i="1" lang="en" sz="900">
                          <a:solidFill>
                            <a:schemeClr val="accent1"/>
                          </a:solidFill>
                        </a:rPr>
                        <a:t>Unknown</a:t>
                      </a:r>
                      <a:endParaRPr sz="1000">
                        <a:solidFill>
                          <a:schemeClr val="dk1"/>
                        </a:solidFill>
                      </a:endParaRPr>
                    </a:p>
                    <a:p>
                      <a:pPr indent="0" lvl="0" marL="0" rtl="0" algn="l">
                        <a:spcBef>
                          <a:spcPts val="0"/>
                        </a:spcBef>
                        <a:spcAft>
                          <a:spcPts val="0"/>
                        </a:spcAft>
                        <a:buNone/>
                      </a:pPr>
                      <a:r>
                        <a:t/>
                      </a:r>
                      <a:endParaRPr sz="1000">
                        <a:solidFill>
                          <a:schemeClr val="dk1"/>
                        </a:solidFill>
                      </a:endParaRPr>
                    </a:p>
                    <a:p>
                      <a:pPr indent="0" lvl="0" marL="0" marR="0" rtl="0" algn="l">
                        <a:lnSpc>
                          <a:spcPct val="100000"/>
                        </a:lnSpc>
                        <a:spcBef>
                          <a:spcPts val="0"/>
                        </a:spcBef>
                        <a:spcAft>
                          <a:spcPts val="0"/>
                        </a:spcAft>
                        <a:buNone/>
                      </a:pPr>
                      <a:r>
                        <a:rPr lang="en" sz="1000">
                          <a:solidFill>
                            <a:schemeClr val="dk1"/>
                          </a:solidFill>
                        </a:rPr>
                        <a:t>Volume, size and type of data: </a:t>
                      </a:r>
                      <a:r>
                        <a:rPr i="1" lang="en" sz="900">
                          <a:solidFill>
                            <a:schemeClr val="accent1"/>
                          </a:solidFill>
                        </a:rPr>
                        <a:t>Unknown</a:t>
                      </a:r>
                      <a:endParaRPr sz="1000">
                        <a:solidFill>
                          <a:schemeClr val="dk1"/>
                        </a:solidFill>
                      </a:endParaRPr>
                    </a:p>
                    <a:p>
                      <a:pPr indent="0" lvl="0" marL="0" rtl="0" algn="l">
                        <a:spcBef>
                          <a:spcPts val="0"/>
                        </a:spcBef>
                        <a:spcAft>
                          <a:spcPts val="0"/>
                        </a:spcAft>
                        <a:buNone/>
                      </a:pPr>
                      <a:r>
                        <a:t/>
                      </a:r>
                      <a:endParaRPr sz="1000">
                        <a:solidFill>
                          <a:schemeClr val="dk1"/>
                        </a:solidFill>
                      </a:endParaRPr>
                    </a:p>
                    <a:p>
                      <a:pPr indent="0" lvl="0" marL="0" marR="0" rtl="0" algn="l">
                        <a:lnSpc>
                          <a:spcPct val="100000"/>
                        </a:lnSpc>
                        <a:spcBef>
                          <a:spcPts val="0"/>
                        </a:spcBef>
                        <a:spcAft>
                          <a:spcPts val="0"/>
                        </a:spcAft>
                        <a:buNone/>
                      </a:pPr>
                      <a:r>
                        <a:rPr lang="en" sz="1000">
                          <a:solidFill>
                            <a:schemeClr val="dk1"/>
                          </a:solidFill>
                        </a:rPr>
                        <a:t>Length of time application is expected to be used: </a:t>
                      </a:r>
                      <a:r>
                        <a:rPr i="1" lang="en" sz="900">
                          <a:solidFill>
                            <a:schemeClr val="accent1"/>
                          </a:solidFill>
                        </a:rPr>
                        <a:t>Indefinitely</a:t>
                      </a:r>
                      <a:endParaRPr sz="1000">
                        <a:solidFill>
                          <a:schemeClr val="dk1"/>
                        </a:solidFill>
                      </a:endParaRPr>
                    </a:p>
                    <a:p>
                      <a:pPr indent="0" lvl="0" marL="0" rtl="0" algn="l">
                        <a:spcBef>
                          <a:spcPts val="0"/>
                        </a:spcBef>
                        <a:spcAft>
                          <a:spcPts val="0"/>
                        </a:spcAft>
                        <a:buClr>
                          <a:schemeClr val="dk1"/>
                        </a:buClr>
                        <a:buSzPts val="1100"/>
                        <a:buFont typeface="Arial"/>
                        <a:buNone/>
                      </a:pPr>
                      <a:r>
                        <a:t/>
                      </a:r>
                      <a:endParaRPr sz="1000">
                        <a:solidFill>
                          <a:schemeClr val="dk1"/>
                        </a:solidFill>
                      </a:endParaRPr>
                    </a:p>
                  </a:txBody>
                  <a:tcPr marT="91425" marB="91425" marR="91425" marL="91425"/>
                </a:tc>
              </a:tr>
            </a:tbl>
          </a:graphicData>
        </a:graphic>
      </p:graphicFrame>
      <p:sp>
        <p:nvSpPr>
          <p:cNvPr id="212" name="Google Shape;212;p27"/>
          <p:cNvSpPr/>
          <p:nvPr/>
        </p:nvSpPr>
        <p:spPr>
          <a:xfrm>
            <a:off x="7387736" y="920525"/>
            <a:ext cx="151500" cy="159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27"/>
          <p:cNvSpPr/>
          <p:nvPr/>
        </p:nvSpPr>
        <p:spPr>
          <a:xfrm>
            <a:off x="7387730" y="1102001"/>
            <a:ext cx="151500" cy="159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t>X</a:t>
            </a:r>
            <a:endParaRPr sz="1000"/>
          </a:p>
        </p:txBody>
      </p:sp>
      <p:sp>
        <p:nvSpPr>
          <p:cNvPr id="214" name="Google Shape;214;p27"/>
          <p:cNvSpPr/>
          <p:nvPr/>
        </p:nvSpPr>
        <p:spPr>
          <a:xfrm>
            <a:off x="7387727" y="1283496"/>
            <a:ext cx="151500" cy="159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28"/>
          <p:cNvSpPr txBox="1"/>
          <p:nvPr>
            <p:ph type="title"/>
          </p:nvPr>
        </p:nvSpPr>
        <p:spPr>
          <a:xfrm>
            <a:off x="2291825" y="271275"/>
            <a:ext cx="67350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Dataminr Discussion</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220" name="Google Shape;220;p28"/>
          <p:cNvSpPr txBox="1"/>
          <p:nvPr/>
        </p:nvSpPr>
        <p:spPr>
          <a:xfrm>
            <a:off x="115375" y="763000"/>
            <a:ext cx="8911500" cy="4227300"/>
          </a:xfrm>
          <a:prstGeom prst="rect">
            <a:avLst/>
          </a:prstGeom>
          <a:noFill/>
          <a:ln>
            <a:noFill/>
          </a:ln>
        </p:spPr>
        <p:txBody>
          <a:bodyPr anchorCtr="0" anchor="t" bIns="45700" lIns="91425" spcFirstLastPara="1" rIns="91425" wrap="square" tIns="45700">
            <a:noAutofit/>
          </a:bodyPr>
          <a:lstStyle/>
          <a:p>
            <a:pPr indent="-336550" lvl="0" marL="457200" rtl="0" algn="l">
              <a:spcBef>
                <a:spcPts val="0"/>
              </a:spcBef>
              <a:spcAft>
                <a:spcPts val="0"/>
              </a:spcAft>
              <a:buClr>
                <a:schemeClr val="accent1"/>
              </a:buClr>
              <a:buSzPts val="1700"/>
              <a:buFont typeface="Twentieth Century"/>
              <a:buChar char="●"/>
            </a:pPr>
            <a:r>
              <a:rPr lang="en" sz="2000">
                <a:solidFill>
                  <a:schemeClr val="accent1"/>
                </a:solidFill>
                <a:highlight>
                  <a:srgbClr val="FFFFFF"/>
                </a:highlight>
                <a:latin typeface="Twentieth Century"/>
                <a:ea typeface="Twentieth Century"/>
                <a:cs typeface="Twentieth Century"/>
                <a:sym typeface="Twentieth Century"/>
              </a:rPr>
              <a:t>Previous questions posed </a:t>
            </a:r>
            <a:r>
              <a:rPr lang="en" sz="2000">
                <a:solidFill>
                  <a:srgbClr val="FF0000"/>
                </a:solidFill>
                <a:highlight>
                  <a:srgbClr val="FFFFFF"/>
                </a:highlight>
                <a:latin typeface="Twentieth Century"/>
                <a:ea typeface="Twentieth Century"/>
                <a:cs typeface="Twentieth Century"/>
                <a:sym typeface="Twentieth Century"/>
              </a:rPr>
              <a:t>(Responses in Red)</a:t>
            </a:r>
            <a:r>
              <a:rPr lang="en" sz="2000">
                <a:solidFill>
                  <a:schemeClr val="accent1"/>
                </a:solidFill>
                <a:highlight>
                  <a:srgbClr val="FFFFFF"/>
                </a:highlight>
                <a:latin typeface="Twentieth Century"/>
                <a:ea typeface="Twentieth Century"/>
                <a:cs typeface="Twentieth Century"/>
                <a:sym typeface="Twentieth Century"/>
              </a:rPr>
              <a:t>: </a:t>
            </a:r>
            <a:endParaRPr sz="1700">
              <a:solidFill>
                <a:schemeClr val="accent1"/>
              </a:solidFill>
              <a:latin typeface="Twentieth Century"/>
              <a:ea typeface="Twentieth Century"/>
              <a:cs typeface="Twentieth Century"/>
              <a:sym typeface="Twentieth Century"/>
            </a:endParaRPr>
          </a:p>
          <a:p>
            <a:pPr indent="-301625" lvl="1" marL="914400" rtl="0" algn="l">
              <a:lnSpc>
                <a:spcPct val="115000"/>
              </a:lnSpc>
              <a:spcBef>
                <a:spcPts val="0"/>
              </a:spcBef>
              <a:spcAft>
                <a:spcPts val="0"/>
              </a:spcAft>
              <a:buClr>
                <a:srgbClr val="212121"/>
              </a:buClr>
              <a:buSzPts val="1150"/>
              <a:buChar char="○"/>
            </a:pPr>
            <a:r>
              <a:rPr lang="en" sz="1200">
                <a:solidFill>
                  <a:schemeClr val="dk1"/>
                </a:solidFill>
                <a:highlight>
                  <a:srgbClr val="FFFFFF"/>
                </a:highlight>
                <a:latin typeface="Calibri"/>
                <a:ea typeface="Calibri"/>
                <a:cs typeface="Calibri"/>
                <a:sym typeface="Calibri"/>
              </a:rPr>
              <a:t>Is this a data-gathering tool or does it integrate information from multiple platforms?</a:t>
            </a:r>
            <a:endParaRPr sz="1200">
              <a:solidFill>
                <a:schemeClr val="dk1"/>
              </a:solidFill>
              <a:highlight>
                <a:srgbClr val="FFFFFF"/>
              </a:highlight>
              <a:latin typeface="Calibri"/>
              <a:ea typeface="Calibri"/>
              <a:cs typeface="Calibri"/>
              <a:sym typeface="Calibri"/>
            </a:endParaRPr>
          </a:p>
          <a:p>
            <a:pPr indent="-301625" lvl="2" marL="1371600" rtl="0" algn="l">
              <a:lnSpc>
                <a:spcPct val="115000"/>
              </a:lnSpc>
              <a:spcBef>
                <a:spcPts val="0"/>
              </a:spcBef>
              <a:spcAft>
                <a:spcPts val="0"/>
              </a:spcAft>
              <a:buClr>
                <a:srgbClr val="212121"/>
              </a:buClr>
              <a:buSzPts val="1150"/>
              <a:buChar char="■"/>
            </a:pPr>
            <a:r>
              <a:rPr lang="en" sz="1200">
                <a:solidFill>
                  <a:srgbClr val="FF0000"/>
                </a:solidFill>
                <a:highlight>
                  <a:srgbClr val="FFFFFF"/>
                </a:highlight>
                <a:latin typeface="Calibri"/>
                <a:ea typeface="Calibri"/>
                <a:cs typeface="Calibri"/>
                <a:sym typeface="Calibri"/>
              </a:rPr>
              <a:t>Data is gathered from more than 300,000 sites at one time and notifies clients of events that are breaking in a singular platform.</a:t>
            </a:r>
            <a:endParaRPr sz="1200">
              <a:solidFill>
                <a:srgbClr val="FF0000"/>
              </a:solidFill>
              <a:highlight>
                <a:srgbClr val="FFFFFF"/>
              </a:highlight>
              <a:latin typeface="Calibri"/>
              <a:ea typeface="Calibri"/>
              <a:cs typeface="Calibri"/>
              <a:sym typeface="Calibri"/>
            </a:endParaRPr>
          </a:p>
          <a:p>
            <a:pPr indent="-301625" lvl="1" marL="914400" rtl="0" algn="l">
              <a:lnSpc>
                <a:spcPct val="115000"/>
              </a:lnSpc>
              <a:spcBef>
                <a:spcPts val="0"/>
              </a:spcBef>
              <a:spcAft>
                <a:spcPts val="0"/>
              </a:spcAft>
              <a:buClr>
                <a:srgbClr val="212121"/>
              </a:buClr>
              <a:buSzPts val="1150"/>
              <a:buChar char="○"/>
            </a:pPr>
            <a:r>
              <a:rPr lang="en" sz="1200">
                <a:solidFill>
                  <a:schemeClr val="dk1"/>
                </a:solidFill>
                <a:highlight>
                  <a:srgbClr val="FFFFFF"/>
                </a:highlight>
                <a:latin typeface="Calibri"/>
                <a:ea typeface="Calibri"/>
                <a:cs typeface="Calibri"/>
                <a:sym typeface="Calibri"/>
              </a:rPr>
              <a:t>If the vendor might be able to provide a demonstration of the technology to the group.​</a:t>
            </a:r>
            <a:endParaRPr sz="1200">
              <a:solidFill>
                <a:schemeClr val="dk1"/>
              </a:solidFill>
              <a:highlight>
                <a:srgbClr val="FFFFFF"/>
              </a:highlight>
              <a:latin typeface="Calibri"/>
              <a:ea typeface="Calibri"/>
              <a:cs typeface="Calibri"/>
              <a:sym typeface="Calibri"/>
            </a:endParaRPr>
          </a:p>
          <a:p>
            <a:pPr indent="-301625" lvl="2" marL="1371600" rtl="0" algn="l">
              <a:lnSpc>
                <a:spcPct val="115000"/>
              </a:lnSpc>
              <a:spcBef>
                <a:spcPts val="0"/>
              </a:spcBef>
              <a:spcAft>
                <a:spcPts val="0"/>
              </a:spcAft>
              <a:buClr>
                <a:srgbClr val="212121"/>
              </a:buClr>
              <a:buSzPts val="1150"/>
              <a:buChar char="■"/>
            </a:pPr>
            <a:r>
              <a:rPr lang="en" sz="1200">
                <a:solidFill>
                  <a:srgbClr val="FF0000"/>
                </a:solidFill>
                <a:highlight>
                  <a:srgbClr val="FFFFFF"/>
                </a:highlight>
                <a:latin typeface="Calibri"/>
                <a:ea typeface="Calibri"/>
                <a:cs typeface="Calibri"/>
                <a:sym typeface="Calibri"/>
              </a:rPr>
              <a:t>Tomorrow at 5PM. They do not have a link to the meeting yet.</a:t>
            </a:r>
            <a:endParaRPr sz="1200">
              <a:solidFill>
                <a:srgbClr val="FF0000"/>
              </a:solidFill>
              <a:highlight>
                <a:srgbClr val="FFFFFF"/>
              </a:highlight>
              <a:latin typeface="Calibri"/>
              <a:ea typeface="Calibri"/>
              <a:cs typeface="Calibri"/>
              <a:sym typeface="Calibri"/>
            </a:endParaRPr>
          </a:p>
          <a:p>
            <a:pPr indent="-301625" lvl="1" marL="914400" rtl="0" algn="l">
              <a:lnSpc>
                <a:spcPct val="115000"/>
              </a:lnSpc>
              <a:spcBef>
                <a:spcPts val="0"/>
              </a:spcBef>
              <a:spcAft>
                <a:spcPts val="0"/>
              </a:spcAft>
              <a:buClr>
                <a:srgbClr val="212121"/>
              </a:buClr>
              <a:buSzPts val="1150"/>
              <a:buChar char="○"/>
            </a:pPr>
            <a:r>
              <a:rPr lang="en" sz="1200">
                <a:solidFill>
                  <a:schemeClr val="dk1"/>
                </a:solidFill>
                <a:highlight>
                  <a:srgbClr val="FFFFFF"/>
                </a:highlight>
                <a:latin typeface="Calibri"/>
                <a:ea typeface="Calibri"/>
                <a:cs typeface="Calibri"/>
                <a:sym typeface="Calibri"/>
              </a:rPr>
              <a:t>Information about what training will be provided by Dataminr to SPD regarding the use of this technology.</a:t>
            </a:r>
            <a:endParaRPr sz="1200">
              <a:solidFill>
                <a:schemeClr val="dk1"/>
              </a:solidFill>
              <a:highlight>
                <a:srgbClr val="FFFFFF"/>
              </a:highlight>
              <a:latin typeface="Calibri"/>
              <a:ea typeface="Calibri"/>
              <a:cs typeface="Calibri"/>
              <a:sym typeface="Calibri"/>
            </a:endParaRPr>
          </a:p>
          <a:p>
            <a:pPr indent="-301625" lvl="2" marL="1371600" rtl="0" algn="l">
              <a:lnSpc>
                <a:spcPct val="115000"/>
              </a:lnSpc>
              <a:spcBef>
                <a:spcPts val="0"/>
              </a:spcBef>
              <a:spcAft>
                <a:spcPts val="0"/>
              </a:spcAft>
              <a:buClr>
                <a:srgbClr val="212121"/>
              </a:buClr>
              <a:buSzPts val="1150"/>
              <a:buChar char="■"/>
            </a:pPr>
            <a:r>
              <a:rPr lang="en" sz="1200">
                <a:solidFill>
                  <a:srgbClr val="FF0000"/>
                </a:solidFill>
                <a:highlight>
                  <a:srgbClr val="FFFFFF"/>
                </a:highlight>
                <a:latin typeface="Calibri"/>
                <a:ea typeface="Calibri"/>
                <a:cs typeface="Calibri"/>
                <a:sym typeface="Calibri"/>
              </a:rPr>
              <a:t>Company states that they have a robust training program and even a NY based training team. They not only offer initial training but have any additional training that is requested or needed.</a:t>
            </a:r>
            <a:endParaRPr sz="1200">
              <a:solidFill>
                <a:srgbClr val="FF0000"/>
              </a:solidFill>
              <a:highlight>
                <a:srgbClr val="FFFFFF"/>
              </a:highlight>
              <a:latin typeface="Calibri"/>
              <a:ea typeface="Calibri"/>
              <a:cs typeface="Calibri"/>
              <a:sym typeface="Calibri"/>
            </a:endParaRPr>
          </a:p>
          <a:p>
            <a:pPr indent="-301625" lvl="1" marL="914400" rtl="0" algn="l">
              <a:lnSpc>
                <a:spcPct val="115000"/>
              </a:lnSpc>
              <a:spcBef>
                <a:spcPts val="0"/>
              </a:spcBef>
              <a:spcAft>
                <a:spcPts val="0"/>
              </a:spcAft>
              <a:buClr>
                <a:srgbClr val="212121"/>
              </a:buClr>
              <a:buSzPts val="1150"/>
              <a:buChar char="○"/>
            </a:pPr>
            <a:r>
              <a:rPr lang="en" sz="1200">
                <a:solidFill>
                  <a:schemeClr val="dk1"/>
                </a:solidFill>
                <a:highlight>
                  <a:srgbClr val="FFFFFF"/>
                </a:highlight>
                <a:latin typeface="Calibri"/>
                <a:ea typeface="Calibri"/>
                <a:cs typeface="Calibri"/>
                <a:sym typeface="Calibri"/>
              </a:rPr>
              <a:t>Can it be used to identify other types of events, such as investigations into cold cases or probes by public safety?</a:t>
            </a:r>
            <a:endParaRPr sz="1200">
              <a:solidFill>
                <a:schemeClr val="dk1"/>
              </a:solidFill>
              <a:highlight>
                <a:srgbClr val="FFFFFF"/>
              </a:highlight>
              <a:latin typeface="Calibri"/>
              <a:ea typeface="Calibri"/>
              <a:cs typeface="Calibri"/>
              <a:sym typeface="Calibri"/>
            </a:endParaRPr>
          </a:p>
          <a:p>
            <a:pPr indent="-301625" lvl="2" marL="1371600" rtl="0" algn="l">
              <a:lnSpc>
                <a:spcPct val="115000"/>
              </a:lnSpc>
              <a:spcBef>
                <a:spcPts val="0"/>
              </a:spcBef>
              <a:spcAft>
                <a:spcPts val="0"/>
              </a:spcAft>
              <a:buClr>
                <a:srgbClr val="212121"/>
              </a:buClr>
              <a:buSzPts val="1150"/>
              <a:buChar char="■"/>
            </a:pPr>
            <a:r>
              <a:rPr lang="en" sz="1200">
                <a:solidFill>
                  <a:srgbClr val="FF0000"/>
                </a:solidFill>
                <a:highlight>
                  <a:srgbClr val="FFFFFF"/>
                </a:highlight>
                <a:latin typeface="Calibri"/>
                <a:ea typeface="Calibri"/>
                <a:cs typeface="Calibri"/>
                <a:sym typeface="Calibri"/>
              </a:rPr>
              <a:t>Yes, it can be used to identify breaking events on social media, non-manmade disasters and cyber security for example. It can detect riots and will report on unlawful violence but does not issue alerts on peaceful protests and planned events. It does not track people just events. The social media partners also have to approve agencies that are using the product.</a:t>
            </a:r>
            <a:endParaRPr sz="1200">
              <a:solidFill>
                <a:srgbClr val="FF0000"/>
              </a:solidFill>
              <a:highlight>
                <a:srgbClr val="FFFFFF"/>
              </a:highlight>
              <a:latin typeface="Calibri"/>
              <a:ea typeface="Calibri"/>
              <a:cs typeface="Calibri"/>
              <a:sym typeface="Calibri"/>
            </a:endParaRPr>
          </a:p>
          <a:p>
            <a:pPr indent="-301625" lvl="1" marL="914400" rtl="0" algn="l">
              <a:lnSpc>
                <a:spcPct val="115000"/>
              </a:lnSpc>
              <a:spcBef>
                <a:spcPts val="0"/>
              </a:spcBef>
              <a:spcAft>
                <a:spcPts val="0"/>
              </a:spcAft>
              <a:buClr>
                <a:srgbClr val="212121"/>
              </a:buClr>
              <a:buSzPts val="1150"/>
              <a:buChar char="○"/>
            </a:pPr>
            <a:r>
              <a:rPr lang="en" sz="1200">
                <a:solidFill>
                  <a:schemeClr val="dk1"/>
                </a:solidFill>
                <a:highlight>
                  <a:srgbClr val="FFFFFF"/>
                </a:highlight>
                <a:latin typeface="Calibri"/>
                <a:ea typeface="Calibri"/>
                <a:cs typeface="Calibri"/>
                <a:sym typeface="Calibri"/>
              </a:rPr>
              <a:t>A document that outlines the capabilities of the Dataminr platform.</a:t>
            </a:r>
            <a:endParaRPr sz="1200">
              <a:solidFill>
                <a:schemeClr val="dk1"/>
              </a:solidFill>
              <a:highlight>
                <a:srgbClr val="FFFFFF"/>
              </a:highlight>
              <a:latin typeface="Calibri"/>
              <a:ea typeface="Calibri"/>
              <a:cs typeface="Calibri"/>
              <a:sym typeface="Calibri"/>
            </a:endParaRPr>
          </a:p>
          <a:p>
            <a:pPr indent="-301625" lvl="2" marL="1371600" rtl="0" algn="l">
              <a:lnSpc>
                <a:spcPct val="115000"/>
              </a:lnSpc>
              <a:spcBef>
                <a:spcPts val="0"/>
              </a:spcBef>
              <a:spcAft>
                <a:spcPts val="0"/>
              </a:spcAft>
              <a:buClr>
                <a:srgbClr val="212121"/>
              </a:buClr>
              <a:buSzPts val="1150"/>
              <a:buChar char="■"/>
            </a:pPr>
            <a:r>
              <a:rPr lang="en" sz="1200">
                <a:solidFill>
                  <a:srgbClr val="FF0000"/>
                </a:solidFill>
                <a:highlight>
                  <a:srgbClr val="FFFFFF"/>
                </a:highlight>
                <a:latin typeface="Calibri"/>
                <a:ea typeface="Calibri"/>
                <a:cs typeface="Calibri"/>
                <a:sym typeface="Calibri"/>
              </a:rPr>
              <a:t>Will be provided.</a:t>
            </a:r>
            <a:endParaRPr sz="1200">
              <a:solidFill>
                <a:srgbClr val="FF0000"/>
              </a:solidFill>
              <a:highlight>
                <a:srgbClr val="FFFFFF"/>
              </a:highlight>
              <a:latin typeface="Calibri"/>
              <a:ea typeface="Calibri"/>
              <a:cs typeface="Calibri"/>
              <a:sym typeface="Calibri"/>
            </a:endParaRPr>
          </a:p>
          <a:p>
            <a:pPr indent="-301625" lvl="1" marL="914400" rtl="0" algn="l">
              <a:lnSpc>
                <a:spcPct val="115000"/>
              </a:lnSpc>
              <a:spcBef>
                <a:spcPts val="0"/>
              </a:spcBef>
              <a:spcAft>
                <a:spcPts val="0"/>
              </a:spcAft>
              <a:buClr>
                <a:srgbClr val="212121"/>
              </a:buClr>
              <a:buSzPts val="1150"/>
              <a:buChar char="○"/>
            </a:pPr>
            <a:r>
              <a:rPr lang="en" sz="1200">
                <a:solidFill>
                  <a:schemeClr val="dk1"/>
                </a:solidFill>
                <a:highlight>
                  <a:srgbClr val="FFFFFF"/>
                </a:highlight>
                <a:latin typeface="Calibri"/>
                <a:ea typeface="Calibri"/>
                <a:cs typeface="Calibri"/>
                <a:sym typeface="Calibri"/>
              </a:rPr>
              <a:t>Information from Dataminr that also includes their system architecture, data storage policies, data retention policies, and case studies of successes and failures.</a:t>
            </a:r>
            <a:endParaRPr sz="1200">
              <a:solidFill>
                <a:schemeClr val="dk1"/>
              </a:solidFill>
              <a:highlight>
                <a:srgbClr val="FFFFFF"/>
              </a:highlight>
              <a:latin typeface="Calibri"/>
              <a:ea typeface="Calibri"/>
              <a:cs typeface="Calibri"/>
              <a:sym typeface="Calibri"/>
            </a:endParaRPr>
          </a:p>
          <a:p>
            <a:pPr indent="-301625" lvl="2" marL="1371600" rtl="0" algn="l">
              <a:lnSpc>
                <a:spcPct val="115000"/>
              </a:lnSpc>
              <a:spcBef>
                <a:spcPts val="0"/>
              </a:spcBef>
              <a:spcAft>
                <a:spcPts val="0"/>
              </a:spcAft>
              <a:buClr>
                <a:srgbClr val="212121"/>
              </a:buClr>
              <a:buSzPts val="1150"/>
              <a:buChar char="■"/>
            </a:pPr>
            <a:r>
              <a:rPr lang="en" sz="1200">
                <a:solidFill>
                  <a:srgbClr val="FF0000"/>
                </a:solidFill>
                <a:highlight>
                  <a:srgbClr val="FFFFFF"/>
                </a:highlight>
                <a:latin typeface="Calibri"/>
                <a:ea typeface="Calibri"/>
                <a:cs typeface="Calibri"/>
                <a:sym typeface="Calibri"/>
              </a:rPr>
              <a:t>Data is stored up to a year. It is stored on AWS (Amazon).</a:t>
            </a:r>
            <a:endParaRPr sz="1100">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29"/>
          <p:cNvSpPr txBox="1"/>
          <p:nvPr>
            <p:ph type="title"/>
          </p:nvPr>
        </p:nvSpPr>
        <p:spPr>
          <a:xfrm>
            <a:off x="2291825" y="271275"/>
            <a:ext cx="67350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Dataminr Discussion</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226" name="Google Shape;226;p29"/>
          <p:cNvSpPr txBox="1"/>
          <p:nvPr/>
        </p:nvSpPr>
        <p:spPr>
          <a:xfrm>
            <a:off x="100950" y="854375"/>
            <a:ext cx="8925900" cy="4150200"/>
          </a:xfrm>
          <a:prstGeom prst="rect">
            <a:avLst/>
          </a:prstGeom>
          <a:noFill/>
          <a:ln>
            <a:noFill/>
          </a:ln>
        </p:spPr>
        <p:txBody>
          <a:bodyPr anchorCtr="0" anchor="t" bIns="45700" lIns="91425" spcFirstLastPara="1" rIns="91425" wrap="square" tIns="45700">
            <a:noAutofit/>
          </a:bodyPr>
          <a:lstStyle/>
          <a:p>
            <a:pPr indent="-336550" lvl="0" marL="457200" rtl="0" algn="l">
              <a:spcBef>
                <a:spcPts val="0"/>
              </a:spcBef>
              <a:spcAft>
                <a:spcPts val="0"/>
              </a:spcAft>
              <a:buClr>
                <a:schemeClr val="accent1"/>
              </a:buClr>
              <a:buSzPts val="1700"/>
              <a:buFont typeface="Twentieth Century"/>
              <a:buChar char="●"/>
            </a:pPr>
            <a:r>
              <a:rPr lang="en" sz="2000">
                <a:solidFill>
                  <a:schemeClr val="accent1"/>
                </a:solidFill>
                <a:highlight>
                  <a:srgbClr val="FFFFFF"/>
                </a:highlight>
                <a:latin typeface="Twentieth Century"/>
                <a:ea typeface="Twentieth Century"/>
                <a:cs typeface="Twentieth Century"/>
                <a:sym typeface="Twentieth Century"/>
              </a:rPr>
              <a:t>Previous questions posed</a:t>
            </a:r>
            <a:r>
              <a:rPr lang="en" sz="2000">
                <a:solidFill>
                  <a:schemeClr val="accent1"/>
                </a:solidFill>
                <a:highlight>
                  <a:schemeClr val="lt1"/>
                </a:highlight>
                <a:latin typeface="Twentieth Century"/>
                <a:ea typeface="Twentieth Century"/>
                <a:cs typeface="Twentieth Century"/>
                <a:sym typeface="Twentieth Century"/>
              </a:rPr>
              <a:t> </a:t>
            </a:r>
            <a:r>
              <a:rPr lang="en" sz="2000">
                <a:solidFill>
                  <a:srgbClr val="FF0000"/>
                </a:solidFill>
                <a:highlight>
                  <a:schemeClr val="lt1"/>
                </a:highlight>
                <a:latin typeface="Twentieth Century"/>
                <a:ea typeface="Twentieth Century"/>
                <a:cs typeface="Twentieth Century"/>
                <a:sym typeface="Twentieth Century"/>
              </a:rPr>
              <a:t>(Responses in Red)</a:t>
            </a:r>
            <a:r>
              <a:rPr lang="en" sz="2000">
                <a:solidFill>
                  <a:schemeClr val="accent1"/>
                </a:solidFill>
                <a:highlight>
                  <a:srgbClr val="FFFFFF"/>
                </a:highlight>
                <a:latin typeface="Twentieth Century"/>
                <a:ea typeface="Twentieth Century"/>
                <a:cs typeface="Twentieth Century"/>
                <a:sym typeface="Twentieth Century"/>
              </a:rPr>
              <a:t>: </a:t>
            </a:r>
            <a:endParaRPr sz="1700">
              <a:solidFill>
                <a:schemeClr val="accent1"/>
              </a:solidFill>
              <a:latin typeface="Twentieth Century"/>
              <a:ea typeface="Twentieth Century"/>
              <a:cs typeface="Twentieth Century"/>
              <a:sym typeface="Twentieth Century"/>
            </a:endParaRPr>
          </a:p>
          <a:p>
            <a:pPr indent="-301625" lvl="1" marL="914400" rtl="0" algn="l">
              <a:lnSpc>
                <a:spcPct val="115000"/>
              </a:lnSpc>
              <a:spcBef>
                <a:spcPts val="0"/>
              </a:spcBef>
              <a:spcAft>
                <a:spcPts val="0"/>
              </a:spcAft>
              <a:buClr>
                <a:srgbClr val="212121"/>
              </a:buClr>
              <a:buSzPts val="1150"/>
              <a:buChar char="○"/>
            </a:pPr>
            <a:r>
              <a:rPr lang="en" sz="1200">
                <a:solidFill>
                  <a:schemeClr val="dk1"/>
                </a:solidFill>
                <a:highlight>
                  <a:srgbClr val="FFFFFF"/>
                </a:highlight>
                <a:latin typeface="Calibri"/>
                <a:ea typeface="Calibri"/>
                <a:cs typeface="Calibri"/>
                <a:sym typeface="Calibri"/>
              </a:rPr>
              <a:t>Information about what data sources Dataminr use?</a:t>
            </a:r>
            <a:endParaRPr sz="1200">
              <a:solidFill>
                <a:schemeClr val="dk1"/>
              </a:solidFill>
              <a:highlight>
                <a:srgbClr val="FFFFFF"/>
              </a:highlight>
              <a:latin typeface="Calibri"/>
              <a:ea typeface="Calibri"/>
              <a:cs typeface="Calibri"/>
              <a:sym typeface="Calibri"/>
            </a:endParaRPr>
          </a:p>
          <a:p>
            <a:pPr indent="-301625" lvl="2" marL="1371600" rtl="0" algn="l">
              <a:lnSpc>
                <a:spcPct val="115000"/>
              </a:lnSpc>
              <a:spcBef>
                <a:spcPts val="0"/>
              </a:spcBef>
              <a:spcAft>
                <a:spcPts val="0"/>
              </a:spcAft>
              <a:buClr>
                <a:srgbClr val="212121"/>
              </a:buClr>
              <a:buSzPts val="1150"/>
              <a:buChar char="■"/>
            </a:pPr>
            <a:r>
              <a:rPr lang="en" sz="1200">
                <a:solidFill>
                  <a:srgbClr val="FF0000"/>
                </a:solidFill>
                <a:highlight>
                  <a:srgbClr val="FFFFFF"/>
                </a:highlight>
                <a:latin typeface="Calibri"/>
                <a:ea typeface="Calibri"/>
                <a:cs typeface="Calibri"/>
                <a:sym typeface="Calibri"/>
              </a:rPr>
              <a:t>Over 300,000 main ones will be provided during meeting.</a:t>
            </a:r>
            <a:endParaRPr sz="1200">
              <a:solidFill>
                <a:srgbClr val="FF0000"/>
              </a:solidFill>
              <a:highlight>
                <a:srgbClr val="FFFFFF"/>
              </a:highlight>
              <a:latin typeface="Calibri"/>
              <a:ea typeface="Calibri"/>
              <a:cs typeface="Calibri"/>
              <a:sym typeface="Calibri"/>
            </a:endParaRPr>
          </a:p>
          <a:p>
            <a:pPr indent="-301625" lvl="1" marL="914400" rtl="0" algn="l">
              <a:lnSpc>
                <a:spcPct val="115000"/>
              </a:lnSpc>
              <a:spcBef>
                <a:spcPts val="0"/>
              </a:spcBef>
              <a:spcAft>
                <a:spcPts val="0"/>
              </a:spcAft>
              <a:buClr>
                <a:srgbClr val="212121"/>
              </a:buClr>
              <a:buSzPts val="1150"/>
              <a:buChar char="○"/>
            </a:pPr>
            <a:r>
              <a:rPr lang="en" sz="1200">
                <a:solidFill>
                  <a:schemeClr val="dk1"/>
                </a:solidFill>
                <a:highlight>
                  <a:srgbClr val="FFFFFF"/>
                </a:highlight>
                <a:latin typeface="Calibri"/>
                <a:ea typeface="Calibri"/>
                <a:cs typeface="Calibri"/>
                <a:sym typeface="Calibri"/>
              </a:rPr>
              <a:t>What are the targeting possibilities? </a:t>
            </a:r>
            <a:endParaRPr sz="1200">
              <a:solidFill>
                <a:schemeClr val="dk1"/>
              </a:solidFill>
              <a:highlight>
                <a:srgbClr val="FFFFFF"/>
              </a:highlight>
              <a:latin typeface="Calibri"/>
              <a:ea typeface="Calibri"/>
              <a:cs typeface="Calibri"/>
              <a:sym typeface="Calibri"/>
            </a:endParaRPr>
          </a:p>
          <a:p>
            <a:pPr indent="-301625" lvl="2" marL="1371600" rtl="0" algn="l">
              <a:lnSpc>
                <a:spcPct val="115000"/>
              </a:lnSpc>
              <a:spcBef>
                <a:spcPts val="0"/>
              </a:spcBef>
              <a:spcAft>
                <a:spcPts val="0"/>
              </a:spcAft>
              <a:buClr>
                <a:srgbClr val="212121"/>
              </a:buClr>
              <a:buSzPts val="1150"/>
              <a:buChar char="■"/>
            </a:pPr>
            <a:r>
              <a:rPr lang="en" sz="1200">
                <a:solidFill>
                  <a:srgbClr val="FF0000"/>
                </a:solidFill>
                <a:highlight>
                  <a:srgbClr val="FFFFFF"/>
                </a:highlight>
                <a:latin typeface="Calibri"/>
                <a:ea typeface="Calibri"/>
                <a:cs typeface="Calibri"/>
                <a:sym typeface="Calibri"/>
              </a:rPr>
              <a:t>No ability to target an individual</a:t>
            </a:r>
            <a:endParaRPr sz="1200">
              <a:solidFill>
                <a:srgbClr val="FF0000"/>
              </a:solidFill>
              <a:highlight>
                <a:srgbClr val="FFFFFF"/>
              </a:highlight>
              <a:latin typeface="Calibri"/>
              <a:ea typeface="Calibri"/>
              <a:cs typeface="Calibri"/>
              <a:sym typeface="Calibri"/>
            </a:endParaRPr>
          </a:p>
          <a:p>
            <a:pPr indent="-301625" lvl="1" marL="914400" rtl="0" algn="l">
              <a:lnSpc>
                <a:spcPct val="115000"/>
              </a:lnSpc>
              <a:spcBef>
                <a:spcPts val="0"/>
              </a:spcBef>
              <a:spcAft>
                <a:spcPts val="0"/>
              </a:spcAft>
              <a:buClr>
                <a:srgbClr val="212121"/>
              </a:buClr>
              <a:buSzPts val="1150"/>
              <a:buChar char="○"/>
            </a:pPr>
            <a:r>
              <a:rPr lang="en" sz="1200">
                <a:solidFill>
                  <a:schemeClr val="dk1"/>
                </a:solidFill>
                <a:highlight>
                  <a:srgbClr val="FFFFFF"/>
                </a:highlight>
                <a:latin typeface="Calibri"/>
                <a:ea typeface="Calibri"/>
                <a:cs typeface="Calibri"/>
                <a:sym typeface="Calibri"/>
              </a:rPr>
              <a:t>What inferences can they make (eg location, demographic info)? </a:t>
            </a:r>
            <a:endParaRPr sz="1200">
              <a:solidFill>
                <a:schemeClr val="dk1"/>
              </a:solidFill>
              <a:highlight>
                <a:srgbClr val="FFFFFF"/>
              </a:highlight>
              <a:latin typeface="Calibri"/>
              <a:ea typeface="Calibri"/>
              <a:cs typeface="Calibri"/>
              <a:sym typeface="Calibri"/>
            </a:endParaRPr>
          </a:p>
          <a:p>
            <a:pPr indent="-301625" lvl="2" marL="1371600" rtl="0" algn="l">
              <a:lnSpc>
                <a:spcPct val="115000"/>
              </a:lnSpc>
              <a:spcBef>
                <a:spcPts val="0"/>
              </a:spcBef>
              <a:spcAft>
                <a:spcPts val="0"/>
              </a:spcAft>
              <a:buClr>
                <a:srgbClr val="212121"/>
              </a:buClr>
              <a:buSzPts val="1150"/>
              <a:buChar char="■"/>
            </a:pPr>
            <a:r>
              <a:rPr lang="en" sz="1200">
                <a:solidFill>
                  <a:srgbClr val="FF0000"/>
                </a:solidFill>
                <a:highlight>
                  <a:srgbClr val="FFFFFF"/>
                </a:highlight>
                <a:latin typeface="Calibri"/>
                <a:ea typeface="Calibri"/>
                <a:cs typeface="Calibri"/>
                <a:sym typeface="Calibri"/>
              </a:rPr>
              <a:t>This is for notification only. No reporting of demographics unless it is contained in the post. Example was when Buffalo PD posted the active shooter at Tops, the mentioned that the shooter had White Supremacist views.</a:t>
            </a:r>
            <a:endParaRPr sz="1200">
              <a:solidFill>
                <a:srgbClr val="FF0000"/>
              </a:solidFill>
              <a:highlight>
                <a:srgbClr val="FFFFFF"/>
              </a:highlight>
              <a:latin typeface="Calibri"/>
              <a:ea typeface="Calibri"/>
              <a:cs typeface="Calibri"/>
              <a:sym typeface="Calibri"/>
            </a:endParaRPr>
          </a:p>
          <a:p>
            <a:pPr indent="-301625" lvl="1" marL="914400" rtl="0" algn="l">
              <a:lnSpc>
                <a:spcPct val="115000"/>
              </a:lnSpc>
              <a:spcBef>
                <a:spcPts val="0"/>
              </a:spcBef>
              <a:spcAft>
                <a:spcPts val="0"/>
              </a:spcAft>
              <a:buClr>
                <a:srgbClr val="212121"/>
              </a:buClr>
              <a:buSzPts val="1150"/>
              <a:buChar char="○"/>
            </a:pPr>
            <a:r>
              <a:rPr lang="en" sz="1200">
                <a:solidFill>
                  <a:schemeClr val="dk1"/>
                </a:solidFill>
                <a:highlight>
                  <a:srgbClr val="FFFFFF"/>
                </a:highlight>
                <a:latin typeface="Calibri"/>
                <a:ea typeface="Calibri"/>
                <a:cs typeface="Calibri"/>
                <a:sym typeface="Calibri"/>
              </a:rPr>
              <a:t>What steps have been taken to detect and mitigate bias?</a:t>
            </a:r>
            <a:endParaRPr sz="1200">
              <a:solidFill>
                <a:schemeClr val="dk1"/>
              </a:solidFill>
              <a:highlight>
                <a:srgbClr val="FFFFFF"/>
              </a:highlight>
              <a:latin typeface="Calibri"/>
              <a:ea typeface="Calibri"/>
              <a:cs typeface="Calibri"/>
              <a:sym typeface="Calibri"/>
            </a:endParaRPr>
          </a:p>
          <a:p>
            <a:pPr indent="-301625" lvl="2" marL="1371600" rtl="0" algn="l">
              <a:lnSpc>
                <a:spcPct val="115000"/>
              </a:lnSpc>
              <a:spcBef>
                <a:spcPts val="0"/>
              </a:spcBef>
              <a:spcAft>
                <a:spcPts val="0"/>
              </a:spcAft>
              <a:buClr>
                <a:srgbClr val="212121"/>
              </a:buClr>
              <a:buSzPts val="1150"/>
              <a:buChar char="■"/>
            </a:pPr>
            <a:r>
              <a:rPr lang="en" sz="1200">
                <a:solidFill>
                  <a:srgbClr val="FF0000"/>
                </a:solidFill>
                <a:highlight>
                  <a:srgbClr val="FFFFFF"/>
                </a:highlight>
                <a:latin typeface="Calibri"/>
                <a:ea typeface="Calibri"/>
                <a:cs typeface="Calibri"/>
                <a:sym typeface="Calibri"/>
              </a:rPr>
              <a:t>Only based on public safety events, not based on people or demographics.</a:t>
            </a:r>
            <a:endParaRPr sz="1200">
              <a:solidFill>
                <a:srgbClr val="FF0000"/>
              </a:solidFill>
              <a:highlight>
                <a:srgbClr val="FFFFFF"/>
              </a:highlight>
              <a:latin typeface="Calibri"/>
              <a:ea typeface="Calibri"/>
              <a:cs typeface="Calibri"/>
              <a:sym typeface="Calibri"/>
            </a:endParaRPr>
          </a:p>
          <a:p>
            <a:pPr indent="-301625" lvl="1" marL="914400" rtl="0" algn="l">
              <a:lnSpc>
                <a:spcPct val="115000"/>
              </a:lnSpc>
              <a:spcBef>
                <a:spcPts val="0"/>
              </a:spcBef>
              <a:spcAft>
                <a:spcPts val="0"/>
              </a:spcAft>
              <a:buClr>
                <a:srgbClr val="212121"/>
              </a:buClr>
              <a:buSzPts val="1150"/>
              <a:buChar char="○"/>
            </a:pPr>
            <a:r>
              <a:rPr lang="en" sz="1200">
                <a:solidFill>
                  <a:schemeClr val="dk1"/>
                </a:solidFill>
                <a:highlight>
                  <a:srgbClr val="FFFFFF"/>
                </a:highlight>
                <a:latin typeface="Calibri"/>
                <a:ea typeface="Calibri"/>
                <a:cs typeface="Calibri"/>
                <a:sym typeface="Calibri"/>
              </a:rPr>
              <a:t>How does the risk classification work? </a:t>
            </a:r>
            <a:endParaRPr sz="1200">
              <a:solidFill>
                <a:schemeClr val="dk1"/>
              </a:solidFill>
              <a:highlight>
                <a:srgbClr val="FFFFFF"/>
              </a:highlight>
              <a:latin typeface="Calibri"/>
              <a:ea typeface="Calibri"/>
              <a:cs typeface="Calibri"/>
              <a:sym typeface="Calibri"/>
            </a:endParaRPr>
          </a:p>
          <a:p>
            <a:pPr indent="-301625" lvl="2" marL="1371600" rtl="0" algn="l">
              <a:lnSpc>
                <a:spcPct val="115000"/>
              </a:lnSpc>
              <a:spcBef>
                <a:spcPts val="0"/>
              </a:spcBef>
              <a:spcAft>
                <a:spcPts val="0"/>
              </a:spcAft>
              <a:buClr>
                <a:srgbClr val="212121"/>
              </a:buClr>
              <a:buSzPts val="1150"/>
              <a:buChar char="■"/>
            </a:pPr>
            <a:r>
              <a:rPr lang="en" sz="1200">
                <a:solidFill>
                  <a:srgbClr val="FF0000"/>
                </a:solidFill>
                <a:highlight>
                  <a:srgbClr val="FFFFFF"/>
                </a:highlight>
                <a:latin typeface="Calibri"/>
                <a:ea typeface="Calibri"/>
                <a:cs typeface="Calibri"/>
                <a:sym typeface="Calibri"/>
              </a:rPr>
              <a:t>13 years of experience has taught how to differentiate between normal and abnormal events. More at the meeting.</a:t>
            </a:r>
            <a:endParaRPr sz="1200">
              <a:solidFill>
                <a:srgbClr val="FF0000"/>
              </a:solidFill>
              <a:highlight>
                <a:srgbClr val="FFFFFF"/>
              </a:highlight>
              <a:latin typeface="Calibri"/>
              <a:ea typeface="Calibri"/>
              <a:cs typeface="Calibri"/>
              <a:sym typeface="Calibri"/>
            </a:endParaRPr>
          </a:p>
          <a:p>
            <a:pPr indent="-301625" lvl="1" marL="914400" rtl="0" algn="l">
              <a:lnSpc>
                <a:spcPct val="115000"/>
              </a:lnSpc>
              <a:spcBef>
                <a:spcPts val="0"/>
              </a:spcBef>
              <a:spcAft>
                <a:spcPts val="0"/>
              </a:spcAft>
              <a:buClr>
                <a:srgbClr val="212121"/>
              </a:buClr>
              <a:buSzPts val="1150"/>
              <a:buChar char="○"/>
            </a:pPr>
            <a:r>
              <a:rPr lang="en" sz="1200">
                <a:solidFill>
                  <a:schemeClr val="dk1"/>
                </a:solidFill>
                <a:highlight>
                  <a:srgbClr val="FFFFFF"/>
                </a:highlight>
                <a:latin typeface="Calibri"/>
                <a:ea typeface="Calibri"/>
                <a:cs typeface="Calibri"/>
                <a:sym typeface="Calibri"/>
              </a:rPr>
              <a:t>Are there audits for their machine learning tools (NLP, image recognition, audio recognition, ...)?</a:t>
            </a:r>
            <a:endParaRPr sz="1200">
              <a:solidFill>
                <a:schemeClr val="dk1"/>
              </a:solidFill>
              <a:highlight>
                <a:srgbClr val="FFFFFF"/>
              </a:highlight>
              <a:latin typeface="Calibri"/>
              <a:ea typeface="Calibri"/>
              <a:cs typeface="Calibri"/>
              <a:sym typeface="Calibri"/>
            </a:endParaRPr>
          </a:p>
          <a:p>
            <a:pPr indent="-301625" lvl="2" marL="1371600" rtl="0" algn="l">
              <a:lnSpc>
                <a:spcPct val="115000"/>
              </a:lnSpc>
              <a:spcBef>
                <a:spcPts val="0"/>
              </a:spcBef>
              <a:spcAft>
                <a:spcPts val="0"/>
              </a:spcAft>
              <a:buClr>
                <a:srgbClr val="212121"/>
              </a:buClr>
              <a:buSzPts val="1150"/>
              <a:buChar char="■"/>
            </a:pPr>
            <a:r>
              <a:rPr lang="en" sz="1200">
                <a:solidFill>
                  <a:srgbClr val="FF0000"/>
                </a:solidFill>
                <a:highlight>
                  <a:srgbClr val="FFFFFF"/>
                </a:highlight>
                <a:latin typeface="Calibri"/>
                <a:ea typeface="Calibri"/>
                <a:cs typeface="Calibri"/>
                <a:sym typeface="Calibri"/>
              </a:rPr>
              <a:t>Question needs further explanation.</a:t>
            </a:r>
            <a:endParaRPr sz="1200">
              <a:solidFill>
                <a:srgbClr val="FF0000"/>
              </a:solidFill>
              <a:highlight>
                <a:srgbClr val="FFFFFF"/>
              </a:highlight>
              <a:latin typeface="Calibri"/>
              <a:ea typeface="Calibri"/>
              <a:cs typeface="Calibri"/>
              <a:sym typeface="Calibri"/>
            </a:endParaRPr>
          </a:p>
          <a:p>
            <a:pPr indent="-301625" lvl="1" marL="914400" rtl="0" algn="l">
              <a:lnSpc>
                <a:spcPct val="115000"/>
              </a:lnSpc>
              <a:spcBef>
                <a:spcPts val="0"/>
              </a:spcBef>
              <a:spcAft>
                <a:spcPts val="0"/>
              </a:spcAft>
              <a:buClr>
                <a:srgbClr val="212121"/>
              </a:buClr>
              <a:buSzPts val="1150"/>
              <a:buChar char="○"/>
            </a:pPr>
            <a:r>
              <a:rPr lang="en" sz="1200">
                <a:solidFill>
                  <a:schemeClr val="dk1"/>
                </a:solidFill>
                <a:highlight>
                  <a:srgbClr val="FFFFFF"/>
                </a:highlight>
                <a:latin typeface="Calibri"/>
                <a:ea typeface="Calibri"/>
                <a:cs typeface="Calibri"/>
                <a:sym typeface="Calibri"/>
              </a:rPr>
              <a:t>How are they ensuring no First Amendment protected posts are captured?</a:t>
            </a:r>
            <a:endParaRPr sz="1200">
              <a:solidFill>
                <a:schemeClr val="dk1"/>
              </a:solidFill>
              <a:highlight>
                <a:srgbClr val="FFFFFF"/>
              </a:highlight>
              <a:latin typeface="Calibri"/>
              <a:ea typeface="Calibri"/>
              <a:cs typeface="Calibri"/>
              <a:sym typeface="Calibri"/>
            </a:endParaRPr>
          </a:p>
          <a:p>
            <a:pPr indent="-301625" lvl="2" marL="1371600" rtl="0" algn="l">
              <a:lnSpc>
                <a:spcPct val="115000"/>
              </a:lnSpc>
              <a:spcBef>
                <a:spcPts val="0"/>
              </a:spcBef>
              <a:spcAft>
                <a:spcPts val="0"/>
              </a:spcAft>
              <a:buClr>
                <a:srgbClr val="212121"/>
              </a:buClr>
              <a:buSzPts val="1150"/>
              <a:buChar char="■"/>
            </a:pPr>
            <a:r>
              <a:rPr lang="en" sz="1200">
                <a:solidFill>
                  <a:srgbClr val="FF0000"/>
                </a:solidFill>
                <a:highlight>
                  <a:srgbClr val="FFFFFF"/>
                </a:highlight>
                <a:latin typeface="Calibri"/>
                <a:ea typeface="Calibri"/>
                <a:cs typeface="Calibri"/>
                <a:sym typeface="Calibri"/>
              </a:rPr>
              <a:t>Question needs further explanation.</a:t>
            </a:r>
            <a:endParaRPr sz="1200">
              <a:solidFill>
                <a:srgbClr val="FF0000"/>
              </a:solidFill>
              <a:highlight>
                <a:srgbClr val="FFFFFF"/>
              </a:highlight>
              <a:latin typeface="Calibri"/>
              <a:ea typeface="Calibri"/>
              <a:cs typeface="Calibri"/>
              <a:sym typeface="Calibri"/>
            </a:endParaRPr>
          </a:p>
          <a:p>
            <a:pPr indent="-301625" lvl="1" marL="914400" rtl="0" algn="l">
              <a:lnSpc>
                <a:spcPct val="115000"/>
              </a:lnSpc>
              <a:spcBef>
                <a:spcPts val="0"/>
              </a:spcBef>
              <a:spcAft>
                <a:spcPts val="0"/>
              </a:spcAft>
              <a:buClr>
                <a:srgbClr val="212121"/>
              </a:buClr>
              <a:buSzPts val="1150"/>
              <a:buChar char="○"/>
            </a:pPr>
            <a:r>
              <a:rPr lang="en" sz="1200">
                <a:solidFill>
                  <a:schemeClr val="dk1"/>
                </a:solidFill>
                <a:highlight>
                  <a:srgbClr val="FFFFFF"/>
                </a:highlight>
                <a:latin typeface="Calibri"/>
                <a:ea typeface="Calibri"/>
                <a:cs typeface="Calibri"/>
                <a:sym typeface="Calibri"/>
              </a:rPr>
              <a:t>What is SPD’s goal for deploying this technology?</a:t>
            </a:r>
            <a:endParaRPr sz="1200">
              <a:solidFill>
                <a:schemeClr val="dk1"/>
              </a:solidFill>
              <a:highlight>
                <a:srgbClr val="FFFFFF"/>
              </a:highlight>
              <a:latin typeface="Calibri"/>
              <a:ea typeface="Calibri"/>
              <a:cs typeface="Calibri"/>
              <a:sym typeface="Calibri"/>
            </a:endParaRPr>
          </a:p>
          <a:p>
            <a:pPr indent="-301625" lvl="2" marL="1371600" rtl="0" algn="l">
              <a:lnSpc>
                <a:spcPct val="115000"/>
              </a:lnSpc>
              <a:spcBef>
                <a:spcPts val="0"/>
              </a:spcBef>
              <a:spcAft>
                <a:spcPts val="0"/>
              </a:spcAft>
              <a:buClr>
                <a:srgbClr val="212121"/>
              </a:buClr>
              <a:buSzPts val="1150"/>
              <a:buChar char="■"/>
            </a:pPr>
            <a:r>
              <a:rPr lang="en" sz="1200">
                <a:solidFill>
                  <a:srgbClr val="FF0000"/>
                </a:solidFill>
                <a:highlight>
                  <a:srgbClr val="FFFFFF"/>
                </a:highlight>
                <a:latin typeface="Calibri"/>
                <a:ea typeface="Calibri"/>
                <a:cs typeface="Calibri"/>
                <a:sym typeface="Calibri"/>
              </a:rPr>
              <a:t>SPD would like to use this technology in the Public Information Office as well as the Emergency Management Office.</a:t>
            </a:r>
            <a:endParaRPr sz="1100">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30"/>
          <p:cNvSpPr txBox="1"/>
          <p:nvPr>
            <p:ph type="title"/>
          </p:nvPr>
        </p:nvSpPr>
        <p:spPr>
          <a:xfrm>
            <a:off x="2291825" y="271275"/>
            <a:ext cx="67350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Dataminr Discussion</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232" name="Google Shape;232;p30"/>
          <p:cNvSpPr txBox="1"/>
          <p:nvPr/>
        </p:nvSpPr>
        <p:spPr>
          <a:xfrm>
            <a:off x="346650" y="964550"/>
            <a:ext cx="8602200" cy="3912900"/>
          </a:xfrm>
          <a:prstGeom prst="rect">
            <a:avLst/>
          </a:prstGeom>
          <a:noFill/>
          <a:ln>
            <a:noFill/>
          </a:ln>
        </p:spPr>
        <p:txBody>
          <a:bodyPr anchorCtr="0" anchor="t" bIns="45700" lIns="91425" spcFirstLastPara="1" rIns="91425" wrap="square" tIns="45700">
            <a:noAutofit/>
          </a:bodyPr>
          <a:lstStyle/>
          <a:p>
            <a:pPr indent="-336550" lvl="0" marL="457200" rtl="0" algn="l">
              <a:spcBef>
                <a:spcPts val="0"/>
              </a:spcBef>
              <a:spcAft>
                <a:spcPts val="0"/>
              </a:spcAft>
              <a:buClr>
                <a:schemeClr val="accent1"/>
              </a:buClr>
              <a:buSzPts val="1700"/>
              <a:buFont typeface="Twentieth Century"/>
              <a:buChar char="●"/>
            </a:pPr>
            <a:r>
              <a:rPr lang="en" sz="2000">
                <a:solidFill>
                  <a:schemeClr val="accent1"/>
                </a:solidFill>
                <a:highlight>
                  <a:srgbClr val="FFFFFF"/>
                </a:highlight>
                <a:latin typeface="Twentieth Century"/>
                <a:ea typeface="Twentieth Century"/>
                <a:cs typeface="Twentieth Century"/>
                <a:sym typeface="Twentieth Century"/>
              </a:rPr>
              <a:t>Q &amp; A with </a:t>
            </a:r>
            <a:r>
              <a:rPr lang="en" sz="2000">
                <a:solidFill>
                  <a:schemeClr val="accent1"/>
                </a:solidFill>
                <a:highlight>
                  <a:srgbClr val="FFFFFF"/>
                </a:highlight>
                <a:latin typeface="Twentieth Century"/>
                <a:ea typeface="Twentieth Century"/>
                <a:cs typeface="Twentieth Century"/>
                <a:sym typeface="Twentieth Century"/>
              </a:rPr>
              <a:t>Lt. Matthew Malinowski, SPD Public Information Officer, and Dataminr rep.</a:t>
            </a:r>
            <a:endParaRPr sz="1600">
              <a:solidFill>
                <a:schemeClr val="accent1"/>
              </a:solidFill>
              <a:latin typeface="Twentieth Century"/>
              <a:ea typeface="Twentieth Century"/>
              <a:cs typeface="Twentieth Century"/>
              <a:sym typeface="Twentieth Century"/>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31"/>
          <p:cNvSpPr txBox="1"/>
          <p:nvPr>
            <p:ph type="title"/>
          </p:nvPr>
        </p:nvSpPr>
        <p:spPr>
          <a:xfrm>
            <a:off x="2291825" y="271275"/>
            <a:ext cx="67350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Dataminr Discussion</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238" name="Google Shape;238;p31"/>
          <p:cNvSpPr txBox="1"/>
          <p:nvPr/>
        </p:nvSpPr>
        <p:spPr>
          <a:xfrm>
            <a:off x="1300125" y="1440200"/>
            <a:ext cx="6799800" cy="3291600"/>
          </a:xfrm>
          <a:prstGeom prst="rect">
            <a:avLst/>
          </a:prstGeom>
          <a:noFill/>
          <a:ln>
            <a:noFill/>
          </a:ln>
        </p:spPr>
        <p:txBody>
          <a:bodyPr anchorCtr="0" anchor="t" bIns="45700" lIns="91425" spcFirstLastPara="1" rIns="91425" wrap="square" tIns="45700">
            <a:noAutofit/>
          </a:bodyPr>
          <a:lstStyle/>
          <a:p>
            <a:pPr indent="-336550" lvl="0" marL="457200" rtl="0" algn="l">
              <a:spcBef>
                <a:spcPts val="0"/>
              </a:spcBef>
              <a:spcAft>
                <a:spcPts val="0"/>
              </a:spcAft>
              <a:buClr>
                <a:schemeClr val="accent1"/>
              </a:buClr>
              <a:buSzPts val="1700"/>
              <a:buFont typeface="Twentieth Century"/>
              <a:buChar char="●"/>
            </a:pPr>
            <a:r>
              <a:rPr lang="en" sz="2000">
                <a:solidFill>
                  <a:schemeClr val="accent1"/>
                </a:solidFill>
                <a:highlight>
                  <a:srgbClr val="FFFFFF"/>
                </a:highlight>
                <a:latin typeface="Twentieth Century"/>
                <a:ea typeface="Twentieth Century"/>
                <a:cs typeface="Twentieth Century"/>
                <a:sym typeface="Twentieth Century"/>
              </a:rPr>
              <a:t>Discussion among STWG members</a:t>
            </a:r>
            <a:endParaRPr sz="2000">
              <a:solidFill>
                <a:schemeClr val="accent1"/>
              </a:solidFill>
              <a:highlight>
                <a:srgbClr val="FFFFFF"/>
              </a:highlight>
              <a:latin typeface="Twentieth Century"/>
              <a:ea typeface="Twentieth Century"/>
              <a:cs typeface="Twentieth Century"/>
              <a:sym typeface="Twentieth Century"/>
            </a:endParaRPr>
          </a:p>
          <a:p>
            <a:pPr indent="-336550" lvl="1" marL="914400" rtl="0" algn="l">
              <a:spcBef>
                <a:spcPts val="0"/>
              </a:spcBef>
              <a:spcAft>
                <a:spcPts val="0"/>
              </a:spcAft>
              <a:buClr>
                <a:schemeClr val="accent1"/>
              </a:buClr>
              <a:buSzPts val="1700"/>
              <a:buFont typeface="Twentieth Century"/>
              <a:buChar char="○"/>
            </a:pPr>
            <a:r>
              <a:rPr lang="en" sz="1700">
                <a:solidFill>
                  <a:schemeClr val="accent1"/>
                </a:solidFill>
                <a:latin typeface="Twentieth Century"/>
                <a:ea typeface="Twentieth Century"/>
                <a:cs typeface="Twentieth Century"/>
                <a:sym typeface="Twentieth Century"/>
              </a:rPr>
              <a:t>Is there any further research that the group should do prior to a vote on this technology?</a:t>
            </a:r>
            <a:endParaRPr sz="1700">
              <a:solidFill>
                <a:schemeClr val="accent1"/>
              </a:solidFill>
              <a:latin typeface="Twentieth Century"/>
              <a:ea typeface="Twentieth Century"/>
              <a:cs typeface="Twentieth Century"/>
              <a:sym typeface="Twentieth Century"/>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32"/>
          <p:cNvSpPr txBox="1"/>
          <p:nvPr>
            <p:ph type="title"/>
          </p:nvPr>
        </p:nvSpPr>
        <p:spPr>
          <a:xfrm>
            <a:off x="2291825" y="271275"/>
            <a:ext cx="67350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STWG Social Get Together</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244" name="Google Shape;244;p32"/>
          <p:cNvSpPr txBox="1"/>
          <p:nvPr/>
        </p:nvSpPr>
        <p:spPr>
          <a:xfrm>
            <a:off x="1300125" y="1440200"/>
            <a:ext cx="6799800" cy="3291600"/>
          </a:xfrm>
          <a:prstGeom prst="rect">
            <a:avLst/>
          </a:prstGeom>
          <a:noFill/>
          <a:ln>
            <a:noFill/>
          </a:ln>
        </p:spPr>
        <p:txBody>
          <a:bodyPr anchorCtr="0" anchor="t" bIns="45700" lIns="91425" spcFirstLastPara="1" rIns="91425" wrap="square" tIns="45700">
            <a:noAutofit/>
          </a:bodyPr>
          <a:lstStyle/>
          <a:p>
            <a:pPr indent="-336550" lvl="0" marL="457200" marR="0" rtl="0" algn="l">
              <a:lnSpc>
                <a:spcPct val="100000"/>
              </a:lnSpc>
              <a:spcBef>
                <a:spcPts val="360"/>
              </a:spcBef>
              <a:spcAft>
                <a:spcPts val="0"/>
              </a:spcAft>
              <a:buClr>
                <a:srgbClr val="062858"/>
              </a:buClr>
              <a:buSzPts val="1700"/>
              <a:buFont typeface="Twentieth Century"/>
              <a:buChar char="●"/>
            </a:pPr>
            <a:r>
              <a:rPr lang="en" sz="1700">
                <a:solidFill>
                  <a:srgbClr val="062858"/>
                </a:solidFill>
                <a:latin typeface="Twentieth Century"/>
                <a:ea typeface="Twentieth Century"/>
                <a:cs typeface="Twentieth Century"/>
                <a:sym typeface="Twentieth Century"/>
              </a:rPr>
              <a:t>Tuesday August 2nd 5-6PM</a:t>
            </a:r>
            <a:endParaRPr sz="1700">
              <a:solidFill>
                <a:srgbClr val="062858"/>
              </a:solidFill>
              <a:latin typeface="Twentieth Century"/>
              <a:ea typeface="Twentieth Century"/>
              <a:cs typeface="Twentieth Century"/>
              <a:sym typeface="Twentieth Century"/>
            </a:endParaRPr>
          </a:p>
          <a:p>
            <a:pPr indent="-336550" lvl="1" marL="914400" marR="0" rtl="0" algn="l">
              <a:lnSpc>
                <a:spcPct val="100000"/>
              </a:lnSpc>
              <a:spcBef>
                <a:spcPts val="0"/>
              </a:spcBef>
              <a:spcAft>
                <a:spcPts val="0"/>
              </a:spcAft>
              <a:buClr>
                <a:srgbClr val="062858"/>
              </a:buClr>
              <a:buSzPts val="1700"/>
              <a:buFont typeface="Twentieth Century"/>
              <a:buChar char="○"/>
            </a:pPr>
            <a:r>
              <a:rPr lang="en" sz="1700">
                <a:solidFill>
                  <a:srgbClr val="062858"/>
                </a:solidFill>
                <a:latin typeface="Twentieth Century"/>
                <a:ea typeface="Twentieth Century"/>
                <a:cs typeface="Twentieth Century"/>
                <a:sym typeface="Twentieth Century"/>
              </a:rPr>
              <a:t>Salt City Coffee &amp; Bar </a:t>
            </a:r>
            <a:endParaRPr sz="1700">
              <a:solidFill>
                <a:srgbClr val="062858"/>
              </a:solidFill>
              <a:latin typeface="Twentieth Century"/>
              <a:ea typeface="Twentieth Century"/>
              <a:cs typeface="Twentieth Century"/>
              <a:sym typeface="Twentieth Century"/>
            </a:endParaRPr>
          </a:p>
          <a:p>
            <a:pPr indent="-336550" lvl="2" marL="1371600" marR="0" rtl="0" algn="l">
              <a:lnSpc>
                <a:spcPct val="100000"/>
              </a:lnSpc>
              <a:spcBef>
                <a:spcPts val="0"/>
              </a:spcBef>
              <a:spcAft>
                <a:spcPts val="0"/>
              </a:spcAft>
              <a:buClr>
                <a:srgbClr val="062858"/>
              </a:buClr>
              <a:buSzPts val="1700"/>
              <a:buFont typeface="Twentieth Century"/>
              <a:buChar char="■"/>
            </a:pPr>
            <a:r>
              <a:rPr lang="en" sz="1700">
                <a:solidFill>
                  <a:srgbClr val="062858"/>
                </a:solidFill>
                <a:latin typeface="Twentieth Century"/>
                <a:ea typeface="Twentieth Century"/>
                <a:cs typeface="Twentieth Century"/>
                <a:sym typeface="Twentieth Century"/>
              </a:rPr>
              <a:t>Inside of Salt City Market at - </a:t>
            </a:r>
            <a:r>
              <a:rPr lang="en" sz="1700">
                <a:solidFill>
                  <a:srgbClr val="062858"/>
                </a:solidFill>
                <a:highlight>
                  <a:srgbClr val="FFFFFF"/>
                </a:highlight>
                <a:latin typeface="Twentieth Century"/>
                <a:ea typeface="Twentieth Century"/>
                <a:cs typeface="Twentieth Century"/>
                <a:sym typeface="Twentieth Century"/>
              </a:rPr>
              <a:t>484 S Salina St, Syracuse, NY</a:t>
            </a:r>
            <a:endParaRPr sz="1700">
              <a:solidFill>
                <a:srgbClr val="062858"/>
              </a:solidFill>
              <a:highlight>
                <a:srgbClr val="FFFFFF"/>
              </a:highlight>
              <a:latin typeface="Twentieth Century"/>
              <a:ea typeface="Twentieth Century"/>
              <a:cs typeface="Twentieth Century"/>
              <a:sym typeface="Twentieth Century"/>
            </a:endParaRPr>
          </a:p>
          <a:p>
            <a:pPr indent="-336550" lvl="1" marL="914400" marR="0" rtl="0" algn="l">
              <a:lnSpc>
                <a:spcPct val="100000"/>
              </a:lnSpc>
              <a:spcBef>
                <a:spcPts val="0"/>
              </a:spcBef>
              <a:spcAft>
                <a:spcPts val="0"/>
              </a:spcAft>
              <a:buClr>
                <a:srgbClr val="062858"/>
              </a:buClr>
              <a:buSzPts val="1700"/>
              <a:buFont typeface="Twentieth Century"/>
              <a:buChar char="○"/>
            </a:pPr>
            <a:r>
              <a:rPr lang="en" sz="1700">
                <a:solidFill>
                  <a:srgbClr val="062858"/>
                </a:solidFill>
                <a:highlight>
                  <a:srgbClr val="FFFFFF"/>
                </a:highlight>
                <a:latin typeface="Twentieth Century"/>
                <a:ea typeface="Twentieth Century"/>
                <a:cs typeface="Twentieth Century"/>
                <a:sym typeface="Twentieth Century"/>
              </a:rPr>
              <a:t>More information to come!</a:t>
            </a:r>
            <a:endParaRPr sz="1700">
              <a:solidFill>
                <a:srgbClr val="062858"/>
              </a:solidFill>
              <a:highlight>
                <a:srgbClr val="FFFFFF"/>
              </a:highlight>
              <a:latin typeface="Twentieth Century"/>
              <a:ea typeface="Twentieth Century"/>
              <a:cs typeface="Twentieth Century"/>
              <a:sym typeface="Twentieth Century"/>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33"/>
          <p:cNvSpPr txBox="1"/>
          <p:nvPr>
            <p:ph type="title"/>
          </p:nvPr>
        </p:nvSpPr>
        <p:spPr>
          <a:xfrm>
            <a:off x="2291825" y="271275"/>
            <a:ext cx="67350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Technology Audit</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250" name="Google Shape;250;p33"/>
          <p:cNvSpPr txBox="1"/>
          <p:nvPr/>
        </p:nvSpPr>
        <p:spPr>
          <a:xfrm>
            <a:off x="1300125" y="1440200"/>
            <a:ext cx="6799800" cy="2112900"/>
          </a:xfrm>
          <a:prstGeom prst="rect">
            <a:avLst/>
          </a:prstGeom>
          <a:noFill/>
          <a:ln>
            <a:noFill/>
          </a:ln>
        </p:spPr>
        <p:txBody>
          <a:bodyPr anchorCtr="0" anchor="t" bIns="45700" lIns="91425" spcFirstLastPara="1" rIns="91425" wrap="square" tIns="45700">
            <a:noAutofit/>
          </a:bodyPr>
          <a:lstStyle/>
          <a:p>
            <a:pPr indent="-336550" lvl="0" marL="457200" marR="0" rtl="0" algn="l">
              <a:lnSpc>
                <a:spcPct val="100000"/>
              </a:lnSpc>
              <a:spcBef>
                <a:spcPts val="360"/>
              </a:spcBef>
              <a:spcAft>
                <a:spcPts val="0"/>
              </a:spcAft>
              <a:buClr>
                <a:srgbClr val="062858"/>
              </a:buClr>
              <a:buSzPts val="1700"/>
              <a:buChar char="●"/>
            </a:pPr>
            <a:r>
              <a:rPr lang="en" sz="1700">
                <a:solidFill>
                  <a:schemeClr val="accent1"/>
                </a:solidFill>
                <a:latin typeface="Twentieth Century"/>
                <a:ea typeface="Twentieth Century"/>
                <a:cs typeface="Twentieth Century"/>
                <a:sym typeface="Twentieth Century"/>
              </a:rPr>
              <a:t>Chief Gleeson provided the list of technology from the Fire Department</a:t>
            </a:r>
            <a:endParaRPr sz="1700">
              <a:solidFill>
                <a:schemeClr val="accent1"/>
              </a:solidFill>
              <a:latin typeface="Twentieth Century"/>
              <a:ea typeface="Twentieth Century"/>
              <a:cs typeface="Twentieth Century"/>
              <a:sym typeface="Twentieth Century"/>
            </a:endParaRPr>
          </a:p>
          <a:p>
            <a:pPr indent="-336550" lvl="1" marL="914400" marR="0" rtl="0" algn="l">
              <a:lnSpc>
                <a:spcPct val="100000"/>
              </a:lnSpc>
              <a:spcBef>
                <a:spcPts val="0"/>
              </a:spcBef>
              <a:spcAft>
                <a:spcPts val="0"/>
              </a:spcAft>
              <a:buClr>
                <a:srgbClr val="062858"/>
              </a:buClr>
              <a:buSzPts val="1700"/>
              <a:buChar char="○"/>
            </a:pPr>
            <a:r>
              <a:rPr lang="en" sz="1700">
                <a:solidFill>
                  <a:schemeClr val="accent1"/>
                </a:solidFill>
                <a:latin typeface="Twentieth Century"/>
                <a:ea typeface="Twentieth Century"/>
                <a:cs typeface="Twentieth Century"/>
                <a:sym typeface="Twentieth Century"/>
              </a:rPr>
              <a:t>He also completed the survey assessment for this technology.</a:t>
            </a:r>
            <a:endParaRPr sz="1700">
              <a:solidFill>
                <a:schemeClr val="accent1"/>
              </a:solidFill>
              <a:latin typeface="Twentieth Century"/>
              <a:ea typeface="Twentieth Century"/>
              <a:cs typeface="Twentieth Century"/>
              <a:sym typeface="Twentieth Century"/>
            </a:endParaRPr>
          </a:p>
          <a:p>
            <a:pPr indent="-336550" lvl="1" marL="914400" marR="0" rtl="0" algn="l">
              <a:lnSpc>
                <a:spcPct val="100000"/>
              </a:lnSpc>
              <a:spcBef>
                <a:spcPts val="0"/>
              </a:spcBef>
              <a:spcAft>
                <a:spcPts val="0"/>
              </a:spcAft>
              <a:buClr>
                <a:srgbClr val="062858"/>
              </a:buClr>
              <a:buSzPts val="1700"/>
              <a:buChar char="○"/>
            </a:pPr>
            <a:r>
              <a:rPr lang="en" sz="1700">
                <a:solidFill>
                  <a:schemeClr val="accent1"/>
                </a:solidFill>
                <a:latin typeface="Twentieth Century"/>
                <a:ea typeface="Twentieth Century"/>
                <a:cs typeface="Twentieth Century"/>
                <a:sym typeface="Twentieth Century"/>
              </a:rPr>
              <a:t>Results can be viewed </a:t>
            </a:r>
            <a:r>
              <a:rPr lang="en" sz="1700" u="sng">
                <a:solidFill>
                  <a:schemeClr val="hlink"/>
                </a:solidFill>
                <a:latin typeface="Twentieth Century"/>
                <a:ea typeface="Twentieth Century"/>
                <a:cs typeface="Twentieth Century"/>
                <a:sym typeface="Twentieth Century"/>
                <a:hlinkClick r:id="rId3"/>
              </a:rPr>
              <a:t>HERE</a:t>
            </a:r>
            <a:r>
              <a:rPr lang="en" sz="1700">
                <a:solidFill>
                  <a:schemeClr val="accent1"/>
                </a:solidFill>
                <a:latin typeface="Twentieth Century"/>
                <a:ea typeface="Twentieth Century"/>
                <a:cs typeface="Twentieth Century"/>
                <a:sym typeface="Twentieth Century"/>
              </a:rPr>
              <a:t>.  </a:t>
            </a:r>
            <a:endParaRPr sz="1700">
              <a:solidFill>
                <a:schemeClr val="accent1"/>
              </a:solidFill>
              <a:latin typeface="Twentieth Century"/>
              <a:ea typeface="Twentieth Century"/>
              <a:cs typeface="Twentieth Century"/>
              <a:sym typeface="Twentieth Century"/>
            </a:endParaRPr>
          </a:p>
          <a:p>
            <a:pPr indent="-336550" lvl="1" marL="914400" marR="0" rtl="0" algn="l">
              <a:lnSpc>
                <a:spcPct val="100000"/>
              </a:lnSpc>
              <a:spcBef>
                <a:spcPts val="0"/>
              </a:spcBef>
              <a:spcAft>
                <a:spcPts val="0"/>
              </a:spcAft>
              <a:buClr>
                <a:srgbClr val="062858"/>
              </a:buClr>
              <a:buSzPts val="1700"/>
              <a:buChar char="○"/>
            </a:pPr>
            <a:r>
              <a:rPr lang="en" sz="1700">
                <a:solidFill>
                  <a:schemeClr val="accent1"/>
                </a:solidFill>
                <a:latin typeface="Twentieth Century"/>
                <a:ea typeface="Twentieth Century"/>
                <a:cs typeface="Twentieth Century"/>
                <a:sym typeface="Twentieth Century"/>
              </a:rPr>
              <a:t>We plan to look at this after a </a:t>
            </a:r>
            <a:r>
              <a:rPr lang="en" sz="1700">
                <a:solidFill>
                  <a:schemeClr val="accent1"/>
                </a:solidFill>
                <a:latin typeface="Twentieth Century"/>
                <a:ea typeface="Twentieth Century"/>
                <a:cs typeface="Twentieth Century"/>
                <a:sym typeface="Twentieth Century"/>
              </a:rPr>
              <a:t>decision</a:t>
            </a:r>
            <a:r>
              <a:rPr lang="en" sz="1700">
                <a:solidFill>
                  <a:schemeClr val="accent1"/>
                </a:solidFill>
                <a:latin typeface="Twentieth Century"/>
                <a:ea typeface="Twentieth Century"/>
                <a:cs typeface="Twentieth Century"/>
                <a:sym typeface="Twentieth Century"/>
              </a:rPr>
              <a:t> is made </a:t>
            </a:r>
            <a:r>
              <a:rPr lang="en" sz="1700">
                <a:solidFill>
                  <a:schemeClr val="accent1"/>
                </a:solidFill>
                <a:latin typeface="Twentieth Century"/>
                <a:ea typeface="Twentieth Century"/>
                <a:cs typeface="Twentieth Century"/>
                <a:sym typeface="Twentieth Century"/>
              </a:rPr>
              <a:t>regarding</a:t>
            </a:r>
            <a:r>
              <a:rPr lang="en" sz="1700">
                <a:solidFill>
                  <a:schemeClr val="accent1"/>
                </a:solidFill>
                <a:latin typeface="Twentieth Century"/>
                <a:ea typeface="Twentieth Century"/>
                <a:cs typeface="Twentieth Century"/>
                <a:sym typeface="Twentieth Century"/>
              </a:rPr>
              <a:t> Dataminr</a:t>
            </a:r>
            <a:endParaRPr sz="1700">
              <a:solidFill>
                <a:schemeClr val="accent1"/>
              </a:solidFill>
              <a:latin typeface="Twentieth Century"/>
              <a:ea typeface="Twentieth Century"/>
              <a:cs typeface="Twentieth Century"/>
              <a:sym typeface="Twentieth Century"/>
            </a:endParaRPr>
          </a:p>
          <a:p>
            <a:pPr indent="-336550" lvl="0" marL="457200" marR="0" rtl="0" algn="l">
              <a:lnSpc>
                <a:spcPct val="100000"/>
              </a:lnSpc>
              <a:spcBef>
                <a:spcPts val="0"/>
              </a:spcBef>
              <a:spcAft>
                <a:spcPts val="0"/>
              </a:spcAft>
              <a:buClr>
                <a:schemeClr val="accent1"/>
              </a:buClr>
              <a:buSzPts val="1700"/>
              <a:buFont typeface="Twentieth Century"/>
              <a:buChar char="●"/>
            </a:pPr>
            <a:r>
              <a:rPr lang="en" sz="1700">
                <a:solidFill>
                  <a:schemeClr val="accent1"/>
                </a:solidFill>
                <a:latin typeface="Twentieth Century"/>
                <a:ea typeface="Twentieth Century"/>
                <a:cs typeface="Twentieth Century"/>
                <a:sym typeface="Twentieth Century"/>
              </a:rPr>
              <a:t>Kelsey May provided the list of technology that the City of Syracuse is currently using</a:t>
            </a:r>
            <a:endParaRPr sz="1700">
              <a:solidFill>
                <a:schemeClr val="accent1"/>
              </a:solidFill>
              <a:latin typeface="Twentieth Century"/>
              <a:ea typeface="Twentieth Century"/>
              <a:cs typeface="Twentieth Century"/>
              <a:sym typeface="Twentieth Century"/>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34"/>
          <p:cNvSpPr txBox="1"/>
          <p:nvPr>
            <p:ph type="title"/>
          </p:nvPr>
        </p:nvSpPr>
        <p:spPr>
          <a:xfrm>
            <a:off x="2291825" y="271275"/>
            <a:ext cx="67350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Coming Up</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256" name="Google Shape;256;p34"/>
          <p:cNvSpPr txBox="1"/>
          <p:nvPr/>
        </p:nvSpPr>
        <p:spPr>
          <a:xfrm>
            <a:off x="1300125" y="1440200"/>
            <a:ext cx="6799800" cy="3291600"/>
          </a:xfrm>
          <a:prstGeom prst="rect">
            <a:avLst/>
          </a:prstGeom>
          <a:noFill/>
          <a:ln>
            <a:noFill/>
          </a:ln>
        </p:spPr>
        <p:txBody>
          <a:bodyPr anchorCtr="0" anchor="t" bIns="45700" lIns="91425" spcFirstLastPara="1" rIns="91425" wrap="square" tIns="45700">
            <a:noAutofit/>
          </a:bodyPr>
          <a:lstStyle/>
          <a:p>
            <a:pPr indent="-336550" lvl="0" marL="457200" marR="0" rtl="0" algn="l">
              <a:lnSpc>
                <a:spcPct val="100000"/>
              </a:lnSpc>
              <a:spcBef>
                <a:spcPts val="360"/>
              </a:spcBef>
              <a:spcAft>
                <a:spcPts val="0"/>
              </a:spcAft>
              <a:buClr>
                <a:schemeClr val="accent1"/>
              </a:buClr>
              <a:buSzPts val="1700"/>
              <a:buFont typeface="Twentieth Century"/>
              <a:buChar char="●"/>
            </a:pPr>
            <a:r>
              <a:rPr lang="en" sz="1700">
                <a:solidFill>
                  <a:schemeClr val="accent1"/>
                </a:solidFill>
                <a:latin typeface="Twentieth Century"/>
                <a:ea typeface="Twentieth Century"/>
                <a:cs typeface="Twentieth Century"/>
                <a:sym typeface="Twentieth Century"/>
              </a:rPr>
              <a:t>Create press release for Dataminr Public Comment Period</a:t>
            </a:r>
            <a:endParaRPr sz="1700">
              <a:solidFill>
                <a:schemeClr val="accent1"/>
              </a:solidFill>
              <a:latin typeface="Twentieth Century"/>
              <a:ea typeface="Twentieth Century"/>
              <a:cs typeface="Twentieth Century"/>
              <a:sym typeface="Twentieth Century"/>
            </a:endParaRPr>
          </a:p>
          <a:p>
            <a:pPr indent="-336550" lvl="0" marL="457200" marR="0" rtl="0" algn="l">
              <a:lnSpc>
                <a:spcPct val="100000"/>
              </a:lnSpc>
              <a:spcBef>
                <a:spcPts val="0"/>
              </a:spcBef>
              <a:spcAft>
                <a:spcPts val="0"/>
              </a:spcAft>
              <a:buClr>
                <a:schemeClr val="accent1"/>
              </a:buClr>
              <a:buSzPts val="1700"/>
              <a:buFont typeface="Twentieth Century"/>
              <a:buChar char="●"/>
            </a:pPr>
            <a:r>
              <a:rPr lang="en" sz="1700">
                <a:solidFill>
                  <a:schemeClr val="accent1"/>
                </a:solidFill>
                <a:latin typeface="Twentieth Century"/>
                <a:ea typeface="Twentieth Century"/>
                <a:cs typeface="Twentieth Century"/>
                <a:sym typeface="Twentieth Century"/>
              </a:rPr>
              <a:t>We are working to hold an in person session at North East Community Center to provide greater visibility for the Public Comment Period (end of June or beginning of July)</a:t>
            </a:r>
            <a:endParaRPr sz="1700">
              <a:solidFill>
                <a:schemeClr val="accent1"/>
              </a:solidFill>
              <a:latin typeface="Twentieth Century"/>
              <a:ea typeface="Twentieth Century"/>
              <a:cs typeface="Twentieth Century"/>
              <a:sym typeface="Twentieth Century"/>
            </a:endParaRPr>
          </a:p>
          <a:p>
            <a:pPr indent="-336550" lvl="1" marL="914400" marR="0" rtl="0" algn="l">
              <a:lnSpc>
                <a:spcPct val="100000"/>
              </a:lnSpc>
              <a:spcBef>
                <a:spcPts val="0"/>
              </a:spcBef>
              <a:spcAft>
                <a:spcPts val="0"/>
              </a:spcAft>
              <a:buClr>
                <a:schemeClr val="accent1"/>
              </a:buClr>
              <a:buSzPts val="1700"/>
              <a:buFont typeface="Twentieth Century"/>
              <a:buChar char="○"/>
            </a:pPr>
            <a:r>
              <a:rPr lang="en" sz="1700">
                <a:solidFill>
                  <a:schemeClr val="accent1"/>
                </a:solidFill>
                <a:latin typeface="Twentieth Century"/>
                <a:ea typeface="Twentieth Century"/>
                <a:cs typeface="Twentieth Century"/>
                <a:sym typeface="Twentieth Century"/>
              </a:rPr>
              <a:t>If you are interested in joining Jason or Nico for this, please let us know</a:t>
            </a:r>
            <a:endParaRPr sz="1700">
              <a:solidFill>
                <a:schemeClr val="accent1"/>
              </a:solidFill>
              <a:latin typeface="Twentieth Century"/>
              <a:ea typeface="Twentieth Century"/>
              <a:cs typeface="Twentieth Century"/>
              <a:sym typeface="Twentieth Century"/>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35"/>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262" name="Google Shape;262;p35"/>
          <p:cNvSpPr txBox="1"/>
          <p:nvPr>
            <p:ph type="title"/>
          </p:nvPr>
        </p:nvSpPr>
        <p:spPr>
          <a:xfrm>
            <a:off x="876550" y="262725"/>
            <a:ext cx="78102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Questions</a:t>
            </a:r>
            <a:endParaRPr b="1" sz="3600">
              <a:solidFill>
                <a:srgbClr val="B98E00"/>
              </a:solidFill>
              <a:latin typeface="Times"/>
              <a:ea typeface="Times"/>
              <a:cs typeface="Times"/>
              <a:sym typeface="Times"/>
            </a:endParaRPr>
          </a:p>
        </p:txBody>
      </p:sp>
      <p:sp>
        <p:nvSpPr>
          <p:cNvPr id="263" name="Google Shape;263;p35"/>
          <p:cNvSpPr/>
          <p:nvPr/>
        </p:nvSpPr>
        <p:spPr>
          <a:xfrm>
            <a:off x="3505200" y="1506450"/>
            <a:ext cx="2133600" cy="2130600"/>
          </a:xfrm>
          <a:prstGeom prst="ellipse">
            <a:avLst/>
          </a:prstGeom>
          <a:solidFill>
            <a:srgbClr val="062858"/>
          </a:solidFill>
          <a:ln cap="flat" cmpd="sng" w="952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35"/>
          <p:cNvSpPr txBox="1"/>
          <p:nvPr/>
        </p:nvSpPr>
        <p:spPr>
          <a:xfrm>
            <a:off x="3666000" y="1256250"/>
            <a:ext cx="1812000" cy="2631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0">
                <a:solidFill>
                  <a:srgbClr val="B98E00"/>
                </a:solidFill>
                <a:latin typeface="Twentieth Century"/>
                <a:ea typeface="Twentieth Century"/>
                <a:cs typeface="Twentieth Century"/>
                <a:sym typeface="Twentieth Century"/>
              </a:rPr>
              <a:t>?</a:t>
            </a:r>
            <a:endParaRPr sz="15000">
              <a:solidFill>
                <a:srgbClr val="B98E00"/>
              </a:solidFill>
              <a:latin typeface="Twentieth Century"/>
              <a:ea typeface="Twentieth Century"/>
              <a:cs typeface="Twentieth Century"/>
              <a:sym typeface="Twentieth Century"/>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8"/>
          <p:cNvSpPr txBox="1"/>
          <p:nvPr>
            <p:ph idx="4294967295"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16" name="Google Shape;116;p18"/>
          <p:cNvSpPr txBox="1"/>
          <p:nvPr>
            <p:ph idx="4294967295" type="title"/>
          </p:nvPr>
        </p:nvSpPr>
        <p:spPr>
          <a:xfrm>
            <a:off x="4572000" y="262725"/>
            <a:ext cx="41148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rgbClr val="B98E00"/>
              </a:buClr>
              <a:buSzPts val="4000"/>
              <a:buFont typeface="Times New Roman"/>
              <a:buNone/>
            </a:pPr>
            <a:r>
              <a:rPr b="1" lang="en" sz="3600">
                <a:solidFill>
                  <a:srgbClr val="B98E00"/>
                </a:solidFill>
                <a:latin typeface="Times"/>
                <a:ea typeface="Times"/>
                <a:cs typeface="Times"/>
                <a:sym typeface="Times"/>
              </a:rPr>
              <a:t>Agenda</a:t>
            </a:r>
            <a:endParaRPr sz="3600">
              <a:latin typeface="Times"/>
              <a:ea typeface="Times"/>
              <a:cs typeface="Times"/>
              <a:sym typeface="Times"/>
            </a:endParaRPr>
          </a:p>
        </p:txBody>
      </p:sp>
      <p:sp>
        <p:nvSpPr>
          <p:cNvPr id="117" name="Google Shape;117;p18"/>
          <p:cNvSpPr txBox="1"/>
          <p:nvPr/>
        </p:nvSpPr>
        <p:spPr>
          <a:xfrm>
            <a:off x="457200" y="1122925"/>
            <a:ext cx="7573500" cy="3644400"/>
          </a:xfrm>
          <a:prstGeom prst="rect">
            <a:avLst/>
          </a:prstGeom>
          <a:noFill/>
          <a:ln>
            <a:noFill/>
          </a:ln>
        </p:spPr>
        <p:txBody>
          <a:bodyPr anchorCtr="0" anchor="t" bIns="45700" lIns="91425" spcFirstLastPara="1" rIns="91425" wrap="square" tIns="45700">
            <a:noAutofit/>
          </a:bodyPr>
          <a:lstStyle/>
          <a:p>
            <a:pPr indent="-355600" lvl="0" marL="457200" rtl="0" algn="l">
              <a:spcBef>
                <a:spcPts val="0"/>
              </a:spcBef>
              <a:spcAft>
                <a:spcPts val="0"/>
              </a:spcAft>
              <a:buClr>
                <a:srgbClr val="062858"/>
              </a:buClr>
              <a:buSzPts val="2000"/>
              <a:buFont typeface="Twentieth Century"/>
              <a:buChar char="●"/>
            </a:pPr>
            <a:r>
              <a:rPr lang="en" sz="2000">
                <a:solidFill>
                  <a:srgbClr val="062858"/>
                </a:solidFill>
                <a:highlight>
                  <a:srgbClr val="FFFFFF"/>
                </a:highlight>
                <a:latin typeface="Twentieth Century"/>
                <a:ea typeface="Twentieth Century"/>
                <a:cs typeface="Twentieth Century"/>
                <a:sym typeface="Twentieth Century"/>
              </a:rPr>
              <a:t>Discussion of new Technology Request for Review - Dataminr</a:t>
            </a:r>
            <a:endParaRPr sz="2000">
              <a:solidFill>
                <a:srgbClr val="062858"/>
              </a:solidFill>
              <a:highlight>
                <a:srgbClr val="FFFFFF"/>
              </a:highlight>
              <a:latin typeface="Twentieth Century"/>
              <a:ea typeface="Twentieth Century"/>
              <a:cs typeface="Twentieth Century"/>
              <a:sym typeface="Twentieth Century"/>
            </a:endParaRPr>
          </a:p>
          <a:p>
            <a:pPr indent="-355600" lvl="1" marL="914400" rtl="0" algn="l">
              <a:spcBef>
                <a:spcPts val="0"/>
              </a:spcBef>
              <a:spcAft>
                <a:spcPts val="0"/>
              </a:spcAft>
              <a:buClr>
                <a:srgbClr val="062858"/>
              </a:buClr>
              <a:buSzPts val="2000"/>
              <a:buFont typeface="Twentieth Century"/>
              <a:buChar char="○"/>
            </a:pPr>
            <a:r>
              <a:rPr lang="en" sz="2000">
                <a:solidFill>
                  <a:srgbClr val="062858"/>
                </a:solidFill>
                <a:highlight>
                  <a:srgbClr val="FFFFFF"/>
                </a:highlight>
                <a:latin typeface="Twentieth Century"/>
                <a:ea typeface="Twentieth Century"/>
                <a:cs typeface="Twentieth Century"/>
                <a:sym typeface="Twentieth Century"/>
              </a:rPr>
              <a:t>Lt. Matthew Malinowski, SPD Public Information Officer, and Dataminr staff available to answer questions</a:t>
            </a:r>
            <a:endParaRPr sz="2000">
              <a:solidFill>
                <a:srgbClr val="062858"/>
              </a:solidFill>
              <a:highlight>
                <a:srgbClr val="FFFFFF"/>
              </a:highlight>
              <a:latin typeface="Twentieth Century"/>
              <a:ea typeface="Twentieth Century"/>
              <a:cs typeface="Twentieth Century"/>
              <a:sym typeface="Twentieth Century"/>
            </a:endParaRPr>
          </a:p>
          <a:p>
            <a:pPr indent="-355600" lvl="0" marL="457200" rtl="0" algn="l">
              <a:spcBef>
                <a:spcPts val="0"/>
              </a:spcBef>
              <a:spcAft>
                <a:spcPts val="0"/>
              </a:spcAft>
              <a:buClr>
                <a:srgbClr val="062858"/>
              </a:buClr>
              <a:buSzPts val="2000"/>
              <a:buFont typeface="Twentieth Century"/>
              <a:buChar char="●"/>
            </a:pPr>
            <a:r>
              <a:rPr lang="en" sz="2000">
                <a:solidFill>
                  <a:srgbClr val="062858"/>
                </a:solidFill>
                <a:latin typeface="Twentieth Century"/>
                <a:ea typeface="Twentieth Century"/>
                <a:cs typeface="Twentieth Century"/>
                <a:sym typeface="Twentieth Century"/>
              </a:rPr>
              <a:t>Update on STWG Social Get-Together</a:t>
            </a:r>
            <a:endParaRPr sz="2000">
              <a:solidFill>
                <a:srgbClr val="062858"/>
              </a:solidFill>
              <a:latin typeface="Twentieth Century"/>
              <a:ea typeface="Twentieth Century"/>
              <a:cs typeface="Twentieth Century"/>
              <a:sym typeface="Twentieth Century"/>
            </a:endParaRPr>
          </a:p>
          <a:p>
            <a:pPr indent="-355600" lvl="0" marL="457200" rtl="0" algn="l">
              <a:spcBef>
                <a:spcPts val="0"/>
              </a:spcBef>
              <a:spcAft>
                <a:spcPts val="0"/>
              </a:spcAft>
              <a:buClr>
                <a:srgbClr val="062858"/>
              </a:buClr>
              <a:buSzPts val="2000"/>
              <a:buFont typeface="Twentieth Century"/>
              <a:buChar char="●"/>
            </a:pPr>
            <a:r>
              <a:rPr lang="en" sz="2000">
                <a:solidFill>
                  <a:srgbClr val="062858"/>
                </a:solidFill>
                <a:latin typeface="Twentieth Century"/>
                <a:ea typeface="Twentieth Century"/>
                <a:cs typeface="Twentieth Century"/>
                <a:sym typeface="Twentieth Century"/>
              </a:rPr>
              <a:t>Technology Audit Update</a:t>
            </a:r>
            <a:endParaRPr sz="2000">
              <a:solidFill>
                <a:srgbClr val="062858"/>
              </a:solidFill>
              <a:latin typeface="Twentieth Century"/>
              <a:ea typeface="Twentieth Century"/>
              <a:cs typeface="Twentieth Century"/>
              <a:sym typeface="Twentieth Century"/>
            </a:endParaRPr>
          </a:p>
          <a:p>
            <a:pPr indent="-355600" lvl="0" marL="457200" rtl="0" algn="l">
              <a:spcBef>
                <a:spcPts val="0"/>
              </a:spcBef>
              <a:spcAft>
                <a:spcPts val="0"/>
              </a:spcAft>
              <a:buClr>
                <a:srgbClr val="062858"/>
              </a:buClr>
              <a:buSzPts val="2000"/>
              <a:buFont typeface="Twentieth Century"/>
              <a:buChar char="●"/>
            </a:pPr>
            <a:r>
              <a:rPr lang="en" sz="2000">
                <a:solidFill>
                  <a:srgbClr val="062858"/>
                </a:solidFill>
                <a:latin typeface="Twentieth Century"/>
                <a:ea typeface="Twentieth Century"/>
                <a:cs typeface="Twentieth Century"/>
                <a:sym typeface="Twentieth Century"/>
              </a:rPr>
              <a:t>Coming Up</a:t>
            </a:r>
            <a:endParaRPr sz="2000">
              <a:solidFill>
                <a:srgbClr val="062858"/>
              </a:solidFill>
              <a:latin typeface="Twentieth Century"/>
              <a:ea typeface="Twentieth Century"/>
              <a:cs typeface="Twentieth Century"/>
              <a:sym typeface="Twentieth Century"/>
            </a:endParaRPr>
          </a:p>
          <a:p>
            <a:pPr indent="-355600" lvl="0" marL="457200" marR="0" rtl="0" algn="l">
              <a:spcBef>
                <a:spcPts val="0"/>
              </a:spcBef>
              <a:spcAft>
                <a:spcPts val="0"/>
              </a:spcAft>
              <a:buClr>
                <a:srgbClr val="062858"/>
              </a:buClr>
              <a:buSzPts val="2000"/>
              <a:buFont typeface="Twentieth Century"/>
              <a:buChar char="●"/>
            </a:pPr>
            <a:r>
              <a:rPr lang="en" sz="2000">
                <a:solidFill>
                  <a:srgbClr val="062858"/>
                </a:solidFill>
                <a:latin typeface="Twentieth Century"/>
                <a:ea typeface="Twentieth Century"/>
                <a:cs typeface="Twentieth Century"/>
                <a:sym typeface="Twentieth Century"/>
              </a:rPr>
              <a:t>Questions</a:t>
            </a:r>
            <a:endParaRPr sz="20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68" name="Shape 268"/>
        <p:cNvGrpSpPr/>
        <p:nvPr/>
      </p:nvGrpSpPr>
      <p:grpSpPr>
        <a:xfrm>
          <a:off x="0" y="0"/>
          <a:ext cx="0" cy="0"/>
          <a:chOff x="0" y="0"/>
          <a:chExt cx="0" cy="0"/>
        </a:xfrm>
      </p:grpSpPr>
      <p:sp>
        <p:nvSpPr>
          <p:cNvPr id="269" name="Google Shape;269;p36"/>
          <p:cNvSpPr txBox="1"/>
          <p:nvPr>
            <p:ph type="title"/>
          </p:nvPr>
        </p:nvSpPr>
        <p:spPr>
          <a:xfrm>
            <a:off x="5995850" y="594125"/>
            <a:ext cx="2538600" cy="7776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r>
              <a:rPr lang="en" sz="3600">
                <a:latin typeface="Times New Roman"/>
                <a:ea typeface="Times New Roman"/>
                <a:cs typeface="Times New Roman"/>
                <a:sym typeface="Times New Roman"/>
              </a:rPr>
              <a:t>Dataminr</a:t>
            </a:r>
            <a:endParaRPr sz="3600">
              <a:latin typeface="Times New Roman"/>
              <a:ea typeface="Times New Roman"/>
              <a:cs typeface="Times New Roman"/>
              <a:sym typeface="Times New Roman"/>
            </a:endParaRPr>
          </a:p>
        </p:txBody>
      </p:sp>
      <p:sp>
        <p:nvSpPr>
          <p:cNvPr id="270" name="Google Shape;270;p36"/>
          <p:cNvSpPr txBox="1"/>
          <p:nvPr>
            <p:ph idx="1" type="body"/>
          </p:nvPr>
        </p:nvSpPr>
        <p:spPr>
          <a:xfrm>
            <a:off x="457200" y="1200150"/>
            <a:ext cx="8229600" cy="1530000"/>
          </a:xfrm>
          <a:prstGeom prst="rect">
            <a:avLst/>
          </a:prstGeom>
        </p:spPr>
        <p:txBody>
          <a:bodyPr anchorCtr="0" anchor="t" bIns="45700" lIns="91425" spcFirstLastPara="1" rIns="91425" wrap="square" tIns="45700">
            <a:noAutofit/>
          </a:bodyPr>
          <a:lstStyle/>
          <a:p>
            <a:pPr indent="0" lvl="0" marL="0" rtl="0" algn="l">
              <a:lnSpc>
                <a:spcPct val="115000"/>
              </a:lnSpc>
              <a:spcBef>
                <a:spcPts val="1400"/>
              </a:spcBef>
              <a:spcAft>
                <a:spcPts val="0"/>
              </a:spcAft>
              <a:buClr>
                <a:schemeClr val="dk1"/>
              </a:buClr>
              <a:buSzPts val="1100"/>
              <a:buFont typeface="Arial"/>
              <a:buNone/>
            </a:pPr>
            <a:r>
              <a:rPr b="1" lang="en" sz="1700"/>
              <a:t>New Technology Request received from Syracuse Police Department</a:t>
            </a:r>
            <a:r>
              <a:rPr b="1" lang="en" sz="1700"/>
              <a:t>:</a:t>
            </a:r>
            <a:endParaRPr b="1" sz="1700"/>
          </a:p>
          <a:p>
            <a:pPr indent="-336550" lvl="0" marL="457200" rtl="0" algn="l">
              <a:lnSpc>
                <a:spcPct val="115000"/>
              </a:lnSpc>
              <a:spcBef>
                <a:spcPts val="1400"/>
              </a:spcBef>
              <a:spcAft>
                <a:spcPts val="0"/>
              </a:spcAft>
              <a:buSzPts val="1700"/>
              <a:buFont typeface="Twentieth Century"/>
              <a:buChar char="●"/>
            </a:pPr>
            <a:r>
              <a:rPr lang="en" sz="1700"/>
              <a:t>The full request for technology review can be viewed </a:t>
            </a:r>
            <a:r>
              <a:rPr lang="en" sz="1700" u="sng">
                <a:solidFill>
                  <a:schemeClr val="hlink"/>
                </a:solidFill>
                <a:hlinkClick r:id="rId3"/>
              </a:rPr>
              <a:t>HERE</a:t>
            </a:r>
            <a:r>
              <a:rPr lang="en" sz="1700"/>
              <a:t>.</a:t>
            </a:r>
            <a:endParaRPr sz="1700"/>
          </a:p>
          <a:p>
            <a:pPr indent="-336550" lvl="0" marL="457200" rtl="0" algn="l">
              <a:lnSpc>
                <a:spcPct val="115000"/>
              </a:lnSpc>
              <a:spcBef>
                <a:spcPts val="0"/>
              </a:spcBef>
              <a:spcAft>
                <a:spcPts val="0"/>
              </a:spcAft>
              <a:buSzPts val="1700"/>
              <a:buChar char="●"/>
            </a:pPr>
            <a:r>
              <a:rPr lang="en" sz="1700"/>
              <a:t>The companies website can be viewed </a:t>
            </a:r>
            <a:r>
              <a:rPr lang="en" sz="1700" u="sng">
                <a:solidFill>
                  <a:schemeClr val="hlink"/>
                </a:solidFill>
                <a:hlinkClick r:id="rId4"/>
              </a:rPr>
              <a:t>HERE</a:t>
            </a:r>
            <a:r>
              <a:rPr lang="en" sz="1700"/>
              <a:t>.  </a:t>
            </a:r>
            <a:endParaRPr sz="1700"/>
          </a:p>
          <a:p>
            <a:pPr indent="0" lvl="0" marL="0" rtl="0" algn="l">
              <a:lnSpc>
                <a:spcPct val="115000"/>
              </a:lnSpc>
              <a:spcBef>
                <a:spcPts val="1400"/>
              </a:spcBef>
              <a:spcAft>
                <a:spcPts val="1400"/>
              </a:spcAft>
              <a:buNone/>
            </a:pPr>
            <a:r>
              <a:t/>
            </a:r>
            <a:endParaRPr sz="1700"/>
          </a:p>
        </p:txBody>
      </p:sp>
      <p:pic>
        <p:nvPicPr>
          <p:cNvPr id="271" name="Google Shape;271;p36">
            <a:hlinkClick r:id="rId5"/>
          </p:cNvPr>
          <p:cNvPicPr preferRelativeResize="0"/>
          <p:nvPr/>
        </p:nvPicPr>
        <p:blipFill>
          <a:blip r:embed="rId6">
            <a:alphaModFix/>
          </a:blip>
          <a:stretch>
            <a:fillRect/>
          </a:stretch>
        </p:blipFill>
        <p:spPr>
          <a:xfrm>
            <a:off x="457212" y="2730150"/>
            <a:ext cx="8085925" cy="191175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75" name="Shape 275"/>
        <p:cNvGrpSpPr/>
        <p:nvPr/>
      </p:nvGrpSpPr>
      <p:grpSpPr>
        <a:xfrm>
          <a:off x="0" y="0"/>
          <a:ext cx="0" cy="0"/>
          <a:chOff x="0" y="0"/>
          <a:chExt cx="0" cy="0"/>
        </a:xfrm>
      </p:grpSpPr>
      <p:sp>
        <p:nvSpPr>
          <p:cNvPr id="276" name="Google Shape;276;p37"/>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277" name="Google Shape;277;p37"/>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Audit</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278" name="Google Shape;278;p37"/>
          <p:cNvSpPr txBox="1"/>
          <p:nvPr/>
        </p:nvSpPr>
        <p:spPr>
          <a:xfrm>
            <a:off x="1134950" y="942300"/>
            <a:ext cx="3091500" cy="458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200">
                <a:solidFill>
                  <a:srgbClr val="062858"/>
                </a:solidFill>
                <a:latin typeface="Twentieth Century"/>
                <a:ea typeface="Twentieth Century"/>
                <a:cs typeface="Twentieth Century"/>
                <a:sym typeface="Twentieth Century"/>
              </a:rPr>
              <a:t>Technology Audit</a:t>
            </a:r>
            <a:endParaRPr sz="2200">
              <a:solidFill>
                <a:srgbClr val="062858"/>
              </a:solidFill>
              <a:latin typeface="Twentieth Century"/>
              <a:ea typeface="Twentieth Century"/>
              <a:cs typeface="Twentieth Century"/>
              <a:sym typeface="Twentieth Century"/>
            </a:endParaRPr>
          </a:p>
        </p:txBody>
      </p:sp>
      <p:sp>
        <p:nvSpPr>
          <p:cNvPr id="279" name="Google Shape;279;p37"/>
          <p:cNvSpPr txBox="1"/>
          <p:nvPr/>
        </p:nvSpPr>
        <p:spPr>
          <a:xfrm>
            <a:off x="1134950" y="1301400"/>
            <a:ext cx="6235500" cy="3167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lang="en" sz="1500">
                <a:solidFill>
                  <a:srgbClr val="062858"/>
                </a:solidFill>
                <a:latin typeface="Twentieth Century"/>
                <a:ea typeface="Twentieth Century"/>
                <a:cs typeface="Twentieth Century"/>
                <a:sym typeface="Twentieth Century"/>
              </a:rPr>
              <a:t>SPD:</a:t>
            </a:r>
            <a:endParaRPr sz="1500">
              <a:solidFill>
                <a:srgbClr val="062858"/>
              </a:solidFill>
              <a:latin typeface="Twentieth Century"/>
              <a:ea typeface="Twentieth Century"/>
              <a:cs typeface="Twentieth Century"/>
              <a:sym typeface="Twentieth Century"/>
            </a:endParaRPr>
          </a:p>
          <a:p>
            <a:pPr indent="-323850" lvl="0" marL="457200" marR="0" rtl="0" algn="l">
              <a:lnSpc>
                <a:spcPct val="100000"/>
              </a:lnSpc>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Body Cameras</a:t>
            </a:r>
            <a:endParaRPr sz="1500">
              <a:solidFill>
                <a:srgbClr val="062858"/>
              </a:solidFill>
              <a:latin typeface="Twentieth Century"/>
              <a:ea typeface="Twentieth Century"/>
              <a:cs typeface="Twentieth Century"/>
              <a:sym typeface="Twentieth Century"/>
            </a:endParaRPr>
          </a:p>
          <a:p>
            <a:pPr indent="-323850" lvl="0" marL="457200" marR="0" rtl="0" algn="l">
              <a:lnSpc>
                <a:spcPct val="100000"/>
              </a:lnSpc>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COPS Cameras (these are the street cameras)</a:t>
            </a:r>
            <a:endParaRPr sz="1500">
              <a:solidFill>
                <a:srgbClr val="062858"/>
              </a:solidFill>
              <a:latin typeface="Twentieth Century"/>
              <a:ea typeface="Twentieth Century"/>
              <a:cs typeface="Twentieth Century"/>
              <a:sym typeface="Twentieth Century"/>
            </a:endParaRPr>
          </a:p>
          <a:p>
            <a:pPr indent="-323850" lvl="0" marL="457200" marR="0" rtl="0" algn="l">
              <a:lnSpc>
                <a:spcPct val="100000"/>
              </a:lnSpc>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Radar Detectors</a:t>
            </a:r>
            <a:endParaRPr sz="1500">
              <a:solidFill>
                <a:srgbClr val="062858"/>
              </a:solidFill>
              <a:latin typeface="Twentieth Century"/>
              <a:ea typeface="Twentieth Century"/>
              <a:cs typeface="Twentieth Century"/>
              <a:sym typeface="Twentieth Century"/>
            </a:endParaRPr>
          </a:p>
          <a:p>
            <a:pPr indent="-323850" lvl="0" marL="457200" marR="0" rtl="0" algn="l">
              <a:lnSpc>
                <a:spcPct val="100000"/>
              </a:lnSpc>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Speeds Signs</a:t>
            </a:r>
            <a:endParaRPr sz="1500">
              <a:solidFill>
                <a:srgbClr val="062858"/>
              </a:solidFill>
              <a:latin typeface="Twentieth Century"/>
              <a:ea typeface="Twentieth Century"/>
              <a:cs typeface="Twentieth Century"/>
              <a:sym typeface="Twentieth Century"/>
            </a:endParaRPr>
          </a:p>
          <a:p>
            <a:pPr indent="-323850" lvl="0" marL="457200" marR="0" rtl="0" algn="l">
              <a:lnSpc>
                <a:spcPct val="100000"/>
              </a:lnSpc>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Shotspotter</a:t>
            </a:r>
            <a:endParaRPr sz="1500">
              <a:solidFill>
                <a:srgbClr val="062858"/>
              </a:solidFill>
              <a:latin typeface="Twentieth Century"/>
              <a:ea typeface="Twentieth Century"/>
              <a:cs typeface="Twentieth Century"/>
              <a:sym typeface="Twentieth Century"/>
            </a:endParaRPr>
          </a:p>
          <a:p>
            <a:pPr indent="-323850" lvl="0" marL="457200" marR="0" rtl="0" algn="l">
              <a:lnSpc>
                <a:spcPct val="100000"/>
              </a:lnSpc>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Temporary Cameras (aka Trail Cams)</a:t>
            </a:r>
            <a:endParaRPr sz="1500">
              <a:solidFill>
                <a:srgbClr val="062858"/>
              </a:solidFill>
              <a:latin typeface="Twentieth Century"/>
              <a:ea typeface="Twentieth Century"/>
              <a:cs typeface="Twentieth Century"/>
              <a:sym typeface="Twentieth Century"/>
            </a:endParaRPr>
          </a:p>
          <a:p>
            <a:pPr indent="-323850" lvl="0" marL="457200" marR="0" rtl="0" algn="l">
              <a:lnSpc>
                <a:spcPct val="100000"/>
              </a:lnSpc>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Drones</a:t>
            </a:r>
            <a:endParaRPr sz="1500">
              <a:solidFill>
                <a:srgbClr val="062858"/>
              </a:solidFill>
              <a:latin typeface="Twentieth Century"/>
              <a:ea typeface="Twentieth Century"/>
              <a:cs typeface="Twentieth Century"/>
              <a:sym typeface="Twentieth Century"/>
            </a:endParaRPr>
          </a:p>
          <a:p>
            <a:pPr indent="0" lvl="0" marL="0" marR="0" rtl="0" algn="l">
              <a:lnSpc>
                <a:spcPct val="100000"/>
              </a:lnSpc>
              <a:spcBef>
                <a:spcPts val="0"/>
              </a:spcBef>
              <a:spcAft>
                <a:spcPts val="0"/>
              </a:spcAft>
              <a:buNone/>
            </a:pPr>
            <a:r>
              <a:t/>
            </a:r>
            <a:endParaRPr sz="15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rPr lang="en" sz="1500">
                <a:solidFill>
                  <a:schemeClr val="accent1"/>
                </a:solidFill>
                <a:latin typeface="Twentieth Century"/>
                <a:ea typeface="Twentieth Century"/>
                <a:cs typeface="Twentieth Century"/>
                <a:sym typeface="Twentieth Century"/>
              </a:rPr>
              <a:t>Still missing:</a:t>
            </a:r>
            <a:endParaRPr sz="1500">
              <a:solidFill>
                <a:schemeClr val="accent1"/>
              </a:solidFill>
              <a:latin typeface="Twentieth Century"/>
              <a:ea typeface="Twentieth Century"/>
              <a:cs typeface="Twentieth Century"/>
              <a:sym typeface="Twentieth Century"/>
            </a:endParaRPr>
          </a:p>
          <a:p>
            <a:pPr indent="-323850" lvl="0" marL="457200" rtl="0" algn="l">
              <a:spcBef>
                <a:spcPts val="0"/>
              </a:spcBef>
              <a:spcAft>
                <a:spcPts val="0"/>
              </a:spcAft>
              <a:buClr>
                <a:schemeClr val="accent1"/>
              </a:buClr>
              <a:buSzPts val="1500"/>
              <a:buFont typeface="Twentieth Century"/>
              <a:buChar char="●"/>
            </a:pPr>
            <a:r>
              <a:rPr lang="en" sz="1500">
                <a:solidFill>
                  <a:schemeClr val="accent1"/>
                </a:solidFill>
                <a:latin typeface="Twentieth Century"/>
                <a:ea typeface="Twentieth Century"/>
                <a:cs typeface="Twentieth Century"/>
                <a:sym typeface="Twentieth Century"/>
              </a:rPr>
              <a:t>List from Syracuse Fire Department</a:t>
            </a:r>
            <a:endParaRPr sz="1500">
              <a:solidFill>
                <a:schemeClr val="accent1"/>
              </a:solidFill>
              <a:latin typeface="Twentieth Century"/>
              <a:ea typeface="Twentieth Century"/>
              <a:cs typeface="Twentieth Century"/>
              <a:sym typeface="Twentieth Century"/>
            </a:endParaRPr>
          </a:p>
          <a:p>
            <a:pPr indent="-323850" lvl="0" marL="457200" rtl="0" algn="l">
              <a:spcBef>
                <a:spcPts val="0"/>
              </a:spcBef>
              <a:spcAft>
                <a:spcPts val="0"/>
              </a:spcAft>
              <a:buClr>
                <a:schemeClr val="accent1"/>
              </a:buClr>
              <a:buSzPts val="1500"/>
              <a:buFont typeface="Twentieth Century"/>
              <a:buChar char="●"/>
            </a:pPr>
            <a:r>
              <a:rPr lang="en" sz="1500">
                <a:solidFill>
                  <a:schemeClr val="accent1"/>
                </a:solidFill>
                <a:latin typeface="Twentieth Century"/>
                <a:ea typeface="Twentieth Century"/>
                <a:cs typeface="Twentieth Century"/>
                <a:sym typeface="Twentieth Century"/>
              </a:rPr>
              <a:t>List from Digital Services Team</a:t>
            </a:r>
            <a:endParaRPr sz="1500">
              <a:solidFill>
                <a:srgbClr val="062858"/>
              </a:solidFill>
              <a:latin typeface="Twentieth Century"/>
              <a:ea typeface="Twentieth Century"/>
              <a:cs typeface="Twentieth Century"/>
              <a:sym typeface="Twentieth Century"/>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83" name="Shape 283"/>
        <p:cNvGrpSpPr/>
        <p:nvPr/>
      </p:nvGrpSpPr>
      <p:grpSpPr>
        <a:xfrm>
          <a:off x="0" y="0"/>
          <a:ext cx="0" cy="0"/>
          <a:chOff x="0" y="0"/>
          <a:chExt cx="0" cy="0"/>
        </a:xfrm>
      </p:grpSpPr>
      <p:sp>
        <p:nvSpPr>
          <p:cNvPr id="284" name="Google Shape;284;p38"/>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285" name="Google Shape;285;p38"/>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Audit</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286" name="Google Shape;286;p38"/>
          <p:cNvSpPr txBox="1"/>
          <p:nvPr/>
        </p:nvSpPr>
        <p:spPr>
          <a:xfrm>
            <a:off x="1134950" y="942300"/>
            <a:ext cx="3091500" cy="458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200">
                <a:solidFill>
                  <a:srgbClr val="062858"/>
                </a:solidFill>
                <a:latin typeface="Twentieth Century"/>
                <a:ea typeface="Twentieth Century"/>
                <a:cs typeface="Twentieth Century"/>
                <a:sym typeface="Twentieth Century"/>
              </a:rPr>
              <a:t>Technology Audit</a:t>
            </a:r>
            <a:endParaRPr sz="2200">
              <a:solidFill>
                <a:srgbClr val="062858"/>
              </a:solidFill>
              <a:latin typeface="Twentieth Century"/>
              <a:ea typeface="Twentieth Century"/>
              <a:cs typeface="Twentieth Century"/>
              <a:sym typeface="Twentieth Century"/>
            </a:endParaRPr>
          </a:p>
        </p:txBody>
      </p:sp>
      <p:sp>
        <p:nvSpPr>
          <p:cNvPr id="287" name="Google Shape;287;p38"/>
          <p:cNvSpPr txBox="1"/>
          <p:nvPr/>
        </p:nvSpPr>
        <p:spPr>
          <a:xfrm>
            <a:off x="1134950" y="1301400"/>
            <a:ext cx="6235500" cy="3681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lang="en" sz="1500">
                <a:solidFill>
                  <a:srgbClr val="062858"/>
                </a:solidFill>
                <a:latin typeface="Twentieth Century"/>
                <a:ea typeface="Twentieth Century"/>
                <a:cs typeface="Twentieth Century"/>
                <a:sym typeface="Twentieth Century"/>
              </a:rPr>
              <a:t>Smart City pilot technologies:</a:t>
            </a:r>
            <a:endParaRPr sz="1500">
              <a:solidFill>
                <a:srgbClr val="062858"/>
              </a:solidFill>
              <a:latin typeface="Twentieth Century"/>
              <a:ea typeface="Twentieth Century"/>
              <a:cs typeface="Twentieth Century"/>
              <a:sym typeface="Twentieth Century"/>
            </a:endParaRPr>
          </a:p>
          <a:p>
            <a:pPr indent="-323850" lvl="0" marL="457200" marR="0" rtl="0" algn="l">
              <a:lnSpc>
                <a:spcPct val="100000"/>
              </a:lnSpc>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Vacant lot monitoring – notifications/alerts only. No images relayed, all images processed at the pole and erased.</a:t>
            </a:r>
            <a:endParaRPr sz="1500">
              <a:solidFill>
                <a:srgbClr val="062858"/>
              </a:solidFill>
              <a:latin typeface="Twentieth Century"/>
              <a:ea typeface="Twentieth Century"/>
              <a:cs typeface="Twentieth Century"/>
              <a:sym typeface="Twentieth Century"/>
            </a:endParaRPr>
          </a:p>
          <a:p>
            <a:pPr indent="-323850" lvl="0" marL="457200" marR="0" rtl="0" algn="l">
              <a:lnSpc>
                <a:spcPct val="100000"/>
              </a:lnSpc>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Road temperature sensing – for ice detection</a:t>
            </a:r>
            <a:endParaRPr sz="1500">
              <a:solidFill>
                <a:srgbClr val="062858"/>
              </a:solidFill>
              <a:latin typeface="Twentieth Century"/>
              <a:ea typeface="Twentieth Century"/>
              <a:cs typeface="Twentieth Century"/>
              <a:sym typeface="Twentieth Century"/>
            </a:endParaRPr>
          </a:p>
          <a:p>
            <a:pPr indent="-323850" lvl="0" marL="457200" marR="0" rtl="0" algn="l">
              <a:lnSpc>
                <a:spcPct val="100000"/>
              </a:lnSpc>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Street flooding detection</a:t>
            </a:r>
            <a:endParaRPr sz="1500">
              <a:solidFill>
                <a:srgbClr val="062858"/>
              </a:solidFill>
              <a:latin typeface="Twentieth Century"/>
              <a:ea typeface="Twentieth Century"/>
              <a:cs typeface="Twentieth Century"/>
              <a:sym typeface="Twentieth Century"/>
            </a:endParaRPr>
          </a:p>
          <a:p>
            <a:pPr indent="-323850" lvl="0" marL="457200" marR="0" rtl="0" algn="l">
              <a:lnSpc>
                <a:spcPct val="100000"/>
              </a:lnSpc>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Creek level monitoring</a:t>
            </a:r>
            <a:endParaRPr sz="1500">
              <a:solidFill>
                <a:srgbClr val="062858"/>
              </a:solidFill>
              <a:latin typeface="Twentieth Century"/>
              <a:ea typeface="Twentieth Century"/>
              <a:cs typeface="Twentieth Century"/>
              <a:sym typeface="Twentieth Century"/>
            </a:endParaRPr>
          </a:p>
          <a:p>
            <a:pPr indent="-323850" lvl="0" marL="457200" marR="0" rtl="0" algn="l">
              <a:lnSpc>
                <a:spcPct val="100000"/>
              </a:lnSpc>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Vacant house smoke and temperature detection</a:t>
            </a:r>
            <a:endParaRPr sz="1500">
              <a:solidFill>
                <a:srgbClr val="062858"/>
              </a:solidFill>
              <a:latin typeface="Twentieth Century"/>
              <a:ea typeface="Twentieth Century"/>
              <a:cs typeface="Twentieth Century"/>
              <a:sym typeface="Twentieth Century"/>
            </a:endParaRPr>
          </a:p>
          <a:p>
            <a:pPr indent="-323850" lvl="0" marL="457200" marR="0" rtl="0" algn="l">
              <a:lnSpc>
                <a:spcPct val="100000"/>
              </a:lnSpc>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Vacant house motion sensors – notifications/alerts only</a:t>
            </a:r>
            <a:endParaRPr sz="1500">
              <a:solidFill>
                <a:srgbClr val="062858"/>
              </a:solidFill>
              <a:latin typeface="Twentieth Century"/>
              <a:ea typeface="Twentieth Century"/>
              <a:cs typeface="Twentieth Century"/>
              <a:sym typeface="Twentieth Century"/>
            </a:endParaRPr>
          </a:p>
          <a:p>
            <a:pPr indent="-323850" lvl="0" marL="457200" marR="0" rtl="0" algn="l">
              <a:lnSpc>
                <a:spcPct val="100000"/>
              </a:lnSpc>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Weather/AQ sensors – air temperature, dew point, relative humidity, CO, NO2, O3, PM10, PM2.5</a:t>
            </a:r>
            <a:endParaRPr sz="1500">
              <a:solidFill>
                <a:srgbClr val="062858"/>
              </a:solidFill>
              <a:latin typeface="Twentieth Century"/>
              <a:ea typeface="Twentieth Century"/>
              <a:cs typeface="Twentieth Century"/>
              <a:sym typeface="Twentieth Century"/>
            </a:endParaRPr>
          </a:p>
          <a:p>
            <a:pPr indent="-323850" lvl="0" marL="457200" marR="0" rtl="0" algn="l">
              <a:lnSpc>
                <a:spcPct val="100000"/>
              </a:lnSpc>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Trash can fullness sensors</a:t>
            </a:r>
            <a:endParaRPr sz="15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91" name="Shape 291"/>
        <p:cNvGrpSpPr/>
        <p:nvPr/>
      </p:nvGrpSpPr>
      <p:grpSpPr>
        <a:xfrm>
          <a:off x="0" y="0"/>
          <a:ext cx="0" cy="0"/>
          <a:chOff x="0" y="0"/>
          <a:chExt cx="0" cy="0"/>
        </a:xfrm>
      </p:grpSpPr>
      <p:sp>
        <p:nvSpPr>
          <p:cNvPr id="292" name="Google Shape;292;p39"/>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293" name="Google Shape;293;p39"/>
          <p:cNvSpPr txBox="1"/>
          <p:nvPr/>
        </p:nvSpPr>
        <p:spPr>
          <a:xfrm>
            <a:off x="851300" y="494475"/>
            <a:ext cx="901800" cy="7821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None/>
            </a:pPr>
            <a:r>
              <a:rPr b="1" lang="en" sz="2100">
                <a:solidFill>
                  <a:schemeClr val="dk1"/>
                </a:solidFill>
                <a:latin typeface="Twentieth Century"/>
                <a:ea typeface="Twentieth Century"/>
                <a:cs typeface="Twentieth Century"/>
                <a:sym typeface="Twentieth Century"/>
              </a:rPr>
              <a:t>Votes</a:t>
            </a:r>
            <a:endParaRPr b="1" sz="2100">
              <a:solidFill>
                <a:schemeClr val="dk1"/>
              </a:solidFill>
              <a:latin typeface="Twentieth Century"/>
              <a:ea typeface="Twentieth Century"/>
              <a:cs typeface="Twentieth Century"/>
              <a:sym typeface="Twentieth Century"/>
            </a:endParaRPr>
          </a:p>
          <a:p>
            <a:pPr indent="0" lvl="0" marL="0" rtl="0" algn="l">
              <a:lnSpc>
                <a:spcPct val="115000"/>
              </a:lnSpc>
              <a:spcBef>
                <a:spcPts val="1200"/>
              </a:spcBef>
              <a:spcAft>
                <a:spcPts val="0"/>
              </a:spcAft>
              <a:buNone/>
            </a:pPr>
            <a:r>
              <a:t/>
            </a:r>
            <a:endParaRPr b="1" sz="2100">
              <a:solidFill>
                <a:schemeClr val="dk1"/>
              </a:solidFill>
              <a:latin typeface="Twentieth Century"/>
              <a:ea typeface="Twentieth Century"/>
              <a:cs typeface="Twentieth Century"/>
              <a:sym typeface="Twentieth Century"/>
            </a:endParaRPr>
          </a:p>
          <a:p>
            <a:pPr indent="0" lvl="0" marL="0" rtl="0" algn="l">
              <a:lnSpc>
                <a:spcPct val="115000"/>
              </a:lnSpc>
              <a:spcBef>
                <a:spcPts val="1200"/>
              </a:spcBef>
              <a:spcAft>
                <a:spcPts val="0"/>
              </a:spcAft>
              <a:buNone/>
            </a:pPr>
            <a:r>
              <a:t/>
            </a:r>
            <a:endParaRPr sz="1700">
              <a:solidFill>
                <a:schemeClr val="dk1"/>
              </a:solidFill>
              <a:latin typeface="Twentieth Century"/>
              <a:ea typeface="Twentieth Century"/>
              <a:cs typeface="Twentieth Century"/>
              <a:sym typeface="Twentieth Century"/>
            </a:endParaRPr>
          </a:p>
          <a:p>
            <a:pPr indent="0" lvl="0" marL="457200" marR="0" rtl="0" algn="l">
              <a:spcBef>
                <a:spcPts val="1200"/>
              </a:spcBef>
              <a:spcAft>
                <a:spcPts val="0"/>
              </a:spcAft>
              <a:buNone/>
            </a:pPr>
            <a:r>
              <a:t/>
            </a:r>
            <a:endParaRPr sz="15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graphicFrame>
        <p:nvGraphicFramePr>
          <p:cNvPr id="294" name="Google Shape;294;p39"/>
          <p:cNvGraphicFramePr/>
          <p:nvPr/>
        </p:nvGraphicFramePr>
        <p:xfrm>
          <a:off x="851300" y="1023955"/>
          <a:ext cx="3000000" cy="3000000"/>
        </p:xfrm>
        <a:graphic>
          <a:graphicData uri="http://schemas.openxmlformats.org/drawingml/2006/table">
            <a:tbl>
              <a:tblPr>
                <a:noFill/>
                <a:tableStyleId>{B5F8E98F-E3FF-4B53-804E-62D494B2C090}</a:tableStyleId>
              </a:tblPr>
              <a:tblGrid>
                <a:gridCol w="2365025"/>
                <a:gridCol w="1015600"/>
                <a:gridCol w="1205750"/>
                <a:gridCol w="801100"/>
                <a:gridCol w="1092750"/>
                <a:gridCol w="923400"/>
              </a:tblGrid>
              <a:tr h="542800">
                <a:tc>
                  <a:txBody>
                    <a:bodyPr/>
                    <a:lstStyle/>
                    <a:p>
                      <a:pPr indent="0" lvl="0" marL="0" rtl="0" algn="ctr">
                        <a:spcBef>
                          <a:spcPts val="0"/>
                        </a:spcBef>
                        <a:spcAft>
                          <a:spcPts val="0"/>
                        </a:spcAft>
                        <a:buNone/>
                      </a:pPr>
                      <a:r>
                        <a:rPr lang="en" sz="1300"/>
                        <a:t>STWG Member</a:t>
                      </a:r>
                      <a:endParaRPr sz="1300"/>
                    </a:p>
                  </a:txBody>
                  <a:tcPr marT="91425" marB="91425" marR="91425" marL="91425" anchor="ctr"/>
                </a:tc>
                <a:tc>
                  <a:txBody>
                    <a:bodyPr/>
                    <a:lstStyle/>
                    <a:p>
                      <a:pPr indent="0" lvl="0" marL="0" rtl="0" algn="ctr">
                        <a:spcBef>
                          <a:spcPts val="0"/>
                        </a:spcBef>
                        <a:spcAft>
                          <a:spcPts val="0"/>
                        </a:spcAft>
                        <a:buNone/>
                      </a:pPr>
                      <a:r>
                        <a:rPr lang="en" sz="1300"/>
                        <a:t>Vote in Favor</a:t>
                      </a:r>
                      <a:endParaRPr sz="1300"/>
                    </a:p>
                  </a:txBody>
                  <a:tcPr marT="91425" marB="91425" marR="91425" marL="91425" anchor="ctr"/>
                </a:tc>
                <a:tc>
                  <a:txBody>
                    <a:bodyPr/>
                    <a:lstStyle/>
                    <a:p>
                      <a:pPr indent="0" lvl="0" marL="0" rtl="0" algn="ctr">
                        <a:spcBef>
                          <a:spcPts val="0"/>
                        </a:spcBef>
                        <a:spcAft>
                          <a:spcPts val="0"/>
                        </a:spcAft>
                        <a:buNone/>
                      </a:pPr>
                      <a:r>
                        <a:rPr lang="en" sz="1300"/>
                        <a:t>Vote in Favor w/Stipulations</a:t>
                      </a:r>
                      <a:endParaRPr sz="1300"/>
                    </a:p>
                  </a:txBody>
                  <a:tcPr marT="91425" marB="91425" marR="91425" marL="91425" anchor="ctr"/>
                </a:tc>
                <a:tc>
                  <a:txBody>
                    <a:bodyPr/>
                    <a:lstStyle/>
                    <a:p>
                      <a:pPr indent="0" lvl="0" marL="0" rtl="0" algn="ctr">
                        <a:spcBef>
                          <a:spcPts val="0"/>
                        </a:spcBef>
                        <a:spcAft>
                          <a:spcPts val="0"/>
                        </a:spcAft>
                        <a:buNone/>
                      </a:pPr>
                      <a:r>
                        <a:rPr lang="en" sz="1300"/>
                        <a:t>Vote Against</a:t>
                      </a:r>
                      <a:endParaRPr sz="1300"/>
                    </a:p>
                  </a:txBody>
                  <a:tcPr marT="91425" marB="91425" marR="91425" marL="91425" anchor="ctr"/>
                </a:tc>
                <a:tc>
                  <a:txBody>
                    <a:bodyPr/>
                    <a:lstStyle/>
                    <a:p>
                      <a:pPr indent="0" lvl="0" marL="0" rtl="0" algn="ctr">
                        <a:spcBef>
                          <a:spcPts val="0"/>
                        </a:spcBef>
                        <a:spcAft>
                          <a:spcPts val="0"/>
                        </a:spcAft>
                        <a:buNone/>
                      </a:pPr>
                      <a:r>
                        <a:rPr lang="en" sz="1300"/>
                        <a:t>Abstention</a:t>
                      </a:r>
                      <a:endParaRPr sz="1300"/>
                    </a:p>
                  </a:txBody>
                  <a:tcPr marT="91425" marB="91425" marR="91425" marL="91425" anchor="ctr"/>
                </a:tc>
                <a:tc>
                  <a:txBody>
                    <a:bodyPr/>
                    <a:lstStyle/>
                    <a:p>
                      <a:pPr indent="0" lvl="0" marL="0" rtl="0" algn="ctr">
                        <a:spcBef>
                          <a:spcPts val="0"/>
                        </a:spcBef>
                        <a:spcAft>
                          <a:spcPts val="0"/>
                        </a:spcAft>
                        <a:buNone/>
                      </a:pPr>
                      <a:r>
                        <a:rPr lang="en" sz="1300"/>
                        <a:t>Absence</a:t>
                      </a:r>
                      <a:endParaRPr sz="1300"/>
                    </a:p>
                  </a:txBody>
                  <a:tcPr marT="91425" marB="91425" marR="91425" marL="91425" anchor="ctr"/>
                </a:tc>
              </a:tr>
              <a:tr h="371375">
                <a:tc>
                  <a:txBody>
                    <a:bodyPr/>
                    <a:lstStyle/>
                    <a:p>
                      <a:pPr indent="0" lvl="0" marL="0" rtl="0" algn="l">
                        <a:spcBef>
                          <a:spcPts val="0"/>
                        </a:spcBef>
                        <a:spcAft>
                          <a:spcPts val="0"/>
                        </a:spcAft>
                        <a:buNone/>
                      </a:pPr>
                      <a:r>
                        <a:rPr lang="en" sz="1200"/>
                        <a:t>Kelsey May</a:t>
                      </a:r>
                      <a:endParaRPr sz="12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71375">
                <a:tc>
                  <a:txBody>
                    <a:bodyPr/>
                    <a:lstStyle/>
                    <a:p>
                      <a:pPr indent="0" lvl="0" marL="0" rtl="0" algn="l">
                        <a:spcBef>
                          <a:spcPts val="0"/>
                        </a:spcBef>
                        <a:spcAft>
                          <a:spcPts val="0"/>
                        </a:spcAft>
                        <a:buNone/>
                      </a:pPr>
                      <a:r>
                        <a:rPr lang="en" sz="1200"/>
                        <a:t>Sharon Owens</a:t>
                      </a:r>
                      <a:endParaRPr sz="12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71375">
                <a:tc>
                  <a:txBody>
                    <a:bodyPr/>
                    <a:lstStyle/>
                    <a:p>
                      <a:pPr indent="0" lvl="0" marL="0" rtl="0" algn="l">
                        <a:spcBef>
                          <a:spcPts val="0"/>
                        </a:spcBef>
                        <a:spcAft>
                          <a:spcPts val="0"/>
                        </a:spcAft>
                        <a:buNone/>
                      </a:pPr>
                      <a:r>
                        <a:rPr lang="en" sz="1200"/>
                        <a:t>Martha Grabowski</a:t>
                      </a:r>
                      <a:endParaRPr sz="12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71375">
                <a:tc>
                  <a:txBody>
                    <a:bodyPr/>
                    <a:lstStyle/>
                    <a:p>
                      <a:pPr indent="0" lvl="0" marL="0" rtl="0" algn="l">
                        <a:spcBef>
                          <a:spcPts val="0"/>
                        </a:spcBef>
                        <a:spcAft>
                          <a:spcPts val="0"/>
                        </a:spcAft>
                        <a:buNone/>
                      </a:pPr>
                      <a:r>
                        <a:rPr lang="en" sz="1200"/>
                        <a:t>Mark King</a:t>
                      </a:r>
                      <a:endParaRPr sz="12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71375">
                <a:tc>
                  <a:txBody>
                    <a:bodyPr/>
                    <a:lstStyle/>
                    <a:p>
                      <a:pPr indent="0" lvl="0" marL="0" rtl="0" algn="l">
                        <a:spcBef>
                          <a:spcPts val="0"/>
                        </a:spcBef>
                        <a:spcAft>
                          <a:spcPts val="0"/>
                        </a:spcAft>
                        <a:buNone/>
                      </a:pPr>
                      <a:r>
                        <a:rPr lang="en" sz="1200"/>
                        <a:t>Ken Stewart</a:t>
                      </a:r>
                      <a:endParaRPr sz="12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71375">
                <a:tc>
                  <a:txBody>
                    <a:bodyPr/>
                    <a:lstStyle/>
                    <a:p>
                      <a:pPr indent="0" lvl="0" marL="0" rtl="0" algn="l">
                        <a:spcBef>
                          <a:spcPts val="0"/>
                        </a:spcBef>
                        <a:spcAft>
                          <a:spcPts val="0"/>
                        </a:spcAft>
                        <a:buNone/>
                      </a:pPr>
                      <a:r>
                        <a:rPr lang="en" sz="1200"/>
                        <a:t>Chief Tim Gleeson</a:t>
                      </a:r>
                      <a:endParaRPr sz="12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71375">
                <a:tc>
                  <a:txBody>
                    <a:bodyPr/>
                    <a:lstStyle/>
                    <a:p>
                      <a:pPr indent="0" lvl="0" marL="0" rtl="0" algn="l">
                        <a:spcBef>
                          <a:spcPts val="0"/>
                        </a:spcBef>
                        <a:spcAft>
                          <a:spcPts val="0"/>
                        </a:spcAft>
                        <a:buNone/>
                      </a:pPr>
                      <a:r>
                        <a:rPr lang="en" sz="1200"/>
                        <a:t>Johannes Himmelreich</a:t>
                      </a:r>
                      <a:endParaRPr sz="12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71375">
                <a:tc>
                  <a:txBody>
                    <a:bodyPr/>
                    <a:lstStyle/>
                    <a:p>
                      <a:pPr indent="0" lvl="0" marL="0" rtl="0" algn="l">
                        <a:spcBef>
                          <a:spcPts val="0"/>
                        </a:spcBef>
                        <a:spcAft>
                          <a:spcPts val="0"/>
                        </a:spcAft>
                        <a:buClr>
                          <a:schemeClr val="dk1"/>
                        </a:buClr>
                        <a:buSzPts val="1100"/>
                        <a:buFont typeface="Arial"/>
                        <a:buNone/>
                      </a:pPr>
                      <a:r>
                        <a:rPr lang="en" sz="1200">
                          <a:solidFill>
                            <a:schemeClr val="dk1"/>
                          </a:solidFill>
                        </a:rPr>
                        <a:t>Jen Tifft</a:t>
                      </a:r>
                      <a:endParaRPr sz="12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71375">
                <a:tc>
                  <a:txBody>
                    <a:bodyPr/>
                    <a:lstStyle/>
                    <a:p>
                      <a:pPr indent="0" lvl="0" marL="0" rtl="0" algn="l">
                        <a:spcBef>
                          <a:spcPts val="0"/>
                        </a:spcBef>
                        <a:spcAft>
                          <a:spcPts val="0"/>
                        </a:spcAft>
                        <a:buClr>
                          <a:schemeClr val="dk1"/>
                        </a:buClr>
                        <a:buSzPts val="1100"/>
                        <a:buFont typeface="Arial"/>
                        <a:buNone/>
                      </a:pPr>
                      <a:r>
                        <a:rPr lang="en" sz="1200">
                          <a:solidFill>
                            <a:schemeClr val="dk1"/>
                          </a:solidFill>
                        </a:rPr>
                        <a:t>1st DC Richard Shoff</a:t>
                      </a:r>
                      <a:endParaRPr sz="12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98" name="Shape 298"/>
        <p:cNvGrpSpPr/>
        <p:nvPr/>
      </p:nvGrpSpPr>
      <p:grpSpPr>
        <a:xfrm>
          <a:off x="0" y="0"/>
          <a:ext cx="0" cy="0"/>
          <a:chOff x="0" y="0"/>
          <a:chExt cx="0" cy="0"/>
        </a:xfrm>
      </p:grpSpPr>
      <p:sp>
        <p:nvSpPr>
          <p:cNvPr id="299" name="Google Shape;299;p40"/>
          <p:cNvSpPr txBox="1"/>
          <p:nvPr>
            <p:ph type="title"/>
          </p:nvPr>
        </p:nvSpPr>
        <p:spPr>
          <a:xfrm>
            <a:off x="3288550" y="271275"/>
            <a:ext cx="5738400" cy="726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t/>
            </a:r>
            <a:endParaRPr b="1" sz="3600">
              <a:solidFill>
                <a:schemeClr val="dk2"/>
              </a:solidFill>
              <a:latin typeface="Times"/>
              <a:ea typeface="Times"/>
              <a:cs typeface="Times"/>
              <a:sym typeface="Times"/>
            </a:endParaRPr>
          </a:p>
          <a:p>
            <a:pPr indent="0" lvl="0" marL="0" rtl="0" algn="r">
              <a:spcBef>
                <a:spcPts val="0"/>
              </a:spcBef>
              <a:spcAft>
                <a:spcPts val="0"/>
              </a:spcAft>
              <a:buClr>
                <a:schemeClr val="dk1"/>
              </a:buClr>
              <a:buSzPts val="1100"/>
              <a:buFont typeface="Arial"/>
              <a:buNone/>
            </a:pPr>
            <a:r>
              <a:t/>
            </a:r>
            <a:endParaRPr b="1" sz="3600">
              <a:solidFill>
                <a:schemeClr val="dk2"/>
              </a:solidFill>
              <a:latin typeface="Times"/>
              <a:ea typeface="Times"/>
              <a:cs typeface="Times"/>
              <a:sym typeface="Times"/>
            </a:endParaRPr>
          </a:p>
          <a:p>
            <a:pPr indent="0" lvl="0" marL="0" rtl="0" algn="r">
              <a:spcBef>
                <a:spcPts val="0"/>
              </a:spcBef>
              <a:spcAft>
                <a:spcPts val="0"/>
              </a:spcAft>
              <a:buClr>
                <a:schemeClr val="dk1"/>
              </a:buClr>
              <a:buSzPts val="1100"/>
              <a:buFont typeface="Arial"/>
              <a:buNone/>
            </a:pPr>
            <a:r>
              <a:t/>
            </a:r>
            <a:endParaRPr b="1" sz="3600">
              <a:solidFill>
                <a:schemeClr val="dk2"/>
              </a:solidFill>
              <a:latin typeface="Times"/>
              <a:ea typeface="Times"/>
              <a:cs typeface="Times"/>
              <a:sym typeface="Times"/>
            </a:endParaRPr>
          </a:p>
          <a:p>
            <a:pPr indent="0" lvl="0" marL="0" rtl="0" algn="r">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300" name="Google Shape;300;p40"/>
          <p:cNvSpPr txBox="1"/>
          <p:nvPr/>
        </p:nvSpPr>
        <p:spPr>
          <a:xfrm>
            <a:off x="851300" y="494475"/>
            <a:ext cx="901800" cy="7821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None/>
            </a:pPr>
            <a:r>
              <a:rPr b="1" lang="en" sz="2100">
                <a:solidFill>
                  <a:schemeClr val="dk1"/>
                </a:solidFill>
                <a:latin typeface="Twentieth Century"/>
                <a:ea typeface="Twentieth Century"/>
                <a:cs typeface="Twentieth Century"/>
                <a:sym typeface="Twentieth Century"/>
              </a:rPr>
              <a:t>Votes</a:t>
            </a:r>
            <a:endParaRPr b="1" sz="2100">
              <a:solidFill>
                <a:schemeClr val="dk1"/>
              </a:solidFill>
              <a:latin typeface="Twentieth Century"/>
              <a:ea typeface="Twentieth Century"/>
              <a:cs typeface="Twentieth Century"/>
              <a:sym typeface="Twentieth Century"/>
            </a:endParaRPr>
          </a:p>
          <a:p>
            <a:pPr indent="0" lvl="0" marL="0" rtl="0" algn="l">
              <a:lnSpc>
                <a:spcPct val="115000"/>
              </a:lnSpc>
              <a:spcBef>
                <a:spcPts val="1200"/>
              </a:spcBef>
              <a:spcAft>
                <a:spcPts val="0"/>
              </a:spcAft>
              <a:buNone/>
            </a:pPr>
            <a:r>
              <a:t/>
            </a:r>
            <a:endParaRPr b="1" sz="2100">
              <a:solidFill>
                <a:schemeClr val="dk1"/>
              </a:solidFill>
              <a:latin typeface="Twentieth Century"/>
              <a:ea typeface="Twentieth Century"/>
              <a:cs typeface="Twentieth Century"/>
              <a:sym typeface="Twentieth Century"/>
            </a:endParaRPr>
          </a:p>
          <a:p>
            <a:pPr indent="0" lvl="0" marL="0" rtl="0" algn="l">
              <a:lnSpc>
                <a:spcPct val="115000"/>
              </a:lnSpc>
              <a:spcBef>
                <a:spcPts val="1200"/>
              </a:spcBef>
              <a:spcAft>
                <a:spcPts val="0"/>
              </a:spcAft>
              <a:buNone/>
            </a:pPr>
            <a:r>
              <a:t/>
            </a:r>
            <a:endParaRPr sz="1700">
              <a:solidFill>
                <a:schemeClr val="dk1"/>
              </a:solidFill>
              <a:latin typeface="Twentieth Century"/>
              <a:ea typeface="Twentieth Century"/>
              <a:cs typeface="Twentieth Century"/>
              <a:sym typeface="Twentieth Century"/>
            </a:endParaRPr>
          </a:p>
          <a:p>
            <a:pPr indent="0" lvl="0" marL="457200" marR="0" rtl="0" algn="l">
              <a:spcBef>
                <a:spcPts val="1200"/>
              </a:spcBef>
              <a:spcAft>
                <a:spcPts val="0"/>
              </a:spcAft>
              <a:buNone/>
            </a:pPr>
            <a:r>
              <a:t/>
            </a:r>
            <a:endParaRPr sz="15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graphicFrame>
        <p:nvGraphicFramePr>
          <p:cNvPr id="301" name="Google Shape;301;p40"/>
          <p:cNvGraphicFramePr/>
          <p:nvPr/>
        </p:nvGraphicFramePr>
        <p:xfrm>
          <a:off x="796450" y="997975"/>
          <a:ext cx="3000000" cy="3000000"/>
        </p:xfrm>
        <a:graphic>
          <a:graphicData uri="http://schemas.openxmlformats.org/drawingml/2006/table">
            <a:tbl>
              <a:tblPr>
                <a:noFill/>
                <a:tableStyleId>{B5F8E98F-E3FF-4B53-804E-62D494B2C090}</a:tableStyleId>
              </a:tblPr>
              <a:tblGrid>
                <a:gridCol w="2501300"/>
                <a:gridCol w="748650"/>
                <a:gridCol w="1289300"/>
                <a:gridCol w="783275"/>
                <a:gridCol w="1068450"/>
                <a:gridCol w="902875"/>
              </a:tblGrid>
              <a:tr h="381000">
                <a:tc>
                  <a:txBody>
                    <a:bodyPr/>
                    <a:lstStyle/>
                    <a:p>
                      <a:pPr indent="0" lvl="0" marL="0" rtl="0" algn="ctr">
                        <a:spcBef>
                          <a:spcPts val="0"/>
                        </a:spcBef>
                        <a:spcAft>
                          <a:spcPts val="0"/>
                        </a:spcAft>
                        <a:buNone/>
                      </a:pPr>
                      <a:r>
                        <a:rPr lang="en" sz="1300"/>
                        <a:t>STWG Member</a:t>
                      </a:r>
                      <a:endParaRPr sz="1300"/>
                    </a:p>
                  </a:txBody>
                  <a:tcPr marT="91425" marB="91425" marR="91425" marL="91425" anchor="ctr">
                    <a:lnB cap="flat" cmpd="sng" w="9525">
                      <a:solidFill>
                        <a:srgbClr val="9E9E9E"/>
                      </a:solidFill>
                      <a:prstDash val="solid"/>
                      <a:round/>
                      <a:headEnd len="sm" w="sm" type="none"/>
                      <a:tailEnd len="sm" w="sm" type="none"/>
                    </a:lnB>
                  </a:tcPr>
                </a:tc>
                <a:tc>
                  <a:txBody>
                    <a:bodyPr/>
                    <a:lstStyle/>
                    <a:p>
                      <a:pPr indent="0" lvl="0" marL="0" rtl="0" algn="ctr">
                        <a:spcBef>
                          <a:spcPts val="0"/>
                        </a:spcBef>
                        <a:spcAft>
                          <a:spcPts val="0"/>
                        </a:spcAft>
                        <a:buNone/>
                      </a:pPr>
                      <a:r>
                        <a:rPr lang="en" sz="1300"/>
                        <a:t>Vote in Favor</a:t>
                      </a:r>
                      <a:endParaRPr sz="1300"/>
                    </a:p>
                  </a:txBody>
                  <a:tcPr marT="91425" marB="91425" marR="91425" marL="91425" anchor="ctr"/>
                </a:tc>
                <a:tc>
                  <a:txBody>
                    <a:bodyPr/>
                    <a:lstStyle/>
                    <a:p>
                      <a:pPr indent="0" lvl="0" marL="0" rtl="0" algn="ctr">
                        <a:spcBef>
                          <a:spcPts val="0"/>
                        </a:spcBef>
                        <a:spcAft>
                          <a:spcPts val="0"/>
                        </a:spcAft>
                        <a:buNone/>
                      </a:pPr>
                      <a:r>
                        <a:rPr lang="en" sz="1300"/>
                        <a:t>Vote in Favor w/Stipulations</a:t>
                      </a:r>
                      <a:endParaRPr sz="1300"/>
                    </a:p>
                  </a:txBody>
                  <a:tcPr marT="91425" marB="91425" marR="91425" marL="91425" anchor="ctr"/>
                </a:tc>
                <a:tc>
                  <a:txBody>
                    <a:bodyPr/>
                    <a:lstStyle/>
                    <a:p>
                      <a:pPr indent="0" lvl="0" marL="0" rtl="0" algn="ctr">
                        <a:spcBef>
                          <a:spcPts val="0"/>
                        </a:spcBef>
                        <a:spcAft>
                          <a:spcPts val="0"/>
                        </a:spcAft>
                        <a:buNone/>
                      </a:pPr>
                      <a:r>
                        <a:rPr lang="en" sz="1300"/>
                        <a:t>Vote Against</a:t>
                      </a:r>
                      <a:endParaRPr sz="1300"/>
                    </a:p>
                  </a:txBody>
                  <a:tcPr marT="91425" marB="91425" marR="91425" marL="91425" anchor="ctr"/>
                </a:tc>
                <a:tc>
                  <a:txBody>
                    <a:bodyPr/>
                    <a:lstStyle/>
                    <a:p>
                      <a:pPr indent="0" lvl="0" marL="0" rtl="0" algn="ctr">
                        <a:spcBef>
                          <a:spcPts val="0"/>
                        </a:spcBef>
                        <a:spcAft>
                          <a:spcPts val="0"/>
                        </a:spcAft>
                        <a:buNone/>
                      </a:pPr>
                      <a:r>
                        <a:rPr lang="en" sz="1300"/>
                        <a:t>Abstention</a:t>
                      </a:r>
                      <a:endParaRPr sz="1300"/>
                    </a:p>
                  </a:txBody>
                  <a:tcPr marT="91425" marB="91425" marR="91425" marL="91425" anchor="ctr"/>
                </a:tc>
                <a:tc>
                  <a:txBody>
                    <a:bodyPr/>
                    <a:lstStyle/>
                    <a:p>
                      <a:pPr indent="0" lvl="0" marL="0" rtl="0" algn="ctr">
                        <a:spcBef>
                          <a:spcPts val="0"/>
                        </a:spcBef>
                        <a:spcAft>
                          <a:spcPts val="0"/>
                        </a:spcAft>
                        <a:buNone/>
                      </a:pPr>
                      <a:r>
                        <a:rPr lang="en" sz="1300"/>
                        <a:t>Absence</a:t>
                      </a:r>
                      <a:endParaRPr sz="1300"/>
                    </a:p>
                  </a:txBody>
                  <a:tcPr marT="91425" marB="91425" marR="91425" marL="91425" anchor="ctr"/>
                </a:tc>
              </a:tr>
              <a:tr h="381000">
                <a:tc>
                  <a:txBody>
                    <a:bodyPr/>
                    <a:lstStyle/>
                    <a:p>
                      <a:pPr indent="0" lvl="0" marL="0" rtl="0" algn="l">
                        <a:spcBef>
                          <a:spcPts val="0"/>
                        </a:spcBef>
                        <a:spcAft>
                          <a:spcPts val="0"/>
                        </a:spcAft>
                        <a:buNone/>
                      </a:pPr>
                      <a:r>
                        <a:rPr lang="en" sz="1200"/>
                        <a:t>Daniel Schwarz</a:t>
                      </a:r>
                      <a:endParaRPr sz="1200">
                        <a:solidFill>
                          <a:schemeClr val="dk1"/>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spcBef>
                          <a:spcPts val="0"/>
                        </a:spcBef>
                        <a:spcAft>
                          <a:spcPts val="0"/>
                        </a:spcAft>
                        <a:buNone/>
                      </a:pPr>
                      <a:r>
                        <a:rPr lang="en" sz="1200"/>
                        <a:t>Mujtaba Tirmizey</a:t>
                      </a:r>
                      <a:endParaRPr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rgbClr val="9E9E9E"/>
                      </a:solidFill>
                      <a:prstDash val="solid"/>
                      <a:round/>
                      <a:headEnd len="sm" w="sm" type="none"/>
                      <a:tailEnd len="sm" w="sm" type="none"/>
                    </a:lnL>
                  </a:tcPr>
                </a:tc>
                <a:tc>
                  <a:txBody>
                    <a:bodyPr/>
                    <a:lstStyle/>
                    <a:p>
                      <a:pPr indent="0" lvl="0" marL="0" rtl="0" algn="l">
                        <a:spcBef>
                          <a:spcPts val="0"/>
                        </a:spcBef>
                        <a:spcAft>
                          <a:spcPts val="0"/>
                        </a:spcAft>
                        <a:buClr>
                          <a:schemeClr val="dk1"/>
                        </a:buClr>
                        <a:buSzPts val="1100"/>
                        <a:buFont typeface="Arial"/>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spcBef>
                          <a:spcPts val="0"/>
                        </a:spcBef>
                        <a:spcAft>
                          <a:spcPts val="0"/>
                        </a:spcAft>
                        <a:buNone/>
                      </a:pPr>
                      <a:r>
                        <a:rPr lang="en" sz="1200"/>
                        <a:t>Michelle Sczpanski</a:t>
                      </a:r>
                      <a:endParaRPr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spcBef>
                          <a:spcPts val="0"/>
                        </a:spcBef>
                        <a:spcAft>
                          <a:spcPts val="0"/>
                        </a:spcAft>
                        <a:buNone/>
                      </a:pPr>
                      <a:r>
                        <a:rPr lang="en" sz="1200"/>
                        <a:t>Nico Diaz</a:t>
                      </a:r>
                      <a:endParaRPr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spcBef>
                          <a:spcPts val="0"/>
                        </a:spcBef>
                        <a:spcAft>
                          <a:spcPts val="0"/>
                        </a:spcAft>
                        <a:buNone/>
                      </a:pPr>
                      <a:r>
                        <a:rPr lang="en" sz="1200"/>
                        <a:t>Jason Scharf</a:t>
                      </a:r>
                      <a:endParaRPr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spcBef>
                          <a:spcPts val="0"/>
                        </a:spcBef>
                        <a:spcAft>
                          <a:spcPts val="0"/>
                        </a:spcAft>
                        <a:buNone/>
                      </a:pPr>
                      <a:r>
                        <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spcBef>
                          <a:spcPts val="0"/>
                        </a:spcBef>
                        <a:spcAft>
                          <a:spcPts val="0"/>
                        </a:spcAft>
                        <a:buNone/>
                      </a:pPr>
                      <a:r>
                        <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spcBef>
                          <a:spcPts val="0"/>
                        </a:spcBef>
                        <a:spcAft>
                          <a:spcPts val="0"/>
                        </a:spcAft>
                        <a:buNone/>
                      </a:pPr>
                      <a:r>
                        <a:t/>
                      </a:r>
                      <a:endParaRPr/>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9"/>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23" name="Google Shape;123;p19"/>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24" name="Google Shape;124;p19"/>
          <p:cNvSpPr txBox="1"/>
          <p:nvPr/>
        </p:nvSpPr>
        <p:spPr>
          <a:xfrm>
            <a:off x="1134950" y="942300"/>
            <a:ext cx="3091500" cy="458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200">
                <a:solidFill>
                  <a:srgbClr val="062858"/>
                </a:solidFill>
                <a:latin typeface="Twentieth Century"/>
                <a:ea typeface="Twentieth Century"/>
                <a:cs typeface="Twentieth Century"/>
                <a:sym typeface="Twentieth Century"/>
              </a:rPr>
              <a:t>Past </a:t>
            </a:r>
            <a:r>
              <a:rPr b="1" lang="en" sz="2200">
                <a:solidFill>
                  <a:srgbClr val="062858"/>
                </a:solidFill>
                <a:latin typeface="Twentieth Century"/>
                <a:ea typeface="Twentieth Century"/>
                <a:cs typeface="Twentieth Century"/>
                <a:sym typeface="Twentieth Century"/>
              </a:rPr>
              <a:t>Decisions</a:t>
            </a:r>
            <a:endParaRPr sz="2200">
              <a:solidFill>
                <a:srgbClr val="062858"/>
              </a:solidFill>
              <a:latin typeface="Twentieth Century"/>
              <a:ea typeface="Twentieth Century"/>
              <a:cs typeface="Twentieth Century"/>
              <a:sym typeface="Twentieth Century"/>
            </a:endParaRPr>
          </a:p>
        </p:txBody>
      </p:sp>
      <p:sp>
        <p:nvSpPr>
          <p:cNvPr id="125" name="Google Shape;125;p19"/>
          <p:cNvSpPr txBox="1"/>
          <p:nvPr/>
        </p:nvSpPr>
        <p:spPr>
          <a:xfrm>
            <a:off x="1134950" y="1301400"/>
            <a:ext cx="7508100" cy="3681000"/>
          </a:xfrm>
          <a:prstGeom prst="rect">
            <a:avLst/>
          </a:prstGeom>
          <a:noFill/>
          <a:ln>
            <a:noFill/>
          </a:ln>
        </p:spPr>
        <p:txBody>
          <a:bodyPr anchorCtr="0" anchor="t" bIns="91425" lIns="91425" spcFirstLastPara="1" rIns="91425" wrap="square" tIns="91425">
            <a:noAutofit/>
          </a:bodyPr>
          <a:lstStyle/>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Fotokite: </a:t>
            </a:r>
            <a:r>
              <a:rPr lang="en" sz="1500">
                <a:solidFill>
                  <a:srgbClr val="062858"/>
                </a:solidFill>
                <a:latin typeface="Twentieth Century"/>
                <a:ea typeface="Twentieth Century"/>
                <a:cs typeface="Twentieth Century"/>
                <a:sym typeface="Twentieth Century"/>
              </a:rPr>
              <a:t>Aerial UAS allowing for different perspectives during crisis response. Not exempt, will go through the process.</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Press Release out, done with public comment period</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Public comments received, received comments from SPD</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9FC5E8"/>
                </a:highlight>
                <a:latin typeface="Twentieth Century"/>
                <a:ea typeface="Twentieth Century"/>
                <a:cs typeface="Twentieth Century"/>
                <a:sym typeface="Twentieth Century"/>
              </a:rPr>
              <a:t>Recommendation was sent to the Mayor</a:t>
            </a:r>
            <a:endParaRPr sz="1500">
              <a:solidFill>
                <a:srgbClr val="062858"/>
              </a:solidFill>
              <a:highlight>
                <a:srgbClr val="9FC5E8"/>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Vacant Lot Monitoring:</a:t>
            </a:r>
            <a:r>
              <a:rPr lang="en" sz="1500">
                <a:solidFill>
                  <a:srgbClr val="062858"/>
                </a:solidFill>
                <a:latin typeface="Twentieth Century"/>
                <a:ea typeface="Twentieth Century"/>
                <a:cs typeface="Twentieth Century"/>
                <a:sym typeface="Twentieth Century"/>
              </a:rPr>
              <a:t> Sensor that detect changes in a scene to monitor lots for dumping. Not exempt, will go through the process.</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chemeClr val="accent1"/>
                </a:solidFill>
                <a:latin typeface="Twentieth Century"/>
                <a:ea typeface="Twentieth Century"/>
                <a:cs typeface="Twentieth Century"/>
                <a:sym typeface="Twentieth Century"/>
              </a:rPr>
              <a:t>Press Release out, done with public comment period</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chemeClr val="accent1"/>
                </a:solidFill>
                <a:highlight>
                  <a:srgbClr val="FFFF00"/>
                </a:highlight>
                <a:latin typeface="Twentieth Century"/>
                <a:ea typeface="Twentieth Century"/>
                <a:cs typeface="Twentieth Century"/>
                <a:sym typeface="Twentieth Century"/>
              </a:rPr>
              <a:t>Public comments received, waiting for updated data from the requesting department</a:t>
            </a:r>
            <a:endParaRPr sz="1500">
              <a:solidFill>
                <a:srgbClr val="062858"/>
              </a:solidFill>
              <a:highlight>
                <a:srgbClr val="FFFF00"/>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Community Asset Tracker: </a:t>
            </a:r>
            <a:r>
              <a:rPr lang="en" sz="1500">
                <a:solidFill>
                  <a:srgbClr val="062858"/>
                </a:solidFill>
                <a:latin typeface="Twentieth Century"/>
                <a:ea typeface="Twentieth Century"/>
                <a:cs typeface="Twentieth Century"/>
                <a:sym typeface="Twentieth Century"/>
              </a:rPr>
              <a:t>Camera with machine learning algorithm to identify objects within the city. </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9FC5E8"/>
                </a:highlight>
                <a:latin typeface="Twentieth Century"/>
                <a:ea typeface="Twentieth Century"/>
                <a:cs typeface="Twentieth Century"/>
                <a:sym typeface="Twentieth Century"/>
              </a:rPr>
              <a:t>Assessed pilot, documentation provided</a:t>
            </a:r>
            <a:endParaRPr sz="1500">
              <a:solidFill>
                <a:srgbClr val="062858"/>
              </a:solidFill>
              <a:highlight>
                <a:srgbClr val="9FC5E8"/>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Twentieth Century"/>
              <a:buChar char="●"/>
            </a:pPr>
            <a:r>
              <a:rPr b="1" lang="en" sz="1500">
                <a:solidFill>
                  <a:srgbClr val="062858"/>
                </a:solidFill>
                <a:highlight>
                  <a:srgbClr val="9FC5E8"/>
                </a:highlight>
                <a:latin typeface="Twentieth Century"/>
                <a:ea typeface="Twentieth Century"/>
                <a:cs typeface="Twentieth Century"/>
                <a:sym typeface="Twentieth Century"/>
              </a:rPr>
              <a:t>COPS: </a:t>
            </a:r>
            <a:r>
              <a:rPr lang="en" sz="1500">
                <a:solidFill>
                  <a:srgbClr val="062858"/>
                </a:solidFill>
                <a:highlight>
                  <a:srgbClr val="9FC5E8"/>
                </a:highlight>
                <a:latin typeface="Twentieth Century"/>
                <a:ea typeface="Twentieth Century"/>
                <a:cs typeface="Twentieth Century"/>
                <a:sym typeface="Twentieth Century"/>
              </a:rPr>
              <a:t>Cameras strategically placed around the city to aid in policing</a:t>
            </a:r>
            <a:endParaRPr sz="1500">
              <a:solidFill>
                <a:srgbClr val="062858"/>
              </a:solidFill>
              <a:highlight>
                <a:srgbClr val="9FC5E8"/>
              </a:highlight>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9FC5E8"/>
                </a:highlight>
                <a:latin typeface="Twentieth Century"/>
                <a:ea typeface="Twentieth Century"/>
                <a:cs typeface="Twentieth Century"/>
                <a:sym typeface="Twentieth Century"/>
              </a:rPr>
              <a:t>Exempted</a:t>
            </a:r>
            <a:endParaRPr sz="1500">
              <a:solidFill>
                <a:srgbClr val="062858"/>
              </a:solidFill>
              <a:highlight>
                <a:srgbClr val="9FC5E8"/>
              </a:highlight>
              <a:latin typeface="Twentieth Century"/>
              <a:ea typeface="Twentieth Century"/>
              <a:cs typeface="Twentieth Century"/>
              <a:sym typeface="Twentieth Century"/>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0"/>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31" name="Google Shape;131;p20"/>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32" name="Google Shape;132;p20"/>
          <p:cNvSpPr txBox="1"/>
          <p:nvPr/>
        </p:nvSpPr>
        <p:spPr>
          <a:xfrm>
            <a:off x="1134950" y="942300"/>
            <a:ext cx="3091500" cy="458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200">
                <a:solidFill>
                  <a:srgbClr val="062858"/>
                </a:solidFill>
                <a:latin typeface="Twentieth Century"/>
                <a:ea typeface="Twentieth Century"/>
                <a:cs typeface="Twentieth Century"/>
                <a:sym typeface="Twentieth Century"/>
              </a:rPr>
              <a:t>Past </a:t>
            </a:r>
            <a:r>
              <a:rPr b="1" lang="en" sz="2200">
                <a:solidFill>
                  <a:srgbClr val="062858"/>
                </a:solidFill>
                <a:latin typeface="Twentieth Century"/>
                <a:ea typeface="Twentieth Century"/>
                <a:cs typeface="Twentieth Century"/>
                <a:sym typeface="Twentieth Century"/>
              </a:rPr>
              <a:t>Decisions</a:t>
            </a:r>
            <a:endParaRPr sz="2200">
              <a:solidFill>
                <a:srgbClr val="062858"/>
              </a:solidFill>
              <a:latin typeface="Twentieth Century"/>
              <a:ea typeface="Twentieth Century"/>
              <a:cs typeface="Twentieth Century"/>
              <a:sym typeface="Twentieth Century"/>
            </a:endParaRPr>
          </a:p>
        </p:txBody>
      </p:sp>
      <p:sp>
        <p:nvSpPr>
          <p:cNvPr id="133" name="Google Shape;133;p20"/>
          <p:cNvSpPr txBox="1"/>
          <p:nvPr/>
        </p:nvSpPr>
        <p:spPr>
          <a:xfrm>
            <a:off x="1134950" y="1301400"/>
            <a:ext cx="7508100" cy="3681000"/>
          </a:xfrm>
          <a:prstGeom prst="rect">
            <a:avLst/>
          </a:prstGeom>
          <a:noFill/>
          <a:ln>
            <a:noFill/>
          </a:ln>
        </p:spPr>
        <p:txBody>
          <a:bodyPr anchorCtr="0" anchor="t" bIns="91425" lIns="91425" spcFirstLastPara="1" rIns="91425" wrap="square" tIns="91425">
            <a:noAutofit/>
          </a:bodyPr>
          <a:lstStyle/>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Samsara</a:t>
            </a:r>
            <a:r>
              <a:rPr b="1" lang="en" sz="1500">
                <a:solidFill>
                  <a:srgbClr val="062858"/>
                </a:solidFill>
                <a:latin typeface="Twentieth Century"/>
                <a:ea typeface="Twentieth Century"/>
                <a:cs typeface="Twentieth Century"/>
                <a:sym typeface="Twentieth Century"/>
              </a:rPr>
              <a:t>:</a:t>
            </a:r>
            <a:r>
              <a:rPr lang="en" sz="1500">
                <a:solidFill>
                  <a:srgbClr val="062858"/>
                </a:solidFill>
                <a:latin typeface="Twentieth Century"/>
                <a:ea typeface="Twentieth Century"/>
                <a:cs typeface="Twentieth Century"/>
                <a:sym typeface="Twentieth Century"/>
              </a:rPr>
              <a:t> Fleet management </a:t>
            </a:r>
            <a:r>
              <a:rPr lang="en" sz="1500">
                <a:solidFill>
                  <a:srgbClr val="062858"/>
                </a:solidFill>
                <a:latin typeface="Twentieth Century"/>
                <a:ea typeface="Twentieth Century"/>
                <a:cs typeface="Twentieth Century"/>
                <a:sym typeface="Twentieth Century"/>
              </a:rPr>
              <a:t>technology </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chemeClr val="accent1"/>
              </a:buClr>
              <a:buSzPts val="1500"/>
              <a:buFont typeface="Twentieth Century"/>
              <a:buChar char="○"/>
            </a:pPr>
            <a:r>
              <a:rPr lang="en" sz="1500">
                <a:solidFill>
                  <a:schemeClr val="accent1"/>
                </a:solidFill>
                <a:latin typeface="Twentieth Century"/>
                <a:ea typeface="Twentieth Century"/>
                <a:cs typeface="Twentieth Century"/>
                <a:sym typeface="Twentieth Century"/>
              </a:rPr>
              <a:t>Assessed in previous session</a:t>
            </a:r>
            <a:endParaRPr sz="1500">
              <a:solidFill>
                <a:schemeClr val="accent1"/>
              </a:solidFill>
              <a:latin typeface="Twentieth Century"/>
              <a:ea typeface="Twentieth Century"/>
              <a:cs typeface="Twentieth Century"/>
              <a:sym typeface="Twentieth Century"/>
            </a:endParaRPr>
          </a:p>
          <a:p>
            <a:pPr indent="-323850" lvl="1" marL="914400" rtl="0" algn="l">
              <a:spcBef>
                <a:spcPts val="0"/>
              </a:spcBef>
              <a:spcAft>
                <a:spcPts val="0"/>
              </a:spcAft>
              <a:buClr>
                <a:schemeClr val="accent1"/>
              </a:buClr>
              <a:buSzPts val="1500"/>
              <a:buFont typeface="Twentieth Century"/>
              <a:buChar char="○"/>
            </a:pPr>
            <a:r>
              <a:rPr lang="en" sz="1500">
                <a:solidFill>
                  <a:schemeClr val="accent1"/>
                </a:solidFill>
                <a:latin typeface="Twentieth Century"/>
                <a:ea typeface="Twentieth Century"/>
                <a:cs typeface="Twentieth Century"/>
                <a:sym typeface="Twentieth Century"/>
              </a:rPr>
              <a:t>Public comment period completed</a:t>
            </a:r>
            <a:endParaRPr sz="1500">
              <a:solidFill>
                <a:schemeClr val="accent1"/>
              </a:solidFill>
              <a:latin typeface="Twentieth Century"/>
              <a:ea typeface="Twentieth Century"/>
              <a:cs typeface="Twentieth Century"/>
              <a:sym typeface="Twentieth Century"/>
            </a:endParaRPr>
          </a:p>
          <a:p>
            <a:pPr indent="-323850" lvl="1" marL="914400" rtl="0" algn="l">
              <a:spcBef>
                <a:spcPts val="0"/>
              </a:spcBef>
              <a:spcAft>
                <a:spcPts val="0"/>
              </a:spcAft>
              <a:buClr>
                <a:schemeClr val="accent1"/>
              </a:buClr>
              <a:buSzPts val="1500"/>
              <a:buFont typeface="Twentieth Century"/>
              <a:buChar char="○"/>
            </a:pPr>
            <a:r>
              <a:rPr lang="en" sz="1500">
                <a:solidFill>
                  <a:schemeClr val="accent1"/>
                </a:solidFill>
                <a:highlight>
                  <a:srgbClr val="9FC5E8"/>
                </a:highlight>
                <a:latin typeface="Twentieth Century"/>
                <a:ea typeface="Twentieth Century"/>
                <a:cs typeface="Twentieth Century"/>
                <a:sym typeface="Twentieth Century"/>
              </a:rPr>
              <a:t>Recommendation was sent to the Mayor on 2/01</a:t>
            </a:r>
            <a:endParaRPr sz="1500">
              <a:solidFill>
                <a:schemeClr val="accent1"/>
              </a:solidFill>
              <a:highlight>
                <a:srgbClr val="9FC5E8"/>
              </a:highlight>
              <a:latin typeface="Twentieth Century"/>
              <a:ea typeface="Twentieth Century"/>
              <a:cs typeface="Twentieth Century"/>
              <a:sym typeface="Twentieth Century"/>
            </a:endParaRPr>
          </a:p>
          <a:p>
            <a:pPr indent="-323850" lvl="1" marL="914400" rtl="0" algn="l">
              <a:spcBef>
                <a:spcPts val="0"/>
              </a:spcBef>
              <a:spcAft>
                <a:spcPts val="0"/>
              </a:spcAft>
              <a:buClr>
                <a:schemeClr val="accent1"/>
              </a:buClr>
              <a:buSzPts val="1500"/>
              <a:buFont typeface="Twentieth Century"/>
              <a:buChar char="○"/>
            </a:pPr>
            <a:r>
              <a:rPr lang="en" sz="1500">
                <a:solidFill>
                  <a:schemeClr val="accent1"/>
                </a:solidFill>
                <a:highlight>
                  <a:srgbClr val="9FC5E8"/>
                </a:highlight>
                <a:latin typeface="Twentieth Century"/>
                <a:ea typeface="Twentieth Century"/>
                <a:cs typeface="Twentieth Century"/>
                <a:sym typeface="Twentieth Century"/>
              </a:rPr>
              <a:t>Mayor Walsh stated that he read the read the groups recommendations, and is in agreement with a  </a:t>
            </a:r>
            <a:r>
              <a:rPr b="1" lang="en" sz="1500">
                <a:solidFill>
                  <a:schemeClr val="accent1"/>
                </a:solidFill>
                <a:highlight>
                  <a:srgbClr val="9FC5E8"/>
                </a:highlight>
                <a:latin typeface="Twentieth Century"/>
                <a:ea typeface="Twentieth Century"/>
                <a:cs typeface="Twentieth Century"/>
                <a:sym typeface="Twentieth Century"/>
              </a:rPr>
              <a:t>qualified approval</a:t>
            </a:r>
            <a:r>
              <a:rPr lang="en" sz="1500">
                <a:solidFill>
                  <a:schemeClr val="accent1"/>
                </a:solidFill>
                <a:highlight>
                  <a:srgbClr val="9FC5E8"/>
                </a:highlight>
                <a:latin typeface="Twentieth Century"/>
                <a:ea typeface="Twentieth Century"/>
                <a:cs typeface="Twentieth Century"/>
                <a:sym typeface="Twentieth Century"/>
              </a:rPr>
              <a:t>, and is in agreement with the importance of putting in appropriate policies and procedures.</a:t>
            </a:r>
            <a:endParaRPr sz="1500">
              <a:solidFill>
                <a:schemeClr val="accent1"/>
              </a:solidFill>
              <a:highlight>
                <a:srgbClr val="9FC5E8"/>
              </a:highlight>
              <a:latin typeface="Twentieth Century"/>
              <a:ea typeface="Twentieth Century"/>
              <a:cs typeface="Twentieth Century"/>
              <a:sym typeface="Twentieth Century"/>
            </a:endParaRPr>
          </a:p>
          <a:p>
            <a:pPr indent="-323850" lvl="0" marL="457200" rtl="0" algn="l">
              <a:spcBef>
                <a:spcPts val="0"/>
              </a:spcBef>
              <a:spcAft>
                <a:spcPts val="0"/>
              </a:spcAft>
              <a:buClr>
                <a:schemeClr val="accent1"/>
              </a:buClr>
              <a:buSzPts val="1500"/>
              <a:buFont typeface="Calibri"/>
              <a:buChar char="●"/>
            </a:pPr>
            <a:r>
              <a:rPr b="1" lang="en" sz="1500">
                <a:solidFill>
                  <a:schemeClr val="accent1"/>
                </a:solidFill>
                <a:latin typeface="Twentieth Century"/>
                <a:ea typeface="Twentieth Century"/>
                <a:cs typeface="Twentieth Century"/>
                <a:sym typeface="Twentieth Century"/>
              </a:rPr>
              <a:t>Flock Safety/ALPRs: </a:t>
            </a:r>
            <a:r>
              <a:rPr lang="en" sz="1500">
                <a:solidFill>
                  <a:schemeClr val="accent1"/>
                </a:solidFill>
                <a:latin typeface="Twentieth Century"/>
                <a:ea typeface="Twentieth Century"/>
                <a:cs typeface="Twentieth Century"/>
                <a:sym typeface="Twentieth Century"/>
              </a:rPr>
              <a:t>Street cameras that capture vehicle plates.</a:t>
            </a:r>
            <a:endParaRPr sz="1500">
              <a:solidFill>
                <a:schemeClr val="accent1"/>
              </a:solidFill>
              <a:latin typeface="Twentieth Century"/>
              <a:ea typeface="Twentieth Century"/>
              <a:cs typeface="Twentieth Century"/>
              <a:sym typeface="Twentieth Century"/>
            </a:endParaRPr>
          </a:p>
          <a:p>
            <a:pPr indent="-323850" lvl="1" marL="914400" rtl="0" algn="l">
              <a:spcBef>
                <a:spcPts val="0"/>
              </a:spcBef>
              <a:spcAft>
                <a:spcPts val="0"/>
              </a:spcAft>
              <a:buClr>
                <a:schemeClr val="accent1"/>
              </a:buClr>
              <a:buSzPts val="1500"/>
              <a:buFont typeface="Twentieth Century"/>
              <a:buChar char="○"/>
            </a:pPr>
            <a:r>
              <a:rPr lang="en" sz="1500">
                <a:solidFill>
                  <a:schemeClr val="accent1"/>
                </a:solidFill>
                <a:latin typeface="Twentieth Century"/>
                <a:ea typeface="Twentieth Century"/>
                <a:cs typeface="Twentieth Century"/>
                <a:sym typeface="Twentieth Century"/>
              </a:rPr>
              <a:t>Assessed in previous session</a:t>
            </a:r>
            <a:endParaRPr sz="1500">
              <a:solidFill>
                <a:schemeClr val="accent1"/>
              </a:solidFill>
              <a:latin typeface="Twentieth Century"/>
              <a:ea typeface="Twentieth Century"/>
              <a:cs typeface="Twentieth Century"/>
              <a:sym typeface="Twentieth Century"/>
            </a:endParaRPr>
          </a:p>
          <a:p>
            <a:pPr indent="-323850" lvl="1" marL="914400" rtl="0" algn="l">
              <a:spcBef>
                <a:spcPts val="0"/>
              </a:spcBef>
              <a:spcAft>
                <a:spcPts val="0"/>
              </a:spcAft>
              <a:buClr>
                <a:schemeClr val="accent1"/>
              </a:buClr>
              <a:buSzPts val="1500"/>
              <a:buFont typeface="Twentieth Century"/>
              <a:buChar char="○"/>
            </a:pPr>
            <a:r>
              <a:rPr lang="en" sz="1500">
                <a:solidFill>
                  <a:schemeClr val="accent1"/>
                </a:solidFill>
                <a:latin typeface="Twentieth Century"/>
                <a:ea typeface="Twentieth Century"/>
                <a:cs typeface="Twentieth Century"/>
                <a:sym typeface="Twentieth Century"/>
              </a:rPr>
              <a:t>Public comment period completed</a:t>
            </a:r>
            <a:endParaRPr sz="1500">
              <a:solidFill>
                <a:schemeClr val="accent1"/>
              </a:solidFill>
              <a:latin typeface="Twentieth Century"/>
              <a:ea typeface="Twentieth Century"/>
              <a:cs typeface="Twentieth Century"/>
              <a:sym typeface="Twentieth Century"/>
            </a:endParaRPr>
          </a:p>
          <a:p>
            <a:pPr indent="-323850" lvl="1" marL="914400" rtl="0" algn="l">
              <a:spcBef>
                <a:spcPts val="0"/>
              </a:spcBef>
              <a:spcAft>
                <a:spcPts val="0"/>
              </a:spcAft>
              <a:buClr>
                <a:schemeClr val="accent1"/>
              </a:buClr>
              <a:buSzPts val="1500"/>
              <a:buFont typeface="Twentieth Century"/>
              <a:buChar char="○"/>
            </a:pPr>
            <a:r>
              <a:rPr lang="en" sz="1500">
                <a:solidFill>
                  <a:schemeClr val="accent1"/>
                </a:solidFill>
                <a:highlight>
                  <a:srgbClr val="9FC5E8"/>
                </a:highlight>
                <a:latin typeface="Twentieth Century"/>
                <a:ea typeface="Twentieth Century"/>
                <a:cs typeface="Twentieth Century"/>
                <a:sym typeface="Twentieth Century"/>
              </a:rPr>
              <a:t>The Work Group heard from SPD Officers on 1/25/22 for more information regarding this.</a:t>
            </a:r>
            <a:endParaRPr sz="1500">
              <a:solidFill>
                <a:schemeClr val="accent1"/>
              </a:solidFill>
              <a:highlight>
                <a:srgbClr val="9FC5E8"/>
              </a:highlight>
              <a:latin typeface="Twentieth Century"/>
              <a:ea typeface="Twentieth Century"/>
              <a:cs typeface="Twentieth Century"/>
              <a:sym typeface="Twentieth Century"/>
            </a:endParaRPr>
          </a:p>
          <a:p>
            <a:pPr indent="-323850" lvl="1" marL="914400" rtl="0" algn="l">
              <a:spcBef>
                <a:spcPts val="0"/>
              </a:spcBef>
              <a:spcAft>
                <a:spcPts val="0"/>
              </a:spcAft>
              <a:buClr>
                <a:schemeClr val="accent1"/>
              </a:buClr>
              <a:buSzPts val="1500"/>
              <a:buFont typeface="Twentieth Century"/>
              <a:buChar char="○"/>
            </a:pPr>
            <a:r>
              <a:rPr lang="en" sz="1500">
                <a:solidFill>
                  <a:schemeClr val="accent1"/>
                </a:solidFill>
                <a:highlight>
                  <a:srgbClr val="9FC5E8"/>
                </a:highlight>
                <a:latin typeface="Twentieth Century"/>
                <a:ea typeface="Twentieth Century"/>
                <a:cs typeface="Twentieth Century"/>
                <a:sym typeface="Twentieth Century"/>
              </a:rPr>
              <a:t>The STWG created guidelines for ALPR Use and this was recommended to the mayor with the stipulations written on 3/11/22.</a:t>
            </a:r>
            <a:endParaRPr sz="1500">
              <a:solidFill>
                <a:schemeClr val="accent1"/>
              </a:solidFill>
              <a:highlight>
                <a:srgbClr val="9FC5E8"/>
              </a:highlight>
              <a:latin typeface="Twentieth Century"/>
              <a:ea typeface="Twentieth Century"/>
              <a:cs typeface="Twentieth Century"/>
              <a:sym typeface="Twentieth Century"/>
            </a:endParaRPr>
          </a:p>
          <a:p>
            <a:pPr indent="0" lvl="0" marL="457200" rtl="0" algn="l">
              <a:spcBef>
                <a:spcPts val="0"/>
              </a:spcBef>
              <a:spcAft>
                <a:spcPts val="0"/>
              </a:spcAft>
              <a:buNone/>
            </a:pPr>
            <a:r>
              <a:t/>
            </a:r>
            <a:endParaRPr sz="1500">
              <a:solidFill>
                <a:srgbClr val="062858"/>
              </a:solidFill>
              <a:highlight>
                <a:srgbClr val="9FC5E8"/>
              </a:highlight>
              <a:latin typeface="Twentieth Century"/>
              <a:ea typeface="Twentieth Century"/>
              <a:cs typeface="Twentieth Century"/>
              <a:sym typeface="Twentieth Century"/>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1"/>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39" name="Google Shape;139;p21"/>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40" name="Google Shape;140;p21"/>
          <p:cNvSpPr txBox="1"/>
          <p:nvPr/>
        </p:nvSpPr>
        <p:spPr>
          <a:xfrm>
            <a:off x="1134950" y="942300"/>
            <a:ext cx="3091500" cy="458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200">
                <a:solidFill>
                  <a:srgbClr val="062858"/>
                </a:solidFill>
                <a:latin typeface="Twentieth Century"/>
                <a:ea typeface="Twentieth Century"/>
                <a:cs typeface="Twentieth Century"/>
                <a:sym typeface="Twentieth Century"/>
              </a:rPr>
              <a:t>Past </a:t>
            </a:r>
            <a:r>
              <a:rPr b="1" lang="en" sz="2200">
                <a:solidFill>
                  <a:srgbClr val="062858"/>
                </a:solidFill>
                <a:latin typeface="Twentieth Century"/>
                <a:ea typeface="Twentieth Century"/>
                <a:cs typeface="Twentieth Century"/>
                <a:sym typeface="Twentieth Century"/>
              </a:rPr>
              <a:t>Decisions</a:t>
            </a:r>
            <a:endParaRPr sz="2200">
              <a:solidFill>
                <a:srgbClr val="062858"/>
              </a:solidFill>
              <a:latin typeface="Twentieth Century"/>
              <a:ea typeface="Twentieth Century"/>
              <a:cs typeface="Twentieth Century"/>
              <a:sym typeface="Twentieth Century"/>
            </a:endParaRPr>
          </a:p>
        </p:txBody>
      </p:sp>
      <p:sp>
        <p:nvSpPr>
          <p:cNvPr id="141" name="Google Shape;141;p21"/>
          <p:cNvSpPr txBox="1"/>
          <p:nvPr/>
        </p:nvSpPr>
        <p:spPr>
          <a:xfrm>
            <a:off x="1134950" y="1301400"/>
            <a:ext cx="7508100" cy="3681000"/>
          </a:xfrm>
          <a:prstGeom prst="rect">
            <a:avLst/>
          </a:prstGeom>
          <a:noFill/>
          <a:ln>
            <a:noFill/>
          </a:ln>
        </p:spPr>
        <p:txBody>
          <a:bodyPr anchorCtr="0" anchor="t" bIns="91425" lIns="91425" spcFirstLastPara="1" rIns="91425" wrap="square" tIns="91425">
            <a:noAutofit/>
          </a:bodyPr>
          <a:lstStyle/>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Cyclomedia</a:t>
            </a:r>
            <a:r>
              <a:rPr b="1" lang="en" sz="1500">
                <a:solidFill>
                  <a:srgbClr val="062858"/>
                </a:solidFill>
                <a:latin typeface="Twentieth Century"/>
                <a:ea typeface="Twentieth Century"/>
                <a:cs typeface="Twentieth Century"/>
                <a:sym typeface="Twentieth Century"/>
              </a:rPr>
              <a:t>:</a:t>
            </a:r>
            <a:r>
              <a:rPr lang="en" sz="1500">
                <a:solidFill>
                  <a:srgbClr val="062858"/>
                </a:solidFill>
                <a:latin typeface="Twentieth Century"/>
                <a:ea typeface="Twentieth Century"/>
                <a:cs typeface="Twentieth Century"/>
                <a:sym typeface="Twentieth Century"/>
              </a:rPr>
              <a:t> Right of Way Imaging</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chemeClr val="accent1"/>
              </a:buClr>
              <a:buSzPts val="1500"/>
              <a:buFont typeface="Twentieth Century"/>
              <a:buChar char="○"/>
            </a:pPr>
            <a:r>
              <a:rPr lang="en" sz="1500">
                <a:solidFill>
                  <a:schemeClr val="accent1"/>
                </a:solidFill>
                <a:latin typeface="Twentieth Century"/>
                <a:ea typeface="Twentieth Century"/>
                <a:cs typeface="Twentieth Century"/>
                <a:sym typeface="Twentieth Century"/>
              </a:rPr>
              <a:t>Public comment period completed</a:t>
            </a:r>
            <a:endParaRPr sz="1500">
              <a:solidFill>
                <a:schemeClr val="accent1"/>
              </a:solidFill>
              <a:latin typeface="Twentieth Century"/>
              <a:ea typeface="Twentieth Century"/>
              <a:cs typeface="Twentieth Century"/>
              <a:sym typeface="Twentieth Century"/>
            </a:endParaRPr>
          </a:p>
          <a:p>
            <a:pPr indent="-323850" lvl="1" marL="914400" rtl="0" algn="l">
              <a:spcBef>
                <a:spcPts val="0"/>
              </a:spcBef>
              <a:spcAft>
                <a:spcPts val="0"/>
              </a:spcAft>
              <a:buClr>
                <a:schemeClr val="accent1"/>
              </a:buClr>
              <a:buSzPts val="1500"/>
              <a:buFont typeface="Twentieth Century"/>
              <a:buChar char="○"/>
            </a:pPr>
            <a:r>
              <a:rPr lang="en" sz="1500">
                <a:solidFill>
                  <a:schemeClr val="accent1"/>
                </a:solidFill>
                <a:highlight>
                  <a:srgbClr val="9FC5E8"/>
                </a:highlight>
                <a:latin typeface="Twentieth Century"/>
                <a:ea typeface="Twentieth Century"/>
                <a:cs typeface="Twentieth Century"/>
                <a:sym typeface="Twentieth Century"/>
              </a:rPr>
              <a:t>Recommendation was sent to the Mayor on 5/07/22</a:t>
            </a:r>
            <a:endParaRPr sz="1500">
              <a:solidFill>
                <a:schemeClr val="accent1"/>
              </a:solidFill>
              <a:highlight>
                <a:srgbClr val="9FC5E8"/>
              </a:highlight>
              <a:latin typeface="Twentieth Century"/>
              <a:ea typeface="Twentieth Century"/>
              <a:cs typeface="Twentieth Century"/>
              <a:sym typeface="Twentieth Century"/>
            </a:endParaRPr>
          </a:p>
          <a:p>
            <a:pPr indent="-323850" lvl="1" marL="914400" rtl="0" algn="l">
              <a:spcBef>
                <a:spcPts val="0"/>
              </a:spcBef>
              <a:spcAft>
                <a:spcPts val="0"/>
              </a:spcAft>
              <a:buClr>
                <a:schemeClr val="accent1"/>
              </a:buClr>
              <a:buSzPts val="1500"/>
              <a:buFont typeface="Twentieth Century"/>
              <a:buChar char="○"/>
            </a:pPr>
            <a:r>
              <a:rPr lang="en" sz="1500">
                <a:solidFill>
                  <a:schemeClr val="accent1"/>
                </a:solidFill>
                <a:highlight>
                  <a:srgbClr val="9FC5E8"/>
                </a:highlight>
                <a:latin typeface="Twentieth Century"/>
                <a:ea typeface="Twentieth Century"/>
                <a:cs typeface="Twentieth Century"/>
                <a:sym typeface="Twentieth Century"/>
              </a:rPr>
              <a:t>Mayor Walsh stated: </a:t>
            </a:r>
            <a:r>
              <a:rPr lang="en" sz="1500">
                <a:solidFill>
                  <a:srgbClr val="1F497D"/>
                </a:solidFill>
                <a:highlight>
                  <a:srgbClr val="9FC5E8"/>
                </a:highlight>
                <a:latin typeface="Twentieth Century"/>
                <a:ea typeface="Twentieth Century"/>
                <a:cs typeface="Twentieth Century"/>
                <a:sym typeface="Twentieth Century"/>
              </a:rPr>
              <a:t>I have reviewed the STWG’s recommendation and I am in agreement with it.</a:t>
            </a:r>
            <a:endParaRPr sz="1500">
              <a:solidFill>
                <a:srgbClr val="1F497D"/>
              </a:solidFill>
              <a:highlight>
                <a:srgbClr val="9FC5E8"/>
              </a:highlight>
              <a:latin typeface="Twentieth Century"/>
              <a:ea typeface="Twentieth Century"/>
              <a:cs typeface="Twentieth Century"/>
              <a:sym typeface="Twentieth Century"/>
            </a:endParaRPr>
          </a:p>
          <a:p>
            <a:pPr indent="0" lvl="0" marL="0" rtl="0" algn="l">
              <a:spcBef>
                <a:spcPts val="0"/>
              </a:spcBef>
              <a:spcAft>
                <a:spcPts val="0"/>
              </a:spcAft>
              <a:buNone/>
            </a:pPr>
            <a:r>
              <a:t/>
            </a:r>
            <a:endParaRPr b="1" sz="1500">
              <a:solidFill>
                <a:srgbClr val="1F497D"/>
              </a:solidFill>
              <a:latin typeface="Twentieth Century"/>
              <a:ea typeface="Twentieth Century"/>
              <a:cs typeface="Twentieth Century"/>
              <a:sym typeface="Twentieth Century"/>
            </a:endParaRPr>
          </a:p>
          <a:p>
            <a:pPr indent="457200" lvl="0" marL="0" rtl="0" algn="l">
              <a:spcBef>
                <a:spcPts val="0"/>
              </a:spcBef>
              <a:spcAft>
                <a:spcPts val="0"/>
              </a:spcAft>
              <a:buNone/>
            </a:pPr>
            <a:r>
              <a:rPr b="1" lang="en" sz="2200">
                <a:solidFill>
                  <a:schemeClr val="accent1"/>
                </a:solidFill>
                <a:latin typeface="Twentieth Century"/>
                <a:ea typeface="Twentieth Century"/>
                <a:cs typeface="Twentieth Century"/>
                <a:sym typeface="Twentieth Century"/>
              </a:rPr>
              <a:t>Current </a:t>
            </a:r>
            <a:r>
              <a:rPr b="1" lang="en" sz="2200">
                <a:solidFill>
                  <a:schemeClr val="accent1"/>
                </a:solidFill>
                <a:latin typeface="Twentieth Century"/>
                <a:ea typeface="Twentieth Century"/>
                <a:cs typeface="Twentieth Century"/>
                <a:sym typeface="Twentieth Century"/>
              </a:rPr>
              <a:t>Decisions</a:t>
            </a:r>
            <a:endParaRPr b="1" sz="1500">
              <a:solidFill>
                <a:srgbClr val="1F497D"/>
              </a:solidFill>
              <a:latin typeface="Twentieth Century"/>
              <a:ea typeface="Twentieth Century"/>
              <a:cs typeface="Twentieth Century"/>
              <a:sym typeface="Twentieth Century"/>
            </a:endParaRPr>
          </a:p>
          <a:p>
            <a:pPr indent="-323850" lvl="0" marL="457200" rtl="0" algn="l">
              <a:spcBef>
                <a:spcPts val="0"/>
              </a:spcBef>
              <a:spcAft>
                <a:spcPts val="0"/>
              </a:spcAft>
              <a:buClr>
                <a:srgbClr val="1F497D"/>
              </a:buClr>
              <a:buSzPts val="1500"/>
              <a:buFont typeface="Twentieth Century"/>
              <a:buChar char="●"/>
            </a:pPr>
            <a:r>
              <a:rPr b="1" lang="en" sz="1500">
                <a:solidFill>
                  <a:srgbClr val="1F497D"/>
                </a:solidFill>
                <a:latin typeface="Twentieth Century"/>
                <a:ea typeface="Twentieth Century"/>
                <a:cs typeface="Twentieth Century"/>
                <a:sym typeface="Twentieth Century"/>
              </a:rPr>
              <a:t>Dataminr</a:t>
            </a:r>
            <a:r>
              <a:rPr lang="en" sz="1500">
                <a:solidFill>
                  <a:srgbClr val="1F497D"/>
                </a:solidFill>
                <a:latin typeface="Twentieth Century"/>
                <a:ea typeface="Twentieth Century"/>
                <a:cs typeface="Twentieth Century"/>
                <a:sym typeface="Twentieth Century"/>
              </a:rPr>
              <a:t>: Social Media monitoring of violent posts.</a:t>
            </a:r>
            <a:endParaRPr sz="1500">
              <a:solidFill>
                <a:srgbClr val="1F497D"/>
              </a:solidFill>
              <a:latin typeface="Twentieth Century"/>
              <a:ea typeface="Twentieth Century"/>
              <a:cs typeface="Twentieth Century"/>
              <a:sym typeface="Twentieth Century"/>
            </a:endParaRPr>
          </a:p>
          <a:p>
            <a:pPr indent="-323850" lvl="1" marL="914400" rtl="0" algn="l">
              <a:spcBef>
                <a:spcPts val="0"/>
              </a:spcBef>
              <a:spcAft>
                <a:spcPts val="0"/>
              </a:spcAft>
              <a:buClr>
                <a:srgbClr val="1F497D"/>
              </a:buClr>
              <a:buSzPts val="1500"/>
              <a:buFont typeface="Twentieth Century"/>
              <a:buChar char="○"/>
            </a:pPr>
            <a:r>
              <a:rPr lang="en" sz="1500">
                <a:solidFill>
                  <a:srgbClr val="1F497D"/>
                </a:solidFill>
                <a:highlight>
                  <a:srgbClr val="FFFF00"/>
                </a:highlight>
                <a:latin typeface="Twentieth Century"/>
                <a:ea typeface="Twentieth Century"/>
                <a:cs typeface="Twentieth Century"/>
                <a:sym typeface="Twentieth Century"/>
              </a:rPr>
              <a:t>Discussion continuing today</a:t>
            </a:r>
            <a:endParaRPr sz="1500">
              <a:solidFill>
                <a:srgbClr val="1F497D"/>
              </a:solidFill>
              <a:highlight>
                <a:srgbClr val="FFFF00"/>
              </a:highlight>
              <a:latin typeface="Twentieth Century"/>
              <a:ea typeface="Twentieth Century"/>
              <a:cs typeface="Twentieth Century"/>
              <a:sym typeface="Twentieth Century"/>
            </a:endParaRPr>
          </a:p>
          <a:p>
            <a:pPr indent="-323850" lvl="1" marL="914400" rtl="0" algn="l">
              <a:spcBef>
                <a:spcPts val="0"/>
              </a:spcBef>
              <a:spcAft>
                <a:spcPts val="0"/>
              </a:spcAft>
              <a:buClr>
                <a:srgbClr val="1F497D"/>
              </a:buClr>
              <a:buSzPts val="1500"/>
              <a:buFont typeface="Twentieth Century"/>
              <a:buChar char="○"/>
            </a:pPr>
            <a:r>
              <a:rPr lang="en" sz="1500">
                <a:solidFill>
                  <a:srgbClr val="1F497D"/>
                </a:solidFill>
                <a:highlight>
                  <a:srgbClr val="FFFF00"/>
                </a:highlight>
                <a:latin typeface="Twentieth Century"/>
                <a:ea typeface="Twentieth Century"/>
                <a:cs typeface="Twentieth Century"/>
                <a:sym typeface="Twentieth Century"/>
              </a:rPr>
              <a:t>Public comment period to open right after</a:t>
            </a:r>
            <a:endParaRPr sz="1500">
              <a:solidFill>
                <a:srgbClr val="1F497D"/>
              </a:solidFill>
              <a:highlight>
                <a:srgbClr val="FFFF00"/>
              </a:highlight>
              <a:latin typeface="Twentieth Century"/>
              <a:ea typeface="Twentieth Century"/>
              <a:cs typeface="Twentieth Century"/>
              <a:sym typeface="Twentieth Century"/>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2"/>
          <p:cNvSpPr txBox="1"/>
          <p:nvPr>
            <p:ph type="title"/>
          </p:nvPr>
        </p:nvSpPr>
        <p:spPr>
          <a:xfrm>
            <a:off x="304800" y="594122"/>
            <a:ext cx="8229600" cy="777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lang="en" sz="3600">
                <a:latin typeface="Times"/>
                <a:ea typeface="Times"/>
                <a:cs typeface="Times"/>
                <a:sym typeface="Times"/>
              </a:rPr>
              <a:t>Review</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47" name="Google Shape;147;p22"/>
          <p:cNvSpPr txBox="1"/>
          <p:nvPr>
            <p:ph idx="1" type="body"/>
          </p:nvPr>
        </p:nvSpPr>
        <p:spPr>
          <a:xfrm>
            <a:off x="555550" y="841325"/>
            <a:ext cx="3796800" cy="5304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b="1" lang="en" sz="2100"/>
              <a:t>Internal Norms</a:t>
            </a:r>
            <a:endParaRPr sz="1700"/>
          </a:p>
          <a:p>
            <a:pPr indent="0" lvl="0" marL="0" rtl="0" algn="l">
              <a:spcBef>
                <a:spcPts val="360"/>
              </a:spcBef>
              <a:spcAft>
                <a:spcPts val="0"/>
              </a:spcAft>
              <a:buNone/>
            </a:pPr>
            <a:r>
              <a:t/>
            </a:r>
            <a:endParaRPr sz="1700"/>
          </a:p>
        </p:txBody>
      </p:sp>
      <p:sp>
        <p:nvSpPr>
          <p:cNvPr id="148" name="Google Shape;148;p22"/>
          <p:cNvSpPr txBox="1"/>
          <p:nvPr>
            <p:ph idx="1" type="body"/>
          </p:nvPr>
        </p:nvSpPr>
        <p:spPr>
          <a:xfrm>
            <a:off x="960500" y="4658225"/>
            <a:ext cx="5361900" cy="4854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lang="en" sz="2100" u="sng">
                <a:solidFill>
                  <a:schemeClr val="hlink"/>
                </a:solidFill>
                <a:hlinkClick r:id="rId3"/>
              </a:rPr>
              <a:t>View Attendance and Guest Norms</a:t>
            </a:r>
            <a:endParaRPr sz="1700"/>
          </a:p>
          <a:p>
            <a:pPr indent="0" lvl="0" marL="0" rtl="0" algn="l">
              <a:spcBef>
                <a:spcPts val="360"/>
              </a:spcBef>
              <a:spcAft>
                <a:spcPts val="0"/>
              </a:spcAft>
              <a:buNone/>
            </a:pPr>
            <a:r>
              <a:t/>
            </a:r>
            <a:endParaRPr sz="1700"/>
          </a:p>
        </p:txBody>
      </p:sp>
      <p:sp>
        <p:nvSpPr>
          <p:cNvPr id="149" name="Google Shape;149;p22"/>
          <p:cNvSpPr txBox="1"/>
          <p:nvPr/>
        </p:nvSpPr>
        <p:spPr>
          <a:xfrm>
            <a:off x="457200" y="1371725"/>
            <a:ext cx="8686800" cy="3286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Attendance:</a:t>
            </a:r>
            <a:endParaRPr sz="1200">
              <a:solidFill>
                <a:schemeClr val="dk1"/>
              </a:solidFill>
              <a:latin typeface="Calibri"/>
              <a:ea typeface="Calibri"/>
              <a:cs typeface="Calibri"/>
              <a:sym typeface="Calibri"/>
            </a:endParaRPr>
          </a:p>
          <a:p>
            <a:pPr indent="-304800" lvl="0" marL="457200" rtl="0" algn="l">
              <a:lnSpc>
                <a:spcPct val="115000"/>
              </a:lnSpc>
              <a:spcBef>
                <a:spcPts val="0"/>
              </a:spcBef>
              <a:spcAft>
                <a:spcPts val="0"/>
              </a:spcAft>
              <a:buClr>
                <a:schemeClr val="dk1"/>
              </a:buClr>
              <a:buSzPts val="1200"/>
              <a:buFont typeface="Calibri"/>
              <a:buAutoNum type="arabicPeriod"/>
            </a:pPr>
            <a:r>
              <a:rPr lang="en" sz="1200">
                <a:solidFill>
                  <a:schemeClr val="dk1"/>
                </a:solidFill>
                <a:latin typeface="Calibri"/>
                <a:ea typeface="Calibri"/>
                <a:cs typeface="Calibri"/>
                <a:sym typeface="Calibri"/>
              </a:rPr>
              <a:t>If members have unjustified absences for three meetings in a three month time period, the Surveillance Team Working Group (STWG) Coordinators will reach out to the member.</a:t>
            </a:r>
            <a:endParaRPr sz="1200">
              <a:solidFill>
                <a:schemeClr val="dk1"/>
              </a:solidFill>
              <a:latin typeface="Calibri"/>
              <a:ea typeface="Calibri"/>
              <a:cs typeface="Calibri"/>
              <a:sym typeface="Calibri"/>
            </a:endParaRPr>
          </a:p>
          <a:p>
            <a:pPr indent="-304800" lvl="0" marL="457200" rtl="0" algn="l">
              <a:lnSpc>
                <a:spcPct val="115000"/>
              </a:lnSpc>
              <a:spcBef>
                <a:spcPts val="0"/>
              </a:spcBef>
              <a:spcAft>
                <a:spcPts val="0"/>
              </a:spcAft>
              <a:buClr>
                <a:schemeClr val="dk1"/>
              </a:buClr>
              <a:buSzPts val="1200"/>
              <a:buFont typeface="Calibri"/>
              <a:buAutoNum type="arabicPeriod"/>
            </a:pPr>
            <a:r>
              <a:rPr lang="en" sz="1200">
                <a:solidFill>
                  <a:schemeClr val="dk1"/>
                </a:solidFill>
                <a:latin typeface="Calibri"/>
                <a:ea typeface="Calibri"/>
                <a:cs typeface="Calibri"/>
                <a:sym typeface="Calibri"/>
              </a:rPr>
              <a:t>The working group is required to have at least 50% of all members present before we hold a recommendation vote.</a:t>
            </a:r>
            <a:endParaRPr sz="1200">
              <a:solidFill>
                <a:schemeClr val="dk1"/>
              </a:solidFill>
              <a:latin typeface="Calibri"/>
              <a:ea typeface="Calibri"/>
              <a:cs typeface="Calibri"/>
              <a:sym typeface="Calibri"/>
            </a:endParaRPr>
          </a:p>
          <a:p>
            <a:pPr indent="-304800" lvl="1" marL="914400" rtl="0" algn="l">
              <a:lnSpc>
                <a:spcPct val="115000"/>
              </a:lnSpc>
              <a:spcBef>
                <a:spcPts val="0"/>
              </a:spcBef>
              <a:spcAft>
                <a:spcPts val="0"/>
              </a:spcAft>
              <a:buClr>
                <a:schemeClr val="dk1"/>
              </a:buClr>
              <a:buSzPts val="1200"/>
              <a:buFont typeface="Calibri"/>
              <a:buAutoNum type="alphaLcPeriod"/>
            </a:pPr>
            <a:r>
              <a:rPr lang="en" sz="1200">
                <a:solidFill>
                  <a:schemeClr val="dk1"/>
                </a:solidFill>
                <a:latin typeface="Calibri"/>
                <a:ea typeface="Calibri"/>
                <a:cs typeface="Calibri"/>
                <a:sym typeface="Calibri"/>
              </a:rPr>
              <a:t>Of those present at least 40% should be non-city staff.</a:t>
            </a:r>
            <a:endParaRPr sz="12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2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200">
                <a:solidFill>
                  <a:schemeClr val="dk1"/>
                </a:solidFill>
                <a:latin typeface="Calibri"/>
                <a:ea typeface="Calibri"/>
                <a:cs typeface="Calibri"/>
                <a:sym typeface="Calibri"/>
              </a:rPr>
              <a:t>External Participants:</a:t>
            </a:r>
            <a:endParaRPr b="1" sz="1200">
              <a:solidFill>
                <a:schemeClr val="dk1"/>
              </a:solidFill>
              <a:latin typeface="Calibri"/>
              <a:ea typeface="Calibri"/>
              <a:cs typeface="Calibri"/>
              <a:sym typeface="Calibri"/>
            </a:endParaRPr>
          </a:p>
          <a:p>
            <a:pPr indent="-304800" lvl="0" marL="457200" rtl="0" algn="l">
              <a:lnSpc>
                <a:spcPct val="115000"/>
              </a:lnSpc>
              <a:spcBef>
                <a:spcPts val="0"/>
              </a:spcBef>
              <a:spcAft>
                <a:spcPts val="0"/>
              </a:spcAft>
              <a:buClr>
                <a:schemeClr val="dk1"/>
              </a:buClr>
              <a:buSzPts val="1200"/>
              <a:buFont typeface="Calibri"/>
              <a:buAutoNum type="arabicPeriod"/>
            </a:pPr>
            <a:r>
              <a:rPr lang="en" sz="1200">
                <a:solidFill>
                  <a:schemeClr val="dk1"/>
                </a:solidFill>
                <a:latin typeface="Calibri"/>
                <a:ea typeface="Calibri"/>
                <a:cs typeface="Calibri"/>
                <a:sym typeface="Calibri"/>
              </a:rPr>
              <a:t>Outside participants should request permission before-hand to the API team.</a:t>
            </a:r>
            <a:endParaRPr sz="1200">
              <a:solidFill>
                <a:schemeClr val="dk1"/>
              </a:solidFill>
              <a:latin typeface="Calibri"/>
              <a:ea typeface="Calibri"/>
              <a:cs typeface="Calibri"/>
              <a:sym typeface="Calibri"/>
            </a:endParaRPr>
          </a:p>
          <a:p>
            <a:pPr indent="-304800" lvl="1" marL="914400" rtl="0" algn="l">
              <a:lnSpc>
                <a:spcPct val="115000"/>
              </a:lnSpc>
              <a:spcBef>
                <a:spcPts val="0"/>
              </a:spcBef>
              <a:spcAft>
                <a:spcPts val="0"/>
              </a:spcAft>
              <a:buClr>
                <a:schemeClr val="dk1"/>
              </a:buClr>
              <a:buSzPts val="1200"/>
              <a:buFont typeface="Calibri"/>
              <a:buAutoNum type="alphaLcPeriod"/>
            </a:pPr>
            <a:r>
              <a:rPr lang="en" sz="1200">
                <a:solidFill>
                  <a:schemeClr val="dk1"/>
                </a:solidFill>
                <a:latin typeface="Calibri"/>
                <a:ea typeface="Calibri"/>
                <a:cs typeface="Calibri"/>
                <a:sym typeface="Calibri"/>
              </a:rPr>
              <a:t>The API team will inform the STWG before meetings if there will be outside participants joining the group.</a:t>
            </a:r>
            <a:endParaRPr sz="12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2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200">
                <a:solidFill>
                  <a:schemeClr val="dk1"/>
                </a:solidFill>
                <a:latin typeface="Calibri"/>
                <a:ea typeface="Calibri"/>
                <a:cs typeface="Calibri"/>
                <a:sym typeface="Calibri"/>
              </a:rPr>
              <a:t>Documentation for Community Review: </a:t>
            </a:r>
            <a:endParaRPr b="1" sz="1200">
              <a:solidFill>
                <a:schemeClr val="dk1"/>
              </a:solidFill>
              <a:latin typeface="Calibri"/>
              <a:ea typeface="Calibri"/>
              <a:cs typeface="Calibri"/>
              <a:sym typeface="Calibri"/>
            </a:endParaRPr>
          </a:p>
          <a:p>
            <a:pPr indent="-304800" lvl="0" marL="457200" rtl="0" algn="l">
              <a:lnSpc>
                <a:spcPct val="115000"/>
              </a:lnSpc>
              <a:spcBef>
                <a:spcPts val="0"/>
              </a:spcBef>
              <a:spcAft>
                <a:spcPts val="0"/>
              </a:spcAft>
              <a:buSzPts val="1200"/>
              <a:buFont typeface="Calibri"/>
              <a:buAutoNum type="arabicPeriod"/>
            </a:pPr>
            <a:r>
              <a:rPr lang="en" sz="1200">
                <a:solidFill>
                  <a:schemeClr val="dk1"/>
                </a:solidFill>
                <a:latin typeface="Calibri"/>
                <a:ea typeface="Calibri"/>
                <a:cs typeface="Calibri"/>
                <a:sym typeface="Calibri"/>
              </a:rPr>
              <a:t>The notes from the STWG Sessions will be posted to the STWG Website after the meetings.  </a:t>
            </a:r>
            <a:endParaRPr sz="1200">
              <a:solidFill>
                <a:schemeClr val="dk1"/>
              </a:solidFill>
              <a:latin typeface="Calibri"/>
              <a:ea typeface="Calibri"/>
              <a:cs typeface="Calibri"/>
              <a:sym typeface="Calibri"/>
            </a:endParaRPr>
          </a:p>
          <a:p>
            <a:pPr indent="0" lvl="0" marL="914400" rtl="0" algn="l">
              <a:lnSpc>
                <a:spcPct val="115000"/>
              </a:lnSpc>
              <a:spcBef>
                <a:spcPts val="0"/>
              </a:spcBef>
              <a:spcAft>
                <a:spcPts val="0"/>
              </a:spcAft>
              <a:buNone/>
            </a:pPr>
            <a:r>
              <a:t/>
            </a:r>
            <a:endParaRPr sz="12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200">
                <a:solidFill>
                  <a:schemeClr val="dk1"/>
                </a:solidFill>
                <a:latin typeface="Calibri"/>
                <a:ea typeface="Calibri"/>
                <a:cs typeface="Calibri"/>
                <a:sym typeface="Calibri"/>
              </a:rPr>
              <a:t>Letter of Commitment:</a:t>
            </a:r>
            <a:endParaRPr b="1" sz="1200">
              <a:solidFill>
                <a:schemeClr val="dk1"/>
              </a:solidFill>
              <a:latin typeface="Calibri"/>
              <a:ea typeface="Calibri"/>
              <a:cs typeface="Calibri"/>
              <a:sym typeface="Calibri"/>
            </a:endParaRPr>
          </a:p>
          <a:p>
            <a:pPr indent="-304800" lvl="0" marL="457200" rtl="0" algn="l">
              <a:lnSpc>
                <a:spcPct val="115000"/>
              </a:lnSpc>
              <a:spcBef>
                <a:spcPts val="0"/>
              </a:spcBef>
              <a:spcAft>
                <a:spcPts val="0"/>
              </a:spcAft>
              <a:buClr>
                <a:schemeClr val="dk1"/>
              </a:buClr>
              <a:buSzPts val="1200"/>
              <a:buFont typeface="Calibri"/>
              <a:buAutoNum type="arabicPeriod"/>
            </a:pPr>
            <a:r>
              <a:rPr lang="en" sz="1200">
                <a:solidFill>
                  <a:schemeClr val="dk1"/>
                </a:solidFill>
                <a:latin typeface="Calibri"/>
                <a:ea typeface="Calibri"/>
                <a:cs typeface="Calibri"/>
                <a:sym typeface="Calibri"/>
              </a:rPr>
              <a:t>Is effective for one year, and is to be sent out annually.</a:t>
            </a:r>
            <a:endParaRPr sz="1500">
              <a:solidFill>
                <a:srgbClr val="062858"/>
              </a:solidFill>
              <a:latin typeface="Roboto"/>
              <a:ea typeface="Roboto"/>
              <a:cs typeface="Roboto"/>
              <a:sym typeface="Roboto"/>
            </a:endParaRPr>
          </a:p>
          <a:p>
            <a:pPr indent="0" lvl="0" marL="0" rtl="0" algn="l">
              <a:spcBef>
                <a:spcPts val="0"/>
              </a:spcBef>
              <a:spcAft>
                <a:spcPts val="0"/>
              </a:spcAft>
              <a:buNone/>
            </a:pPr>
            <a:r>
              <a:rPr lang="en" sz="1500">
                <a:solidFill>
                  <a:srgbClr val="062858"/>
                </a:solidFill>
                <a:latin typeface="Roboto"/>
                <a:ea typeface="Roboto"/>
                <a:cs typeface="Roboto"/>
                <a:sym typeface="Roboto"/>
              </a:rPr>
              <a:t>    </a:t>
            </a:r>
            <a:endParaRPr sz="1500">
              <a:solidFill>
                <a:srgbClr val="062858"/>
              </a:solidFill>
              <a:latin typeface="Roboto"/>
              <a:ea typeface="Roboto"/>
              <a:cs typeface="Roboto"/>
              <a:sym typeface="Robo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3"/>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55" name="Google Shape;155;p23"/>
          <p:cNvSpPr txBox="1"/>
          <p:nvPr/>
        </p:nvSpPr>
        <p:spPr>
          <a:xfrm>
            <a:off x="669875" y="851625"/>
            <a:ext cx="4419300" cy="615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300">
                <a:solidFill>
                  <a:srgbClr val="062858"/>
                </a:solidFill>
                <a:latin typeface="Calibri"/>
                <a:ea typeface="Calibri"/>
                <a:cs typeface="Calibri"/>
                <a:sym typeface="Calibri"/>
              </a:rPr>
              <a:t>Service Level Agreements (SLAs)</a:t>
            </a:r>
            <a:endParaRPr b="1" sz="2300">
              <a:solidFill>
                <a:srgbClr val="062858"/>
              </a:solidFill>
              <a:latin typeface="Calibri"/>
              <a:ea typeface="Calibri"/>
              <a:cs typeface="Calibri"/>
              <a:sym typeface="Calibri"/>
            </a:endParaRPr>
          </a:p>
          <a:p>
            <a:pPr indent="0" lvl="0" marL="0" rtl="0" algn="l">
              <a:spcBef>
                <a:spcPts val="0"/>
              </a:spcBef>
              <a:spcAft>
                <a:spcPts val="0"/>
              </a:spcAft>
              <a:buNone/>
            </a:pPr>
            <a:r>
              <a:t/>
            </a:r>
            <a:endParaRPr sz="1500">
              <a:solidFill>
                <a:srgbClr val="062858"/>
              </a:solidFill>
              <a:latin typeface="Calibri"/>
              <a:ea typeface="Calibri"/>
              <a:cs typeface="Calibri"/>
              <a:sym typeface="Calibri"/>
            </a:endParaRPr>
          </a:p>
        </p:txBody>
      </p:sp>
      <p:sp>
        <p:nvSpPr>
          <p:cNvPr id="156" name="Google Shape;156;p23"/>
          <p:cNvSpPr txBox="1"/>
          <p:nvPr>
            <p:ph type="title"/>
          </p:nvPr>
        </p:nvSpPr>
        <p:spPr>
          <a:xfrm>
            <a:off x="876550" y="262725"/>
            <a:ext cx="78102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p:txBody>
      </p:sp>
      <p:sp>
        <p:nvSpPr>
          <p:cNvPr id="157" name="Google Shape;157;p23"/>
          <p:cNvSpPr/>
          <p:nvPr/>
        </p:nvSpPr>
        <p:spPr>
          <a:xfrm>
            <a:off x="749375"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3"/>
          <p:cNvSpPr txBox="1"/>
          <p:nvPr/>
        </p:nvSpPr>
        <p:spPr>
          <a:xfrm>
            <a:off x="688175" y="1778150"/>
            <a:ext cx="1574400" cy="831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2 - 6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(10 - 30</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Business Days)</a:t>
            </a:r>
            <a:endParaRPr>
              <a:latin typeface="Twentieth Century"/>
              <a:ea typeface="Twentieth Century"/>
              <a:cs typeface="Twentieth Century"/>
              <a:sym typeface="Twentieth Century"/>
            </a:endParaRPr>
          </a:p>
        </p:txBody>
      </p:sp>
      <p:sp>
        <p:nvSpPr>
          <p:cNvPr id="159" name="Google Shape;159;p23"/>
          <p:cNvSpPr txBox="1"/>
          <p:nvPr/>
        </p:nvSpPr>
        <p:spPr>
          <a:xfrm>
            <a:off x="688175" y="2880850"/>
            <a:ext cx="1574400" cy="831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Initial submission to determination of surveillance </a:t>
            </a:r>
            <a:endParaRPr>
              <a:latin typeface="Twentieth Century"/>
              <a:ea typeface="Twentieth Century"/>
              <a:cs typeface="Twentieth Century"/>
              <a:sym typeface="Twentieth Century"/>
            </a:endParaRPr>
          </a:p>
        </p:txBody>
      </p:sp>
      <p:sp>
        <p:nvSpPr>
          <p:cNvPr id="160" name="Google Shape;160;p23"/>
          <p:cNvSpPr/>
          <p:nvPr/>
        </p:nvSpPr>
        <p:spPr>
          <a:xfrm>
            <a:off x="2826200"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23"/>
          <p:cNvSpPr txBox="1"/>
          <p:nvPr/>
        </p:nvSpPr>
        <p:spPr>
          <a:xfrm>
            <a:off x="2765000" y="1778150"/>
            <a:ext cx="15744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Every 2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Business Days)</a:t>
            </a:r>
            <a:endParaRPr>
              <a:latin typeface="Twentieth Century"/>
              <a:ea typeface="Twentieth Century"/>
              <a:cs typeface="Twentieth Century"/>
              <a:sym typeface="Twentieth Century"/>
            </a:endParaRPr>
          </a:p>
        </p:txBody>
      </p:sp>
      <p:sp>
        <p:nvSpPr>
          <p:cNvPr id="162" name="Google Shape;162;p23"/>
          <p:cNvSpPr txBox="1"/>
          <p:nvPr/>
        </p:nvSpPr>
        <p:spPr>
          <a:xfrm>
            <a:off x="2765000" y="2880850"/>
            <a:ext cx="15744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Short duration meeting to vote on technology exemptions</a:t>
            </a:r>
            <a:endParaRPr>
              <a:latin typeface="Twentieth Century"/>
              <a:ea typeface="Twentieth Century"/>
              <a:cs typeface="Twentieth Century"/>
              <a:sym typeface="Twentieth Century"/>
            </a:endParaRPr>
          </a:p>
        </p:txBody>
      </p:sp>
      <p:sp>
        <p:nvSpPr>
          <p:cNvPr id="163" name="Google Shape;163;p23"/>
          <p:cNvSpPr/>
          <p:nvPr/>
        </p:nvSpPr>
        <p:spPr>
          <a:xfrm>
            <a:off x="4903025"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23"/>
          <p:cNvSpPr txBox="1"/>
          <p:nvPr/>
        </p:nvSpPr>
        <p:spPr>
          <a:xfrm>
            <a:off x="4841825" y="1778150"/>
            <a:ext cx="15744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2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Business Days)</a:t>
            </a:r>
            <a:endParaRPr>
              <a:latin typeface="Twentieth Century"/>
              <a:ea typeface="Twentieth Century"/>
              <a:cs typeface="Twentieth Century"/>
              <a:sym typeface="Twentieth Century"/>
            </a:endParaRPr>
          </a:p>
        </p:txBody>
      </p:sp>
      <p:sp>
        <p:nvSpPr>
          <p:cNvPr id="165" name="Google Shape;165;p23"/>
          <p:cNvSpPr txBox="1"/>
          <p:nvPr/>
        </p:nvSpPr>
        <p:spPr>
          <a:xfrm>
            <a:off x="4660625" y="2880850"/>
            <a:ext cx="1936800" cy="2339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Public comment period:</a:t>
            </a:r>
            <a:endParaRPr>
              <a:latin typeface="Twentieth Century"/>
              <a:ea typeface="Twentieth Century"/>
              <a:cs typeface="Twentieth Century"/>
              <a:sym typeface="Twentieth Century"/>
            </a:endParaRPr>
          </a:p>
          <a:p>
            <a:pPr indent="-317500" lvl="0" marL="457200" rtl="0" algn="just">
              <a:spcBef>
                <a:spcPts val="0"/>
              </a:spcBef>
              <a:spcAft>
                <a:spcPts val="0"/>
              </a:spcAft>
              <a:buSzPts val="1400"/>
              <a:buFont typeface="Twentieth Century"/>
              <a:buChar char="●"/>
            </a:pPr>
            <a:r>
              <a:rPr lang="en">
                <a:latin typeface="Twentieth Century"/>
                <a:ea typeface="Twentieth Century"/>
                <a:cs typeface="Twentieth Century"/>
                <a:sym typeface="Twentieth Century"/>
              </a:rPr>
              <a:t>Issuance of press release </a:t>
            </a:r>
            <a:endParaRPr>
              <a:latin typeface="Twentieth Century"/>
              <a:ea typeface="Twentieth Century"/>
              <a:cs typeface="Twentieth Century"/>
              <a:sym typeface="Twentieth Century"/>
            </a:endParaRPr>
          </a:p>
          <a:p>
            <a:pPr indent="-317500" lvl="0" marL="457200" rtl="0" algn="just">
              <a:spcBef>
                <a:spcPts val="0"/>
              </a:spcBef>
              <a:spcAft>
                <a:spcPts val="0"/>
              </a:spcAft>
              <a:buSzPts val="1400"/>
              <a:buFont typeface="Twentieth Century"/>
              <a:buChar char="●"/>
            </a:pPr>
            <a:r>
              <a:rPr lang="en">
                <a:latin typeface="Twentieth Century"/>
                <a:ea typeface="Twentieth Century"/>
                <a:cs typeface="Twentieth Century"/>
                <a:sym typeface="Twentieth Century"/>
              </a:rPr>
              <a:t>Council meeting</a:t>
            </a:r>
            <a:endParaRPr>
              <a:latin typeface="Twentieth Century"/>
              <a:ea typeface="Twentieth Century"/>
              <a:cs typeface="Twentieth Century"/>
              <a:sym typeface="Twentieth Century"/>
            </a:endParaRPr>
          </a:p>
          <a:p>
            <a:pPr indent="0" lvl="0" marL="0" rtl="0" algn="ctr">
              <a:spcBef>
                <a:spcPts val="0"/>
              </a:spcBef>
              <a:spcAft>
                <a:spcPts val="0"/>
              </a:spcAft>
              <a:buNone/>
            </a:pPr>
            <a:r>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 For now public input will be received via a Google Form and in the future will be on the new website.</a:t>
            </a:r>
            <a:endParaRPr>
              <a:latin typeface="Twentieth Century"/>
              <a:ea typeface="Twentieth Century"/>
              <a:cs typeface="Twentieth Century"/>
              <a:sym typeface="Twentieth Century"/>
            </a:endParaRPr>
          </a:p>
        </p:txBody>
      </p:sp>
      <p:sp>
        <p:nvSpPr>
          <p:cNvPr id="166" name="Google Shape;166;p23"/>
          <p:cNvSpPr/>
          <p:nvPr/>
        </p:nvSpPr>
        <p:spPr>
          <a:xfrm>
            <a:off x="7041050"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23"/>
          <p:cNvSpPr txBox="1"/>
          <p:nvPr/>
        </p:nvSpPr>
        <p:spPr>
          <a:xfrm>
            <a:off x="6979850" y="1778150"/>
            <a:ext cx="15744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2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Business Days)</a:t>
            </a:r>
            <a:endParaRPr>
              <a:latin typeface="Twentieth Century"/>
              <a:ea typeface="Twentieth Century"/>
              <a:cs typeface="Twentieth Century"/>
              <a:sym typeface="Twentieth Century"/>
            </a:endParaRPr>
          </a:p>
        </p:txBody>
      </p:sp>
      <p:sp>
        <p:nvSpPr>
          <p:cNvPr id="168" name="Google Shape;168;p23"/>
          <p:cNvSpPr txBox="1"/>
          <p:nvPr/>
        </p:nvSpPr>
        <p:spPr>
          <a:xfrm>
            <a:off x="6798650" y="2880850"/>
            <a:ext cx="1936800" cy="2339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Submission of finalized form (by dept.) to time of recommendation. </a:t>
            </a:r>
            <a:endParaRPr>
              <a:latin typeface="Twentieth Century"/>
              <a:ea typeface="Twentieth Century"/>
              <a:cs typeface="Twentieth Century"/>
              <a:sym typeface="Twentieth Century"/>
            </a:endParaRPr>
          </a:p>
          <a:p>
            <a:pPr indent="0" lvl="0" marL="0" rtl="0" algn="ctr">
              <a:spcBef>
                <a:spcPts val="0"/>
              </a:spcBef>
              <a:spcAft>
                <a:spcPts val="0"/>
              </a:spcAft>
              <a:buNone/>
            </a:pPr>
            <a:r>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Group will individually research; departments will get follow-up questions; group to vote yes/no;  and submit recommendation.</a:t>
            </a:r>
            <a:endParaRPr>
              <a:latin typeface="Twentieth Century"/>
              <a:ea typeface="Twentieth Century"/>
              <a:cs typeface="Twentieth Century"/>
              <a:sym typeface="Twentieth Century"/>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72" name="Shape 172"/>
        <p:cNvGrpSpPr/>
        <p:nvPr/>
      </p:nvGrpSpPr>
      <p:grpSpPr>
        <a:xfrm>
          <a:off x="0" y="0"/>
          <a:ext cx="0" cy="0"/>
          <a:chOff x="0" y="0"/>
          <a:chExt cx="0" cy="0"/>
        </a:xfrm>
      </p:grpSpPr>
      <p:sp>
        <p:nvSpPr>
          <p:cNvPr id="173" name="Google Shape;173;p24"/>
          <p:cNvSpPr/>
          <p:nvPr/>
        </p:nvSpPr>
        <p:spPr>
          <a:xfrm>
            <a:off x="39750" y="1060449"/>
            <a:ext cx="2897700" cy="2505000"/>
          </a:xfrm>
          <a:prstGeom prst="wedgeRectCallout">
            <a:avLst>
              <a:gd fmla="val -8095" name="adj1"/>
              <a:gd fmla="val 63526" name="adj2"/>
            </a:avLst>
          </a:prstGeom>
          <a:noFill/>
          <a:ln cap="flat" cmpd="sng" w="952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24"/>
          <p:cNvSpPr/>
          <p:nvPr/>
        </p:nvSpPr>
        <p:spPr>
          <a:xfrm>
            <a:off x="6033450" y="1057950"/>
            <a:ext cx="2993100" cy="2505000"/>
          </a:xfrm>
          <a:prstGeom prst="wedgeRectCallout">
            <a:avLst>
              <a:gd fmla="val -24197" name="adj1"/>
              <a:gd fmla="val 58021" name="adj2"/>
            </a:avLst>
          </a:prstGeom>
          <a:noFill/>
          <a:ln cap="flat" cmpd="sng" w="9525">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24"/>
          <p:cNvSpPr/>
          <p:nvPr/>
        </p:nvSpPr>
        <p:spPr>
          <a:xfrm>
            <a:off x="3036604" y="1060449"/>
            <a:ext cx="2897700" cy="2505000"/>
          </a:xfrm>
          <a:prstGeom prst="wedgeRectCallout">
            <a:avLst>
              <a:gd fmla="val -8283" name="adj1"/>
              <a:gd fmla="val 58021" name="adj2"/>
            </a:avLst>
          </a:prstGeom>
          <a:noFill/>
          <a:ln cap="flat" cmpd="sng" w="9525">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76" name="Google Shape;176;p24"/>
          <p:cNvCxnSpPr/>
          <p:nvPr/>
        </p:nvCxnSpPr>
        <p:spPr>
          <a:xfrm>
            <a:off x="7151750" y="4040775"/>
            <a:ext cx="1998600" cy="0"/>
          </a:xfrm>
          <a:prstGeom prst="straightConnector1">
            <a:avLst/>
          </a:prstGeom>
          <a:noFill/>
          <a:ln cap="flat" cmpd="sng" w="38100">
            <a:solidFill>
              <a:srgbClr val="053259"/>
            </a:solidFill>
            <a:prstDash val="dash"/>
            <a:round/>
            <a:headEnd len="med" w="med" type="none"/>
            <a:tailEnd len="med" w="med" type="none"/>
          </a:ln>
        </p:spPr>
      </p:cxnSp>
      <p:cxnSp>
        <p:nvCxnSpPr>
          <p:cNvPr id="177" name="Google Shape;177;p24"/>
          <p:cNvCxnSpPr>
            <a:endCxn id="178" idx="6"/>
          </p:cNvCxnSpPr>
          <p:nvPr/>
        </p:nvCxnSpPr>
        <p:spPr>
          <a:xfrm>
            <a:off x="-7425" y="4028475"/>
            <a:ext cx="7066500" cy="12300"/>
          </a:xfrm>
          <a:prstGeom prst="straightConnector1">
            <a:avLst/>
          </a:prstGeom>
          <a:noFill/>
          <a:ln cap="flat" cmpd="sng" w="38100">
            <a:solidFill>
              <a:srgbClr val="053259"/>
            </a:solidFill>
            <a:prstDash val="solid"/>
            <a:round/>
            <a:headEnd len="med" w="med" type="none"/>
            <a:tailEnd len="med" w="med" type="none"/>
          </a:ln>
        </p:spPr>
      </p:cxnSp>
      <p:sp>
        <p:nvSpPr>
          <p:cNvPr id="179" name="Google Shape;179;p24"/>
          <p:cNvSpPr/>
          <p:nvPr/>
        </p:nvSpPr>
        <p:spPr>
          <a:xfrm>
            <a:off x="1235025" y="3786375"/>
            <a:ext cx="508800" cy="508800"/>
          </a:xfrm>
          <a:prstGeom prst="ellipse">
            <a:avLst/>
          </a:prstGeom>
          <a:solidFill>
            <a:schemeClr val="accent5"/>
          </a:solidFill>
          <a:ln cap="flat" cmpd="sng" w="38100">
            <a:solidFill>
              <a:srgbClr val="0532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24"/>
          <p:cNvSpPr/>
          <p:nvPr/>
        </p:nvSpPr>
        <p:spPr>
          <a:xfrm>
            <a:off x="3892650" y="3786375"/>
            <a:ext cx="508800" cy="508800"/>
          </a:xfrm>
          <a:prstGeom prst="ellipse">
            <a:avLst/>
          </a:prstGeom>
          <a:solidFill>
            <a:schemeClr val="accent6"/>
          </a:solidFill>
          <a:ln cap="flat" cmpd="sng" w="38100">
            <a:solidFill>
              <a:srgbClr val="0532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24"/>
          <p:cNvSpPr/>
          <p:nvPr/>
        </p:nvSpPr>
        <p:spPr>
          <a:xfrm>
            <a:off x="6550275" y="3786375"/>
            <a:ext cx="508800" cy="508800"/>
          </a:xfrm>
          <a:prstGeom prst="ellipse">
            <a:avLst/>
          </a:prstGeom>
          <a:solidFill>
            <a:schemeClr val="accent1"/>
          </a:solidFill>
          <a:ln cap="flat" cmpd="sng" w="38100">
            <a:solidFill>
              <a:srgbClr val="0532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24"/>
          <p:cNvSpPr txBox="1"/>
          <p:nvPr/>
        </p:nvSpPr>
        <p:spPr>
          <a:xfrm>
            <a:off x="899325" y="4332775"/>
            <a:ext cx="1180200" cy="523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100">
                <a:solidFill>
                  <a:srgbClr val="434343"/>
                </a:solidFill>
                <a:latin typeface="Nunito"/>
                <a:ea typeface="Nunito"/>
                <a:cs typeface="Nunito"/>
                <a:sym typeface="Nunito"/>
              </a:rPr>
              <a:t>Short Term</a:t>
            </a:r>
            <a:endParaRPr sz="1100">
              <a:solidFill>
                <a:srgbClr val="434343"/>
              </a:solidFill>
              <a:latin typeface="Nunito"/>
              <a:ea typeface="Nunito"/>
              <a:cs typeface="Nunito"/>
              <a:sym typeface="Nunito"/>
            </a:endParaRPr>
          </a:p>
          <a:p>
            <a:pPr indent="0" lvl="0" marL="0" rtl="0" algn="ctr">
              <a:spcBef>
                <a:spcPts val="0"/>
              </a:spcBef>
              <a:spcAft>
                <a:spcPts val="0"/>
              </a:spcAft>
              <a:buNone/>
            </a:pPr>
            <a:r>
              <a:rPr lang="en" sz="1100">
                <a:solidFill>
                  <a:srgbClr val="434343"/>
                </a:solidFill>
                <a:latin typeface="Nunito"/>
                <a:ea typeface="Nunito"/>
                <a:cs typeface="Nunito"/>
                <a:sym typeface="Nunito"/>
              </a:rPr>
              <a:t>(April - June)</a:t>
            </a:r>
            <a:endParaRPr sz="1100">
              <a:solidFill>
                <a:srgbClr val="434343"/>
              </a:solidFill>
              <a:latin typeface="Nunito"/>
              <a:ea typeface="Nunito"/>
              <a:cs typeface="Nunito"/>
              <a:sym typeface="Nunito"/>
            </a:endParaRPr>
          </a:p>
        </p:txBody>
      </p:sp>
      <p:sp>
        <p:nvSpPr>
          <p:cNvPr id="182" name="Google Shape;182;p24"/>
          <p:cNvSpPr txBox="1"/>
          <p:nvPr/>
        </p:nvSpPr>
        <p:spPr>
          <a:xfrm rot="1424">
            <a:off x="39915" y="1280100"/>
            <a:ext cx="2897400" cy="20778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053259"/>
                </a:solidFill>
                <a:latin typeface="Nunito"/>
                <a:ea typeface="Nunito"/>
                <a:cs typeface="Nunito"/>
                <a:sym typeface="Nunito"/>
              </a:rPr>
              <a:t>Update STWG </a:t>
            </a:r>
            <a:r>
              <a:rPr b="1" lang="en">
                <a:solidFill>
                  <a:schemeClr val="accent5"/>
                </a:solidFill>
                <a:latin typeface="Nunito"/>
                <a:ea typeface="Nunito"/>
                <a:cs typeface="Nunito"/>
                <a:sym typeface="Nunito"/>
              </a:rPr>
              <a:t>Website</a:t>
            </a:r>
            <a:endParaRPr b="1">
              <a:solidFill>
                <a:schemeClr val="accent5"/>
              </a:solidFill>
              <a:latin typeface="Nunito"/>
              <a:ea typeface="Nunito"/>
              <a:cs typeface="Nunito"/>
              <a:sym typeface="Nunito"/>
            </a:endParaRPr>
          </a:p>
          <a:p>
            <a:pPr indent="-317500" lvl="0" marL="457200" rtl="0" algn="ctr">
              <a:spcBef>
                <a:spcPts val="1000"/>
              </a:spcBef>
              <a:spcAft>
                <a:spcPts val="0"/>
              </a:spcAft>
              <a:buClr>
                <a:srgbClr val="053259"/>
              </a:buClr>
              <a:buSzPts val="1400"/>
              <a:buFont typeface="Nunito"/>
              <a:buChar char="●"/>
            </a:pPr>
            <a:r>
              <a:rPr lang="en">
                <a:solidFill>
                  <a:srgbClr val="053259"/>
                </a:solidFill>
                <a:latin typeface="Nunito"/>
                <a:ea typeface="Nunito"/>
                <a:cs typeface="Nunito"/>
                <a:sym typeface="Nunito"/>
              </a:rPr>
              <a:t>Tech Recommendations</a:t>
            </a:r>
            <a:endParaRPr>
              <a:solidFill>
                <a:srgbClr val="053259"/>
              </a:solidFill>
              <a:latin typeface="Nunito"/>
              <a:ea typeface="Nunito"/>
              <a:cs typeface="Nunito"/>
              <a:sym typeface="Nunito"/>
            </a:endParaRPr>
          </a:p>
          <a:p>
            <a:pPr indent="-317500" lvl="0" marL="457200" rtl="0" algn="ctr">
              <a:spcBef>
                <a:spcPts val="0"/>
              </a:spcBef>
              <a:spcAft>
                <a:spcPts val="0"/>
              </a:spcAft>
              <a:buClr>
                <a:srgbClr val="053259"/>
              </a:buClr>
              <a:buSzPts val="1400"/>
              <a:buFont typeface="Nunito"/>
              <a:buChar char="●"/>
            </a:pPr>
            <a:r>
              <a:rPr lang="en">
                <a:solidFill>
                  <a:srgbClr val="053259"/>
                </a:solidFill>
                <a:latin typeface="Nunito"/>
                <a:ea typeface="Nunito"/>
                <a:cs typeface="Nunito"/>
                <a:sym typeface="Nunito"/>
              </a:rPr>
              <a:t>Meeting Notes and Slide Decks</a:t>
            </a:r>
            <a:endParaRPr b="1">
              <a:solidFill>
                <a:srgbClr val="053259"/>
              </a:solidFill>
              <a:latin typeface="Nunito"/>
              <a:ea typeface="Nunito"/>
              <a:cs typeface="Nunito"/>
              <a:sym typeface="Nunito"/>
            </a:endParaRPr>
          </a:p>
          <a:p>
            <a:pPr indent="0" lvl="0" marL="0" rtl="0" algn="ctr">
              <a:spcBef>
                <a:spcPts val="1000"/>
              </a:spcBef>
              <a:spcAft>
                <a:spcPts val="0"/>
              </a:spcAft>
              <a:buNone/>
            </a:pPr>
            <a:r>
              <a:rPr lang="en">
                <a:solidFill>
                  <a:srgbClr val="053259"/>
                </a:solidFill>
                <a:latin typeface="Nunito"/>
                <a:ea typeface="Nunito"/>
                <a:cs typeface="Nunito"/>
                <a:sym typeface="Nunito"/>
              </a:rPr>
              <a:t>Connect with other </a:t>
            </a:r>
            <a:r>
              <a:rPr b="1" lang="en">
                <a:solidFill>
                  <a:schemeClr val="accent5"/>
                </a:solidFill>
                <a:latin typeface="Nunito"/>
                <a:ea typeface="Nunito"/>
                <a:cs typeface="Nunito"/>
                <a:sym typeface="Nunito"/>
              </a:rPr>
              <a:t>cities d</a:t>
            </a:r>
            <a:r>
              <a:rPr b="1" lang="en">
                <a:solidFill>
                  <a:schemeClr val="accent5"/>
                </a:solidFill>
                <a:latin typeface="Nunito"/>
                <a:ea typeface="Nunito"/>
                <a:cs typeface="Nunito"/>
                <a:sym typeface="Nunito"/>
              </a:rPr>
              <a:t>oing surv. tech work</a:t>
            </a:r>
            <a:endParaRPr b="1">
              <a:solidFill>
                <a:schemeClr val="accent5"/>
              </a:solidFill>
              <a:latin typeface="Nunito"/>
              <a:ea typeface="Nunito"/>
              <a:cs typeface="Nunito"/>
              <a:sym typeface="Nunito"/>
            </a:endParaRPr>
          </a:p>
          <a:p>
            <a:pPr indent="0" lvl="0" marL="0" rtl="0" algn="ctr">
              <a:spcBef>
                <a:spcPts val="1000"/>
              </a:spcBef>
              <a:spcAft>
                <a:spcPts val="0"/>
              </a:spcAft>
              <a:buNone/>
            </a:pPr>
            <a:r>
              <a:t/>
            </a:r>
            <a:endParaRPr>
              <a:solidFill>
                <a:srgbClr val="053259"/>
              </a:solidFill>
              <a:latin typeface="Nunito"/>
              <a:ea typeface="Nunito"/>
              <a:cs typeface="Nunito"/>
              <a:sym typeface="Nunito"/>
            </a:endParaRPr>
          </a:p>
        </p:txBody>
      </p:sp>
      <p:sp>
        <p:nvSpPr>
          <p:cNvPr id="183" name="Google Shape;183;p24"/>
          <p:cNvSpPr txBox="1"/>
          <p:nvPr/>
        </p:nvSpPr>
        <p:spPr>
          <a:xfrm>
            <a:off x="6022275" y="4332775"/>
            <a:ext cx="1564800" cy="523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100">
                <a:solidFill>
                  <a:srgbClr val="434343"/>
                </a:solidFill>
                <a:latin typeface="Nunito"/>
                <a:ea typeface="Nunito"/>
                <a:cs typeface="Nunito"/>
                <a:sym typeface="Nunito"/>
              </a:rPr>
              <a:t>Long term</a:t>
            </a:r>
            <a:endParaRPr sz="1100">
              <a:solidFill>
                <a:srgbClr val="434343"/>
              </a:solidFill>
              <a:latin typeface="Nunito"/>
              <a:ea typeface="Nunito"/>
              <a:cs typeface="Nunito"/>
              <a:sym typeface="Nunito"/>
            </a:endParaRPr>
          </a:p>
          <a:p>
            <a:pPr indent="0" lvl="0" marL="0" rtl="0" algn="ctr">
              <a:spcBef>
                <a:spcPts val="0"/>
              </a:spcBef>
              <a:spcAft>
                <a:spcPts val="0"/>
              </a:spcAft>
              <a:buNone/>
            </a:pPr>
            <a:r>
              <a:rPr lang="en" sz="1100">
                <a:solidFill>
                  <a:srgbClr val="434343"/>
                </a:solidFill>
                <a:latin typeface="Nunito"/>
                <a:ea typeface="Nunito"/>
                <a:cs typeface="Nunito"/>
                <a:sym typeface="Nunito"/>
              </a:rPr>
              <a:t>(October - December)</a:t>
            </a:r>
            <a:endParaRPr sz="1100">
              <a:solidFill>
                <a:srgbClr val="434343"/>
              </a:solidFill>
              <a:latin typeface="Nunito"/>
              <a:ea typeface="Nunito"/>
              <a:cs typeface="Nunito"/>
              <a:sym typeface="Nunito"/>
            </a:endParaRPr>
          </a:p>
        </p:txBody>
      </p:sp>
      <p:sp>
        <p:nvSpPr>
          <p:cNvPr id="184" name="Google Shape;184;p24"/>
          <p:cNvSpPr txBox="1"/>
          <p:nvPr/>
        </p:nvSpPr>
        <p:spPr>
          <a:xfrm>
            <a:off x="3470700" y="4332775"/>
            <a:ext cx="1352700" cy="523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100">
                <a:solidFill>
                  <a:srgbClr val="434343"/>
                </a:solidFill>
                <a:latin typeface="Nunito"/>
                <a:ea typeface="Nunito"/>
                <a:cs typeface="Nunito"/>
                <a:sym typeface="Nunito"/>
              </a:rPr>
              <a:t>Medium Term</a:t>
            </a:r>
            <a:endParaRPr sz="1100">
              <a:solidFill>
                <a:srgbClr val="434343"/>
              </a:solidFill>
              <a:latin typeface="Nunito"/>
              <a:ea typeface="Nunito"/>
              <a:cs typeface="Nunito"/>
              <a:sym typeface="Nunito"/>
            </a:endParaRPr>
          </a:p>
          <a:p>
            <a:pPr indent="0" lvl="0" marL="0" rtl="0" algn="ctr">
              <a:spcBef>
                <a:spcPts val="0"/>
              </a:spcBef>
              <a:spcAft>
                <a:spcPts val="0"/>
              </a:spcAft>
              <a:buNone/>
            </a:pPr>
            <a:r>
              <a:rPr lang="en" sz="1100">
                <a:solidFill>
                  <a:srgbClr val="434343"/>
                </a:solidFill>
                <a:latin typeface="Nunito"/>
                <a:ea typeface="Nunito"/>
                <a:cs typeface="Nunito"/>
                <a:sym typeface="Nunito"/>
              </a:rPr>
              <a:t>(July - September)</a:t>
            </a:r>
            <a:endParaRPr sz="1100">
              <a:solidFill>
                <a:srgbClr val="434343"/>
              </a:solidFill>
              <a:latin typeface="Nunito"/>
              <a:ea typeface="Nunito"/>
              <a:cs typeface="Nunito"/>
              <a:sym typeface="Nunito"/>
            </a:endParaRPr>
          </a:p>
        </p:txBody>
      </p:sp>
      <p:sp>
        <p:nvSpPr>
          <p:cNvPr id="185" name="Google Shape;185;p24"/>
          <p:cNvSpPr txBox="1"/>
          <p:nvPr/>
        </p:nvSpPr>
        <p:spPr>
          <a:xfrm rot="1424">
            <a:off x="3036755" y="1178825"/>
            <a:ext cx="2897400" cy="1949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053259"/>
                </a:solidFill>
                <a:latin typeface="Nunito"/>
                <a:ea typeface="Nunito"/>
                <a:cs typeface="Nunito"/>
                <a:sym typeface="Nunito"/>
              </a:rPr>
              <a:t>Revamp our approach to </a:t>
            </a:r>
            <a:r>
              <a:rPr b="1" lang="en">
                <a:solidFill>
                  <a:schemeClr val="accent6"/>
                </a:solidFill>
                <a:latin typeface="Nunito"/>
                <a:ea typeface="Nunito"/>
                <a:cs typeface="Nunito"/>
                <a:sym typeface="Nunito"/>
              </a:rPr>
              <a:t>c</a:t>
            </a:r>
            <a:r>
              <a:rPr b="1" lang="en">
                <a:solidFill>
                  <a:schemeClr val="accent6"/>
                </a:solidFill>
                <a:latin typeface="Nunito"/>
                <a:ea typeface="Nunito"/>
                <a:cs typeface="Nunito"/>
                <a:sym typeface="Nunito"/>
              </a:rPr>
              <a:t>ommunity engagement</a:t>
            </a:r>
            <a:endParaRPr b="1">
              <a:solidFill>
                <a:schemeClr val="accent6"/>
              </a:solidFill>
              <a:latin typeface="Nunito"/>
              <a:ea typeface="Nunito"/>
              <a:cs typeface="Nunito"/>
              <a:sym typeface="Nunito"/>
            </a:endParaRPr>
          </a:p>
          <a:p>
            <a:pPr indent="0" lvl="0" marL="0" rtl="0" algn="ctr">
              <a:spcBef>
                <a:spcPts val="1000"/>
              </a:spcBef>
              <a:spcAft>
                <a:spcPts val="0"/>
              </a:spcAft>
              <a:buNone/>
            </a:pPr>
            <a:r>
              <a:rPr lang="en">
                <a:solidFill>
                  <a:srgbClr val="053259"/>
                </a:solidFill>
                <a:latin typeface="Nunito"/>
                <a:ea typeface="Nunito"/>
                <a:cs typeface="Nunito"/>
                <a:sym typeface="Nunito"/>
              </a:rPr>
              <a:t>Complete Citywide </a:t>
            </a:r>
            <a:r>
              <a:rPr b="1" lang="en">
                <a:solidFill>
                  <a:schemeClr val="accent6"/>
                </a:solidFill>
                <a:latin typeface="Nunito"/>
                <a:ea typeface="Nunito"/>
                <a:cs typeface="Nunito"/>
                <a:sym typeface="Nunito"/>
              </a:rPr>
              <a:t>d</a:t>
            </a:r>
            <a:r>
              <a:rPr b="1" lang="en">
                <a:solidFill>
                  <a:schemeClr val="accent6"/>
                </a:solidFill>
                <a:latin typeface="Nunito"/>
                <a:ea typeface="Nunito"/>
                <a:cs typeface="Nunito"/>
                <a:sym typeface="Nunito"/>
              </a:rPr>
              <a:t>epartmental training</a:t>
            </a:r>
            <a:endParaRPr b="1">
              <a:solidFill>
                <a:schemeClr val="accent6"/>
              </a:solidFill>
              <a:latin typeface="Nunito"/>
              <a:ea typeface="Nunito"/>
              <a:cs typeface="Nunito"/>
              <a:sym typeface="Nunito"/>
            </a:endParaRPr>
          </a:p>
          <a:p>
            <a:pPr indent="-317500" lvl="0" marL="457200" rtl="0" algn="ctr">
              <a:spcBef>
                <a:spcPts val="1000"/>
              </a:spcBef>
              <a:spcAft>
                <a:spcPts val="0"/>
              </a:spcAft>
              <a:buClr>
                <a:srgbClr val="053259"/>
              </a:buClr>
              <a:buSzPts val="1400"/>
              <a:buFont typeface="Nunito"/>
              <a:buChar char="●"/>
            </a:pPr>
            <a:r>
              <a:rPr lang="en">
                <a:solidFill>
                  <a:srgbClr val="053259"/>
                </a:solidFill>
                <a:latin typeface="Nunito"/>
                <a:ea typeface="Nunito"/>
                <a:cs typeface="Nunito"/>
                <a:sym typeface="Nunito"/>
              </a:rPr>
              <a:t>Determine Schedule for refresher trainings (annually or every 6 months)</a:t>
            </a:r>
            <a:endParaRPr>
              <a:solidFill>
                <a:srgbClr val="053259"/>
              </a:solidFill>
              <a:latin typeface="Nunito"/>
              <a:ea typeface="Nunito"/>
              <a:cs typeface="Nunito"/>
              <a:sym typeface="Nunito"/>
            </a:endParaRPr>
          </a:p>
        </p:txBody>
      </p:sp>
      <p:sp>
        <p:nvSpPr>
          <p:cNvPr id="186" name="Google Shape;186;p24"/>
          <p:cNvSpPr txBox="1"/>
          <p:nvPr/>
        </p:nvSpPr>
        <p:spPr>
          <a:xfrm rot="2068">
            <a:off x="6033718" y="1179125"/>
            <a:ext cx="2992801" cy="23808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053259"/>
                </a:solidFill>
                <a:latin typeface="Nunito"/>
                <a:ea typeface="Nunito"/>
                <a:cs typeface="Nunito"/>
                <a:sym typeface="Nunito"/>
              </a:rPr>
              <a:t>Complete an audit of technologies currently used by the City as</a:t>
            </a:r>
            <a:r>
              <a:rPr b="1" lang="en">
                <a:solidFill>
                  <a:schemeClr val="accent1"/>
                </a:solidFill>
                <a:latin typeface="Nunito"/>
                <a:ea typeface="Nunito"/>
                <a:cs typeface="Nunito"/>
                <a:sym typeface="Nunito"/>
              </a:rPr>
              <a:t> Surveillance or Not</a:t>
            </a:r>
            <a:endParaRPr b="1">
              <a:solidFill>
                <a:schemeClr val="accent1"/>
              </a:solidFill>
              <a:latin typeface="Nunito"/>
              <a:ea typeface="Nunito"/>
              <a:cs typeface="Nunito"/>
              <a:sym typeface="Nunito"/>
            </a:endParaRPr>
          </a:p>
          <a:p>
            <a:pPr indent="0" lvl="0" marL="0" rtl="0" algn="ctr">
              <a:spcBef>
                <a:spcPts val="1000"/>
              </a:spcBef>
              <a:spcAft>
                <a:spcPts val="0"/>
              </a:spcAft>
              <a:buNone/>
            </a:pPr>
            <a:r>
              <a:rPr lang="en">
                <a:solidFill>
                  <a:srgbClr val="053259"/>
                </a:solidFill>
                <a:latin typeface="Nunito"/>
                <a:ea typeface="Nunito"/>
                <a:cs typeface="Nunito"/>
                <a:sym typeface="Nunito"/>
              </a:rPr>
              <a:t>Release an </a:t>
            </a:r>
            <a:r>
              <a:rPr b="1" lang="en">
                <a:solidFill>
                  <a:srgbClr val="053259"/>
                </a:solidFill>
                <a:latin typeface="Nunito"/>
                <a:ea typeface="Nunito"/>
                <a:cs typeface="Nunito"/>
                <a:sym typeface="Nunito"/>
              </a:rPr>
              <a:t>Annual Report</a:t>
            </a:r>
            <a:endParaRPr>
              <a:solidFill>
                <a:srgbClr val="053259"/>
              </a:solidFill>
              <a:latin typeface="Nunito"/>
              <a:ea typeface="Nunito"/>
              <a:cs typeface="Nunito"/>
              <a:sym typeface="Nunito"/>
            </a:endParaRPr>
          </a:p>
          <a:p>
            <a:pPr indent="-317500" lvl="0" marL="457200" rtl="0" algn="ctr">
              <a:spcBef>
                <a:spcPts val="1000"/>
              </a:spcBef>
              <a:spcAft>
                <a:spcPts val="0"/>
              </a:spcAft>
              <a:buClr>
                <a:schemeClr val="accent1"/>
              </a:buClr>
              <a:buSzPts val="1400"/>
              <a:buFont typeface="Nunito"/>
              <a:buChar char="●"/>
            </a:pPr>
            <a:r>
              <a:rPr lang="en">
                <a:solidFill>
                  <a:schemeClr val="accent1"/>
                </a:solidFill>
                <a:latin typeface="Nunito"/>
                <a:ea typeface="Nunito"/>
                <a:cs typeface="Nunito"/>
                <a:sym typeface="Nunito"/>
              </a:rPr>
              <a:t>Including recommendations, data that came from recommendations, and if stipulations are  being followed.</a:t>
            </a:r>
            <a:endParaRPr>
              <a:solidFill>
                <a:schemeClr val="accent1"/>
              </a:solidFill>
              <a:latin typeface="Nunito"/>
              <a:ea typeface="Nunito"/>
              <a:cs typeface="Nunito"/>
              <a:sym typeface="Nunito"/>
            </a:endParaRPr>
          </a:p>
        </p:txBody>
      </p:sp>
      <p:sp>
        <p:nvSpPr>
          <p:cNvPr id="187" name="Google Shape;187;p24"/>
          <p:cNvSpPr txBox="1"/>
          <p:nvPr>
            <p:ph type="title"/>
          </p:nvPr>
        </p:nvSpPr>
        <p:spPr>
          <a:xfrm>
            <a:off x="228600" y="262725"/>
            <a:ext cx="84585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rgbClr val="B98E00"/>
              </a:buClr>
              <a:buSzPts val="4000"/>
              <a:buFont typeface="Times New Roman"/>
              <a:buNone/>
            </a:pPr>
            <a:r>
              <a:rPr b="1" lang="en" sz="3600">
                <a:solidFill>
                  <a:srgbClr val="B98E00"/>
                </a:solidFill>
                <a:latin typeface="Times"/>
                <a:ea typeface="Times"/>
                <a:cs typeface="Times"/>
                <a:sym typeface="Times"/>
              </a:rPr>
              <a:t>STWG Long Term Plan (Review)</a:t>
            </a:r>
            <a:endParaRPr sz="3600">
              <a:latin typeface="Times"/>
              <a:ea typeface="Times"/>
              <a:cs typeface="Times"/>
              <a:sym typeface="Time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91" name="Shape 191"/>
        <p:cNvGrpSpPr/>
        <p:nvPr/>
      </p:nvGrpSpPr>
      <p:grpSpPr>
        <a:xfrm>
          <a:off x="0" y="0"/>
          <a:ext cx="0" cy="0"/>
          <a:chOff x="0" y="0"/>
          <a:chExt cx="0" cy="0"/>
        </a:xfrm>
      </p:grpSpPr>
      <p:sp>
        <p:nvSpPr>
          <p:cNvPr id="192" name="Google Shape;192;p25"/>
          <p:cNvSpPr/>
          <p:nvPr/>
        </p:nvSpPr>
        <p:spPr>
          <a:xfrm>
            <a:off x="3496288" y="930649"/>
            <a:ext cx="2897700" cy="2505000"/>
          </a:xfrm>
          <a:prstGeom prst="wedgeRectCallout">
            <a:avLst>
              <a:gd fmla="val -8095" name="adj1"/>
              <a:gd fmla="val 63526" name="adj2"/>
            </a:avLst>
          </a:prstGeom>
          <a:noFill/>
          <a:ln cap="flat" cmpd="sng" w="952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93" name="Google Shape;193;p25"/>
          <p:cNvCxnSpPr>
            <a:stCxn id="194" idx="6"/>
          </p:cNvCxnSpPr>
          <p:nvPr/>
        </p:nvCxnSpPr>
        <p:spPr>
          <a:xfrm>
            <a:off x="4826400" y="4031625"/>
            <a:ext cx="7591800" cy="6300"/>
          </a:xfrm>
          <a:prstGeom prst="straightConnector1">
            <a:avLst/>
          </a:prstGeom>
          <a:noFill/>
          <a:ln cap="flat" cmpd="sng" w="38100">
            <a:solidFill>
              <a:srgbClr val="053259"/>
            </a:solidFill>
            <a:prstDash val="dash"/>
            <a:round/>
            <a:headEnd len="med" w="med" type="none"/>
            <a:tailEnd len="med" w="med" type="none"/>
          </a:ln>
        </p:spPr>
      </p:cxnSp>
      <p:cxnSp>
        <p:nvCxnSpPr>
          <p:cNvPr id="195" name="Google Shape;195;p25"/>
          <p:cNvCxnSpPr>
            <a:endCxn id="194" idx="6"/>
          </p:cNvCxnSpPr>
          <p:nvPr/>
        </p:nvCxnSpPr>
        <p:spPr>
          <a:xfrm>
            <a:off x="-2240100" y="4019325"/>
            <a:ext cx="7066500" cy="12300"/>
          </a:xfrm>
          <a:prstGeom prst="straightConnector1">
            <a:avLst/>
          </a:prstGeom>
          <a:noFill/>
          <a:ln cap="flat" cmpd="sng" w="38100">
            <a:solidFill>
              <a:srgbClr val="053259"/>
            </a:solidFill>
            <a:prstDash val="solid"/>
            <a:round/>
            <a:headEnd len="med" w="med" type="none"/>
            <a:tailEnd len="med" w="med" type="none"/>
          </a:ln>
        </p:spPr>
      </p:cxnSp>
      <p:sp>
        <p:nvSpPr>
          <p:cNvPr id="194" name="Google Shape;194;p25"/>
          <p:cNvSpPr/>
          <p:nvPr/>
        </p:nvSpPr>
        <p:spPr>
          <a:xfrm>
            <a:off x="4317600" y="3777225"/>
            <a:ext cx="508800" cy="508800"/>
          </a:xfrm>
          <a:prstGeom prst="ellipse">
            <a:avLst/>
          </a:prstGeom>
          <a:solidFill>
            <a:schemeClr val="accent2"/>
          </a:solidFill>
          <a:ln cap="flat" cmpd="sng" w="38100">
            <a:solidFill>
              <a:srgbClr val="0532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25"/>
          <p:cNvSpPr txBox="1"/>
          <p:nvPr/>
        </p:nvSpPr>
        <p:spPr>
          <a:xfrm>
            <a:off x="3771250" y="4413275"/>
            <a:ext cx="2347800" cy="3540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100">
                <a:solidFill>
                  <a:srgbClr val="434343"/>
                </a:solidFill>
                <a:latin typeface="Nunito"/>
                <a:ea typeface="Nunito"/>
                <a:cs typeface="Nunito"/>
                <a:sym typeface="Nunito"/>
              </a:rPr>
              <a:t>Requires more planning</a:t>
            </a:r>
            <a:endParaRPr sz="1100">
              <a:solidFill>
                <a:srgbClr val="434343"/>
              </a:solidFill>
              <a:latin typeface="Nunito"/>
              <a:ea typeface="Nunito"/>
              <a:cs typeface="Nunito"/>
              <a:sym typeface="Nunito"/>
            </a:endParaRPr>
          </a:p>
        </p:txBody>
      </p:sp>
      <p:sp>
        <p:nvSpPr>
          <p:cNvPr id="197" name="Google Shape;197;p25"/>
          <p:cNvSpPr txBox="1"/>
          <p:nvPr/>
        </p:nvSpPr>
        <p:spPr>
          <a:xfrm rot="1424">
            <a:off x="3496453" y="1049025"/>
            <a:ext cx="2897400" cy="1734300"/>
          </a:xfrm>
          <a:prstGeom prst="rect">
            <a:avLst/>
          </a:prstGeom>
          <a:noFill/>
          <a:ln>
            <a:noFill/>
          </a:ln>
        </p:spPr>
        <p:txBody>
          <a:bodyPr anchorCtr="0" anchor="t" bIns="91425" lIns="91425" spcFirstLastPara="1" rIns="91425" wrap="square" tIns="91425">
            <a:spAutoFit/>
          </a:bodyPr>
          <a:lstStyle/>
          <a:p>
            <a:pPr indent="0" lvl="0" marL="457200" rtl="0" algn="l">
              <a:spcBef>
                <a:spcPts val="0"/>
              </a:spcBef>
              <a:spcAft>
                <a:spcPts val="0"/>
              </a:spcAft>
              <a:buNone/>
            </a:pPr>
            <a:r>
              <a:rPr lang="en">
                <a:solidFill>
                  <a:srgbClr val="053259"/>
                </a:solidFill>
                <a:latin typeface="Nunito"/>
                <a:ea typeface="Nunito"/>
                <a:cs typeface="Nunito"/>
                <a:sym typeface="Nunito"/>
              </a:rPr>
              <a:t>Begin process of trying to transfer STWG to a </a:t>
            </a:r>
            <a:r>
              <a:rPr b="1" lang="en">
                <a:solidFill>
                  <a:schemeClr val="accent2"/>
                </a:solidFill>
                <a:latin typeface="Nunito"/>
                <a:ea typeface="Nunito"/>
                <a:cs typeface="Nunito"/>
                <a:sym typeface="Nunito"/>
              </a:rPr>
              <a:t>City Ordinance</a:t>
            </a:r>
            <a:r>
              <a:rPr lang="en">
                <a:solidFill>
                  <a:srgbClr val="053259"/>
                </a:solidFill>
                <a:latin typeface="Nunito"/>
                <a:ea typeface="Nunito"/>
                <a:cs typeface="Nunito"/>
                <a:sym typeface="Nunito"/>
              </a:rPr>
              <a:t> </a:t>
            </a:r>
            <a:endParaRPr>
              <a:solidFill>
                <a:srgbClr val="053259"/>
              </a:solidFill>
              <a:latin typeface="Nunito"/>
              <a:ea typeface="Nunito"/>
              <a:cs typeface="Nunito"/>
              <a:sym typeface="Nunito"/>
            </a:endParaRPr>
          </a:p>
          <a:p>
            <a:pPr indent="0" lvl="0" marL="457200" rtl="0" algn="l">
              <a:spcBef>
                <a:spcPts val="1000"/>
              </a:spcBef>
              <a:spcAft>
                <a:spcPts val="0"/>
              </a:spcAft>
              <a:buNone/>
            </a:pPr>
            <a:r>
              <a:rPr lang="en">
                <a:solidFill>
                  <a:srgbClr val="053259"/>
                </a:solidFill>
                <a:latin typeface="Nunito"/>
                <a:ea typeface="Nunito"/>
                <a:cs typeface="Nunito"/>
                <a:sym typeface="Nunito"/>
              </a:rPr>
              <a:t>Determine Member’s </a:t>
            </a:r>
            <a:r>
              <a:rPr b="1" lang="en">
                <a:solidFill>
                  <a:schemeClr val="accent2"/>
                </a:solidFill>
                <a:latin typeface="Nunito"/>
                <a:ea typeface="Nunito"/>
                <a:cs typeface="Nunito"/>
                <a:sym typeface="Nunito"/>
              </a:rPr>
              <a:t>Term Duration</a:t>
            </a:r>
            <a:endParaRPr b="1">
              <a:solidFill>
                <a:schemeClr val="accent2"/>
              </a:solidFill>
              <a:latin typeface="Nunito"/>
              <a:ea typeface="Nunito"/>
              <a:cs typeface="Nunito"/>
              <a:sym typeface="Nunito"/>
            </a:endParaRPr>
          </a:p>
          <a:p>
            <a:pPr indent="0" lvl="0" marL="0" rtl="0" algn="ctr">
              <a:spcBef>
                <a:spcPts val="1000"/>
              </a:spcBef>
              <a:spcAft>
                <a:spcPts val="0"/>
              </a:spcAft>
              <a:buNone/>
            </a:pPr>
            <a:r>
              <a:t/>
            </a:r>
            <a:endParaRPr>
              <a:solidFill>
                <a:srgbClr val="053259"/>
              </a:solidFill>
              <a:latin typeface="Nunito"/>
              <a:ea typeface="Nunito"/>
              <a:cs typeface="Nunito"/>
              <a:sym typeface="Nunito"/>
            </a:endParaRPr>
          </a:p>
        </p:txBody>
      </p:sp>
      <p:sp>
        <p:nvSpPr>
          <p:cNvPr id="198" name="Google Shape;198;p25"/>
          <p:cNvSpPr txBox="1"/>
          <p:nvPr>
            <p:ph type="title"/>
          </p:nvPr>
        </p:nvSpPr>
        <p:spPr>
          <a:xfrm>
            <a:off x="426375" y="262725"/>
            <a:ext cx="82605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rgbClr val="B98E00"/>
              </a:buClr>
              <a:buSzPts val="4000"/>
              <a:buFont typeface="Times New Roman"/>
              <a:buNone/>
            </a:pPr>
            <a:r>
              <a:rPr b="1" lang="en" sz="3600">
                <a:solidFill>
                  <a:srgbClr val="B98E00"/>
                </a:solidFill>
                <a:latin typeface="Times"/>
                <a:ea typeface="Times"/>
                <a:cs typeface="Times"/>
                <a:sym typeface="Times"/>
              </a:rPr>
              <a:t>STWG Long Term Plan (Review)</a:t>
            </a:r>
            <a:endParaRPr sz="3600">
              <a:latin typeface="Times"/>
              <a:ea typeface="Times"/>
              <a:cs typeface="Times"/>
              <a:sym typeface="Times"/>
            </a:endParaRPr>
          </a:p>
        </p:txBody>
      </p:sp>
    </p:spTree>
  </p:cSld>
  <p:clrMapOvr>
    <a:masterClrMapping/>
  </p:clrMapOvr>
</p:sld>
</file>

<file path=ppt/theme/theme1.xml><?xml version="1.0" encoding="utf-8"?>
<a:theme xmlns:a="http://schemas.openxmlformats.org/drawingml/2006/main" xmlns:r="http://schemas.openxmlformats.org/officeDocument/2006/relationships" name="City of Syracuse No. #5">
  <a:themeElements>
    <a:clrScheme name="Office">
      <a:dk1>
        <a:srgbClr val="000000"/>
      </a:dk1>
      <a:lt1>
        <a:srgbClr val="FFFFFF"/>
      </a:lt1>
      <a:dk2>
        <a:srgbClr val="B98E00"/>
      </a:dk2>
      <a:lt2>
        <a:srgbClr val="EEECE1"/>
      </a:lt2>
      <a:accent1>
        <a:srgbClr val="062858"/>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