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y="5143500" cx="9144000"/>
  <p:notesSz cx="6858000" cy="9144000"/>
  <p:embeddedFontLst>
    <p:embeddedFont>
      <p:font typeface="Roboto"/>
      <p:regular r:id="rId31"/>
      <p:bold r:id="rId32"/>
      <p:italic r:id="rId33"/>
      <p:boldItalic r:id="rId34"/>
    </p:embeddedFont>
    <p:embeddedFont>
      <p:font typeface="Nunito"/>
      <p:regular r:id="rId35"/>
      <p:bold r:id="rId36"/>
      <p:italic r:id="rId37"/>
      <p:boldItalic r:id="rId38"/>
    </p:embeddedFont>
    <p:embeddedFont>
      <p:font typeface="Poppins"/>
      <p:regular r:id="rId39"/>
      <p:bold r:id="rId40"/>
      <p:italic r:id="rId41"/>
      <p:boldItalic r:id="rId42"/>
    </p:embeddedFont>
    <p:embeddedFont>
      <p:font typeface="Libre Baskerville"/>
      <p:regular r:id="rId43"/>
      <p:bold r:id="rId44"/>
      <p: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3">
          <p15:clr>
            <a:srgbClr val="A4A3A4"/>
          </p15:clr>
        </p15:guide>
        <p15:guide id="2" pos="144">
          <p15:clr>
            <a:srgbClr val="A4A3A4"/>
          </p15:clr>
        </p15:guide>
        <p15:guide id="3" pos="5616">
          <p15:clr>
            <a:srgbClr val="9AA0A6"/>
          </p15:clr>
        </p15:guide>
        <p15:guide id="4" orient="horz" pos="2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5F8E98F-E3FF-4B53-804E-62D494B2C090}">
  <a:tblStyle styleId="{B5F8E98F-E3FF-4B53-804E-62D494B2C09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3" orient="horz"/>
        <p:guide pos="144"/>
        <p:guide pos="5616"/>
        <p:guide pos="288" orient="horz"/>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Poppins-bold.fntdata"/><Relationship Id="rId20" Type="http://schemas.openxmlformats.org/officeDocument/2006/relationships/slide" Target="slides/slide14.xml"/><Relationship Id="rId42" Type="http://schemas.openxmlformats.org/officeDocument/2006/relationships/font" Target="fonts/Poppins-boldItalic.fntdata"/><Relationship Id="rId41" Type="http://schemas.openxmlformats.org/officeDocument/2006/relationships/font" Target="fonts/Poppins-italic.fntdata"/><Relationship Id="rId22" Type="http://schemas.openxmlformats.org/officeDocument/2006/relationships/slide" Target="slides/slide16.xml"/><Relationship Id="rId44" Type="http://schemas.openxmlformats.org/officeDocument/2006/relationships/font" Target="fonts/LibreBaskerville-bold.fntdata"/><Relationship Id="rId21" Type="http://schemas.openxmlformats.org/officeDocument/2006/relationships/slide" Target="slides/slide15.xml"/><Relationship Id="rId43" Type="http://schemas.openxmlformats.org/officeDocument/2006/relationships/font" Target="fonts/LibreBaskerville-regular.fntdata"/><Relationship Id="rId24" Type="http://schemas.openxmlformats.org/officeDocument/2006/relationships/slide" Target="slides/slide18.xml"/><Relationship Id="rId23" Type="http://schemas.openxmlformats.org/officeDocument/2006/relationships/slide" Target="slides/slide17.xml"/><Relationship Id="rId45" Type="http://schemas.openxmlformats.org/officeDocument/2006/relationships/font" Target="fonts/LibreBaskerville-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Roboto-regular.fntdata"/><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Roboto-italic.fntdata"/><Relationship Id="rId10" Type="http://schemas.openxmlformats.org/officeDocument/2006/relationships/slide" Target="slides/slide4.xml"/><Relationship Id="rId32" Type="http://schemas.openxmlformats.org/officeDocument/2006/relationships/font" Target="fonts/Roboto-bold.fntdata"/><Relationship Id="rId13" Type="http://schemas.openxmlformats.org/officeDocument/2006/relationships/slide" Target="slides/slide7.xml"/><Relationship Id="rId35" Type="http://schemas.openxmlformats.org/officeDocument/2006/relationships/font" Target="fonts/Nunito-regular.fntdata"/><Relationship Id="rId12" Type="http://schemas.openxmlformats.org/officeDocument/2006/relationships/slide" Target="slides/slide6.xml"/><Relationship Id="rId34" Type="http://schemas.openxmlformats.org/officeDocument/2006/relationships/font" Target="fonts/Roboto-boldItalic.fntdata"/><Relationship Id="rId15" Type="http://schemas.openxmlformats.org/officeDocument/2006/relationships/slide" Target="slides/slide9.xml"/><Relationship Id="rId37" Type="http://schemas.openxmlformats.org/officeDocument/2006/relationships/font" Target="fonts/Nunito-italic.fntdata"/><Relationship Id="rId14" Type="http://schemas.openxmlformats.org/officeDocument/2006/relationships/slide" Target="slides/slide8.xml"/><Relationship Id="rId36" Type="http://schemas.openxmlformats.org/officeDocument/2006/relationships/font" Target="fonts/Nunito-bold.fntdata"/><Relationship Id="rId17" Type="http://schemas.openxmlformats.org/officeDocument/2006/relationships/slide" Target="slides/slide11.xml"/><Relationship Id="rId39" Type="http://schemas.openxmlformats.org/officeDocument/2006/relationships/font" Target="fonts/Poppins-regular.fntdata"/><Relationship Id="rId16" Type="http://schemas.openxmlformats.org/officeDocument/2006/relationships/slide" Target="slides/slide10.xml"/><Relationship Id="rId38" Type="http://schemas.openxmlformats.org/officeDocument/2006/relationships/font" Target="fonts/Nunito-boldItalic.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7c11150254_3_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7" name="Google Shape;107;g7c11150254_3_89:notes"/>
          <p:cNvSpPr/>
          <p:nvPr>
            <p:ph idx="2" type="sldImg"/>
          </p:nvPr>
        </p:nvSpPr>
        <p:spPr>
          <a:xfrm>
            <a:off x="397565" y="685488"/>
            <a:ext cx="6062869"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12e80e269b8_10_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01" name="Google Shape;201;g12e80e269b8_10_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13561bcc0b1_0_28: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07" name="Google Shape;207;g13561bcc0b1_0_28: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135f46bd8fd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17" name="Google Shape;217;g135f46bd8fd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1360032a7d6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23" name="Google Shape;223;g1360032a7d6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122555230c4_0_40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29" name="Google Shape;229;g122555230c4_0_40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13561bcc0b1_0_1: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35" name="Google Shape;235;g13561bcc0b1_0_1: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13561bcc0b1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41" name="Google Shape;241;g13561bcc0b1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131345daac9_0_28: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47" name="Google Shape;247;g131345daac9_0_28: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13561bcc0b1_0_1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53" name="Google Shape;253;g13561bcc0b1_0_1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98eb1c9761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59" name="Google Shape;259;g98eb1c9761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86810c52c3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13" name="Google Shape;113;g86810c52c3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131345daac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131345daac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129277ffae0_0_1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74" name="Google Shape;274;g129277ffae0_0_1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129277ffae0_0_1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82" name="Google Shape;282;g129277ffae0_0_19: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122555230c4_0_11: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90" name="Google Shape;290;g122555230c4_0_11: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122555230c4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97" name="Google Shape;297;g122555230c4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e221b901c8_0_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20" name="Google Shape;120;ge221b901c8_0_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fd41b7129d_0_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28" name="Google Shape;128;gfd41b7129d_0_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29277ffae0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36" name="Google Shape;136;g129277ffae0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22555230c4_0_3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44" name="Google Shape;144;g122555230c4_0_389: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dbab3d7879_0_3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2" name="Google Shape;152;gdbab3d7879_0_3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129277ffae0_0_6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129277ffae0_0_6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29277ffae0_0_7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129277ffae0_0_7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18" name="Google Shape;18;p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3600450"/>
            <a:ext cx="5486400" cy="42505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Twentieth Century"/>
                <a:ea typeface="Twentieth Century"/>
                <a:cs typeface="Twentieth Century"/>
                <a:sym typeface="Twentieth Century"/>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Twentieth Century"/>
                <a:ea typeface="Twentieth Century"/>
                <a:cs typeface="Twentieth Century"/>
                <a:sym typeface="Twentieth Century"/>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Twentieth Century"/>
                <a:ea typeface="Twentieth Century"/>
                <a:cs typeface="Twentieth Century"/>
                <a:sym typeface="Twentieth Century"/>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75" name="Google Shape;75;p11"/>
          <p:cNvSpPr txBox="1"/>
          <p:nvPr>
            <p:ph idx="1" type="body"/>
          </p:nvPr>
        </p:nvSpPr>
        <p:spPr>
          <a:xfrm>
            <a:off x="1792288" y="4025503"/>
            <a:ext cx="5486400" cy="603646"/>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2874764" y="-1217414"/>
            <a:ext cx="33944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85" name="Google Shape;85;p1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13"/>
          <p:cNvSpPr txBox="1"/>
          <p:nvPr>
            <p:ph type="title"/>
          </p:nvPr>
        </p:nvSpPr>
        <p:spPr>
          <a:xfrm rot="5400000">
            <a:off x="5503664" y="1411486"/>
            <a:ext cx="430887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3"/>
          <p:cNvSpPr txBox="1"/>
          <p:nvPr>
            <p:ph idx="1" type="body"/>
          </p:nvPr>
        </p:nvSpPr>
        <p:spPr>
          <a:xfrm rot="5400000">
            <a:off x="1312664" y="-569714"/>
            <a:ext cx="4308872"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92" name="Google Shape;92;p1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93" name="Shape 93"/>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94" name="Shape 94"/>
        <p:cNvGrpSpPr/>
        <p:nvPr/>
      </p:nvGrpSpPr>
      <p:grpSpPr>
        <a:xfrm>
          <a:off x="0" y="0"/>
          <a:ext cx="0" cy="0"/>
          <a:chOff x="0" y="0"/>
          <a:chExt cx="0" cy="0"/>
        </a:xfrm>
      </p:grpSpPr>
      <p:sp>
        <p:nvSpPr>
          <p:cNvPr id="95" name="Google Shape;95;p1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5"/>
          <p:cNvSpPr txBox="1"/>
          <p:nvPr>
            <p:ph type="title"/>
          </p:nvPr>
        </p:nvSpPr>
        <p:spPr>
          <a:xfrm>
            <a:off x="819150" y="845600"/>
            <a:ext cx="7505700" cy="954600"/>
          </a:xfrm>
          <a:prstGeom prst="rect">
            <a:avLst/>
          </a:prstGeom>
        </p:spPr>
        <p:txBody>
          <a:bodyPr anchorCtr="0" anchor="ctr" bIns="45700" lIns="91425" spcFirstLastPara="1" rIns="91425" wrap="square" tIns="4570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99" name="Google Shape;99;p15"/>
          <p:cNvSpPr txBox="1"/>
          <p:nvPr>
            <p:ph idx="1" type="body"/>
          </p:nvPr>
        </p:nvSpPr>
        <p:spPr>
          <a:xfrm>
            <a:off x="819150" y="1990725"/>
            <a:ext cx="7505700" cy="2448000"/>
          </a:xfrm>
          <a:prstGeom prst="rect">
            <a:avLst/>
          </a:prstGeom>
        </p:spPr>
        <p:txBody>
          <a:bodyPr anchorCtr="0" anchor="t" bIns="45700" lIns="91425" spcFirstLastPara="1" rIns="91425" wrap="square" tIns="45700">
            <a:noAutofit/>
          </a:bodyPr>
          <a:lstStyle>
            <a:lvl1pPr indent="-431800" lvl="0" marL="457200" rtl="0">
              <a:spcBef>
                <a:spcPts val="640"/>
              </a:spcBef>
              <a:spcAft>
                <a:spcPts val="0"/>
              </a:spcAft>
              <a:buSzPts val="3200"/>
              <a:buChar char="•"/>
              <a:defRPr/>
            </a:lvl1pPr>
            <a:lvl2pPr indent="-406400" lvl="1" marL="914400" rtl="0">
              <a:spcBef>
                <a:spcPts val="560"/>
              </a:spcBef>
              <a:spcAft>
                <a:spcPts val="0"/>
              </a:spcAft>
              <a:buSzPts val="2800"/>
              <a:buChar char="–"/>
              <a:defRPr/>
            </a:lvl2pPr>
            <a:lvl3pPr indent="-381000" lvl="2" marL="1371600" rtl="0">
              <a:spcBef>
                <a:spcPts val="480"/>
              </a:spcBef>
              <a:spcAft>
                <a:spcPts val="0"/>
              </a:spcAft>
              <a:buSzPts val="2400"/>
              <a:buChar char="•"/>
              <a:defRPr/>
            </a:lvl3pPr>
            <a:lvl4pPr indent="-355600" lvl="3" marL="1828800" rtl="0">
              <a:spcBef>
                <a:spcPts val="400"/>
              </a:spcBef>
              <a:spcAft>
                <a:spcPts val="0"/>
              </a:spcAft>
              <a:buSzPts val="2000"/>
              <a:buChar char="–"/>
              <a:defRPr/>
            </a:lvl4pPr>
            <a:lvl5pPr indent="-355600" lvl="4" marL="2286000" rtl="0">
              <a:spcBef>
                <a:spcPts val="400"/>
              </a:spcBef>
              <a:spcAft>
                <a:spcPts val="0"/>
              </a:spcAft>
              <a:buSzPts val="2000"/>
              <a:buChar char="»"/>
              <a:defRPr/>
            </a:lvl5pPr>
            <a:lvl6pPr indent="-355600" lvl="5" marL="2743200" rtl="0">
              <a:spcBef>
                <a:spcPts val="400"/>
              </a:spcBef>
              <a:spcAft>
                <a:spcPts val="0"/>
              </a:spcAft>
              <a:buSzPts val="2000"/>
              <a:buChar char="•"/>
              <a:defRPr/>
            </a:lvl6pPr>
            <a:lvl7pPr indent="-355600" lvl="6" marL="3200400" rtl="0">
              <a:spcBef>
                <a:spcPts val="400"/>
              </a:spcBef>
              <a:spcAft>
                <a:spcPts val="0"/>
              </a:spcAft>
              <a:buSzPts val="2000"/>
              <a:buChar char="•"/>
              <a:defRPr/>
            </a:lvl7pPr>
            <a:lvl8pPr indent="-355600" lvl="7" marL="3657600" rtl="0">
              <a:spcBef>
                <a:spcPts val="400"/>
              </a:spcBef>
              <a:spcAft>
                <a:spcPts val="0"/>
              </a:spcAft>
              <a:buSzPts val="2000"/>
              <a:buChar char="•"/>
              <a:defRPr/>
            </a:lvl8pPr>
            <a:lvl9pPr indent="-355600" lvl="8" marL="4114800" rtl="0">
              <a:spcBef>
                <a:spcPts val="400"/>
              </a:spcBef>
              <a:spcAft>
                <a:spcPts val="0"/>
              </a:spcAft>
              <a:buSzPts val="2000"/>
              <a:buChar char="•"/>
              <a:defRPr/>
            </a:lvl9pPr>
          </a:lstStyle>
          <a:p/>
        </p:txBody>
      </p:sp>
      <p:sp>
        <p:nvSpPr>
          <p:cNvPr id="100" name="Google Shape;100;p15"/>
          <p:cNvSpPr txBox="1"/>
          <p:nvPr>
            <p:ph idx="12" type="sldNum"/>
          </p:nvPr>
        </p:nvSpPr>
        <p:spPr>
          <a:xfrm>
            <a:off x="8390734" y="4543668"/>
            <a:ext cx="548700" cy="393600"/>
          </a:xfrm>
          <a:prstGeom prst="rect">
            <a:avLst/>
          </a:prstGeom>
        </p:spPr>
        <p:txBody>
          <a:bodyPr anchorCtr="0" anchor="ctr" bIns="45700" lIns="91425" spcFirstLastPara="1" rIns="91425" wrap="square" tIns="45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1" name="Shape 101"/>
        <p:cNvGrpSpPr/>
        <p:nvPr/>
      </p:nvGrpSpPr>
      <p:grpSpPr>
        <a:xfrm>
          <a:off x="0" y="0"/>
          <a:ext cx="0" cy="0"/>
          <a:chOff x="0" y="0"/>
          <a:chExt cx="0" cy="0"/>
        </a:xfrm>
      </p:grpSpPr>
      <p:sp>
        <p:nvSpPr>
          <p:cNvPr id="102" name="Google Shape;102;p16"/>
          <p:cNvSpPr txBox="1"/>
          <p:nvPr>
            <p:ph type="title"/>
          </p:nvPr>
        </p:nvSpPr>
        <p:spPr>
          <a:xfrm>
            <a:off x="311700" y="555600"/>
            <a:ext cx="2808000" cy="755700"/>
          </a:xfrm>
          <a:prstGeom prst="rect">
            <a:avLst/>
          </a:prstGeom>
        </p:spPr>
        <p:txBody>
          <a:bodyPr anchorCtr="0" anchor="b" bIns="45700" lIns="91425" spcFirstLastPara="1" rIns="91425" wrap="square" tIns="457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03" name="Google Shape;103;p16"/>
          <p:cNvSpPr txBox="1"/>
          <p:nvPr>
            <p:ph idx="1" type="body"/>
          </p:nvPr>
        </p:nvSpPr>
        <p:spPr>
          <a:xfrm>
            <a:off x="311700" y="1389600"/>
            <a:ext cx="2808000" cy="3179400"/>
          </a:xfrm>
          <a:prstGeom prst="rect">
            <a:avLst/>
          </a:prstGeom>
        </p:spPr>
        <p:txBody>
          <a:bodyPr anchorCtr="0" anchor="t" bIns="45700" lIns="91425" spcFirstLastPara="1" rIns="91425" wrap="square" tIns="45700">
            <a:noAutofit/>
          </a:bodyPr>
          <a:lstStyle>
            <a:lvl1pPr indent="-304800" lvl="0" marL="457200" rtl="0">
              <a:spcBef>
                <a:spcPts val="640"/>
              </a:spcBef>
              <a:spcAft>
                <a:spcPts val="0"/>
              </a:spcAft>
              <a:buSzPts val="1200"/>
              <a:buChar char="•"/>
              <a:defRPr sz="1200"/>
            </a:lvl1pPr>
            <a:lvl2pPr indent="-304800" lvl="1" marL="914400" rtl="0">
              <a:spcBef>
                <a:spcPts val="560"/>
              </a:spcBef>
              <a:spcAft>
                <a:spcPts val="0"/>
              </a:spcAft>
              <a:buSzPts val="1200"/>
              <a:buChar char="–"/>
              <a:defRPr sz="1200"/>
            </a:lvl2pPr>
            <a:lvl3pPr indent="-304800" lvl="2" marL="1371600" rtl="0">
              <a:spcBef>
                <a:spcPts val="480"/>
              </a:spcBef>
              <a:spcAft>
                <a:spcPts val="0"/>
              </a:spcAft>
              <a:buSzPts val="1200"/>
              <a:buChar char="•"/>
              <a:defRPr sz="1200"/>
            </a:lvl3pPr>
            <a:lvl4pPr indent="-304800" lvl="3" marL="1828800" rtl="0">
              <a:spcBef>
                <a:spcPts val="400"/>
              </a:spcBef>
              <a:spcAft>
                <a:spcPts val="0"/>
              </a:spcAft>
              <a:buSzPts val="1200"/>
              <a:buChar char="–"/>
              <a:defRPr sz="1200"/>
            </a:lvl4pPr>
            <a:lvl5pPr indent="-304800" lvl="4" marL="2286000" rtl="0">
              <a:spcBef>
                <a:spcPts val="400"/>
              </a:spcBef>
              <a:spcAft>
                <a:spcPts val="0"/>
              </a:spcAft>
              <a:buSzPts val="1200"/>
              <a:buChar char="»"/>
              <a:defRPr sz="1200"/>
            </a:lvl5pPr>
            <a:lvl6pPr indent="-304800" lvl="5" marL="2743200" rtl="0">
              <a:spcBef>
                <a:spcPts val="400"/>
              </a:spcBef>
              <a:spcAft>
                <a:spcPts val="0"/>
              </a:spcAft>
              <a:buSzPts val="1200"/>
              <a:buChar char="•"/>
              <a:defRPr sz="1200"/>
            </a:lvl6pPr>
            <a:lvl7pPr indent="-304800" lvl="6" marL="3200400" rtl="0">
              <a:spcBef>
                <a:spcPts val="400"/>
              </a:spcBef>
              <a:spcAft>
                <a:spcPts val="0"/>
              </a:spcAft>
              <a:buSzPts val="1200"/>
              <a:buChar char="•"/>
              <a:defRPr sz="1200"/>
            </a:lvl7pPr>
            <a:lvl8pPr indent="-304800" lvl="7" marL="3657600" rtl="0">
              <a:spcBef>
                <a:spcPts val="400"/>
              </a:spcBef>
              <a:spcAft>
                <a:spcPts val="0"/>
              </a:spcAft>
              <a:buSzPts val="1200"/>
              <a:buChar char="•"/>
              <a:defRPr sz="1200"/>
            </a:lvl8pPr>
            <a:lvl9pPr indent="-304800" lvl="8" marL="4114800" rtl="0">
              <a:spcBef>
                <a:spcPts val="400"/>
              </a:spcBef>
              <a:spcAft>
                <a:spcPts val="0"/>
              </a:spcAft>
              <a:buSzPts val="1200"/>
              <a:buChar char="•"/>
              <a:defRPr sz="1200"/>
            </a:lvl9pPr>
          </a:lstStyle>
          <a:p/>
        </p:txBody>
      </p:sp>
      <p:sp>
        <p:nvSpPr>
          <p:cNvPr id="104" name="Google Shape;104;p16"/>
          <p:cNvSpPr txBox="1"/>
          <p:nvPr>
            <p:ph idx="12" type="sldNum"/>
          </p:nvPr>
        </p:nvSpPr>
        <p:spPr>
          <a:xfrm>
            <a:off x="8472458" y="4663217"/>
            <a:ext cx="548700" cy="393600"/>
          </a:xfrm>
          <a:prstGeom prst="rect">
            <a:avLst/>
          </a:prstGeom>
        </p:spPr>
        <p:txBody>
          <a:bodyPr anchorCtr="0" anchor="ctr" bIns="45700" lIns="91425" spcFirstLastPara="1" rIns="91425" wrap="square" tIns="45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lvl1pPr lvl="0">
              <a:spcBef>
                <a:spcPts val="0"/>
              </a:spcBef>
              <a:spcAft>
                <a:spcPts val="0"/>
              </a:spcAft>
              <a:buClr>
                <a:schemeClr val="dk1"/>
              </a:buClr>
              <a:buSzPts val="4000"/>
              <a:buFont typeface="Times New Roman"/>
              <a:buNone/>
              <a:defRPr b="1" sz="2400">
                <a:solidFill>
                  <a:srgbClr val="B98E00"/>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25" name="Google Shape;25;p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30" name="Google Shape;30;p4"/>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31" name="Shape 3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6"/>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5" name="Google Shape;35;p6"/>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6" name="Google Shape;36;p6"/>
          <p:cNvSpPr txBox="1"/>
          <p:nvPr>
            <p:ph idx="3" type="body"/>
          </p:nvPr>
        </p:nvSpPr>
        <p:spPr>
          <a:xfrm>
            <a:off x="4645025"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7" name="Google Shape;37;p6"/>
          <p:cNvSpPr txBox="1"/>
          <p:nvPr>
            <p:ph idx="4" type="body"/>
          </p:nvPr>
        </p:nvSpPr>
        <p:spPr>
          <a:xfrm>
            <a:off x="4645025"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8" name="Google Shape;38;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41" name="Google Shape;41;p6"/>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cxnSp>
        <p:nvCxnSpPr>
          <p:cNvPr id="45" name="Google Shape;45;p7"/>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46" name="Google Shape;46;p7"/>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
        <p:nvSpPr>
          <p:cNvPr id="47" name="Google Shape;47;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0" name="Shape 50"/>
        <p:cNvGrpSpPr/>
        <p:nvPr/>
      </p:nvGrpSpPr>
      <p:grpSpPr>
        <a:xfrm>
          <a:off x="0" y="0"/>
          <a:ext cx="0" cy="0"/>
          <a:chOff x="0" y="0"/>
          <a:chExt cx="0" cy="0"/>
        </a:xfrm>
      </p:grpSpPr>
      <p:sp>
        <p:nvSpPr>
          <p:cNvPr id="51" name="Google Shape;51;p8"/>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3600"/>
              <a:buFont typeface="Times New Roman"/>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3" name="Google Shape;53;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56" name="Google Shape;56;p8"/>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7" name="Shape 57"/>
        <p:cNvGrpSpPr/>
        <p:nvPr/>
      </p:nvGrpSpPr>
      <p:grpSpPr>
        <a:xfrm>
          <a:off x="0" y="0"/>
          <a:ext cx="0" cy="0"/>
          <a:chOff x="0" y="0"/>
          <a:chExt cx="0" cy="0"/>
        </a:xfrm>
      </p:grpSpPr>
      <p:sp>
        <p:nvSpPr>
          <p:cNvPr id="58" name="Google Shape;58;p9"/>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 type="body"/>
          </p:nvPr>
        </p:nvSpPr>
        <p:spPr>
          <a:xfrm>
            <a:off x="457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0" name="Google Shape;60;p9"/>
          <p:cNvSpPr txBox="1"/>
          <p:nvPr>
            <p:ph idx="2" type="body"/>
          </p:nvPr>
        </p:nvSpPr>
        <p:spPr>
          <a:xfrm>
            <a:off x="4648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1" name="Google Shape;61;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64" name="Google Shape;64;p9"/>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04788"/>
            <a:ext cx="3008313" cy="8715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10"/>
          <p:cNvSpPr txBox="1"/>
          <p:nvPr>
            <p:ph idx="2" type="body"/>
          </p:nvPr>
        </p:nvSpPr>
        <p:spPr>
          <a:xfrm>
            <a:off x="457200" y="1076325"/>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000"/>
              <a:buFont typeface="Times New Roman"/>
              <a:buNone/>
              <a:defRPr b="0" i="0" sz="40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Twentieth Century"/>
                <a:ea typeface="Twentieth Century"/>
                <a:cs typeface="Twentieth Century"/>
                <a:sym typeface="Twentieth Century"/>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Twentieth Century"/>
                <a:ea typeface="Twentieth Century"/>
                <a:cs typeface="Twentieth Century"/>
                <a:sym typeface="Twentieth Century"/>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Twentieth Century"/>
                <a:ea typeface="Twentieth Century"/>
                <a:cs typeface="Twentieth Century"/>
                <a:sym typeface="Twentieth Century"/>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9pPr>
          </a:lstStyle>
          <a:p/>
        </p:txBody>
      </p:sp>
      <p:sp>
        <p:nvSpPr>
          <p:cNvPr id="8" name="Google Shape;8;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062858"/>
                </a:solidFill>
                <a:latin typeface="Poppins"/>
                <a:ea typeface="Poppins"/>
                <a:cs typeface="Poppins"/>
                <a:sym typeface="Poppins"/>
              </a:defRPr>
            </a:lvl1pPr>
            <a:lvl2pPr indent="0" lvl="1" marL="0" marR="0" rtl="0" algn="r">
              <a:spcBef>
                <a:spcPts val="0"/>
              </a:spcBef>
              <a:buNone/>
              <a:defRPr b="0" i="0" sz="800" u="none" cap="none" strike="noStrike">
                <a:solidFill>
                  <a:srgbClr val="062858"/>
                </a:solidFill>
                <a:latin typeface="Poppins"/>
                <a:ea typeface="Poppins"/>
                <a:cs typeface="Poppins"/>
                <a:sym typeface="Poppins"/>
              </a:defRPr>
            </a:lvl2pPr>
            <a:lvl3pPr indent="0" lvl="2" marL="0" marR="0" rtl="0" algn="r">
              <a:spcBef>
                <a:spcPts val="0"/>
              </a:spcBef>
              <a:buNone/>
              <a:defRPr b="0" i="0" sz="800" u="none" cap="none" strike="noStrike">
                <a:solidFill>
                  <a:srgbClr val="062858"/>
                </a:solidFill>
                <a:latin typeface="Poppins"/>
                <a:ea typeface="Poppins"/>
                <a:cs typeface="Poppins"/>
                <a:sym typeface="Poppins"/>
              </a:defRPr>
            </a:lvl3pPr>
            <a:lvl4pPr indent="0" lvl="3" marL="0" marR="0" rtl="0" algn="r">
              <a:spcBef>
                <a:spcPts val="0"/>
              </a:spcBef>
              <a:buNone/>
              <a:defRPr b="0" i="0" sz="800" u="none" cap="none" strike="noStrike">
                <a:solidFill>
                  <a:srgbClr val="062858"/>
                </a:solidFill>
                <a:latin typeface="Poppins"/>
                <a:ea typeface="Poppins"/>
                <a:cs typeface="Poppins"/>
                <a:sym typeface="Poppins"/>
              </a:defRPr>
            </a:lvl4pPr>
            <a:lvl5pPr indent="0" lvl="4" marL="0" marR="0" rtl="0" algn="r">
              <a:spcBef>
                <a:spcPts val="0"/>
              </a:spcBef>
              <a:buNone/>
              <a:defRPr b="0" i="0" sz="800" u="none" cap="none" strike="noStrike">
                <a:solidFill>
                  <a:srgbClr val="062858"/>
                </a:solidFill>
                <a:latin typeface="Poppins"/>
                <a:ea typeface="Poppins"/>
                <a:cs typeface="Poppins"/>
                <a:sym typeface="Poppins"/>
              </a:defRPr>
            </a:lvl5pPr>
            <a:lvl6pPr indent="0" lvl="5" marL="0" marR="0" rtl="0" algn="r">
              <a:spcBef>
                <a:spcPts val="0"/>
              </a:spcBef>
              <a:buNone/>
              <a:defRPr b="0" i="0" sz="800" u="none" cap="none" strike="noStrike">
                <a:solidFill>
                  <a:srgbClr val="062858"/>
                </a:solidFill>
                <a:latin typeface="Poppins"/>
                <a:ea typeface="Poppins"/>
                <a:cs typeface="Poppins"/>
                <a:sym typeface="Poppins"/>
              </a:defRPr>
            </a:lvl6pPr>
            <a:lvl7pPr indent="0" lvl="6" marL="0" marR="0" rtl="0" algn="r">
              <a:spcBef>
                <a:spcPts val="0"/>
              </a:spcBef>
              <a:buNone/>
              <a:defRPr b="0" i="0" sz="800" u="none" cap="none" strike="noStrike">
                <a:solidFill>
                  <a:srgbClr val="062858"/>
                </a:solidFill>
                <a:latin typeface="Poppins"/>
                <a:ea typeface="Poppins"/>
                <a:cs typeface="Poppins"/>
                <a:sym typeface="Poppins"/>
              </a:defRPr>
            </a:lvl7pPr>
            <a:lvl8pPr indent="0" lvl="7" marL="0" marR="0" rtl="0" algn="r">
              <a:spcBef>
                <a:spcPts val="0"/>
              </a:spcBef>
              <a:buNone/>
              <a:defRPr b="0" i="0" sz="800" u="none" cap="none" strike="noStrike">
                <a:solidFill>
                  <a:srgbClr val="062858"/>
                </a:solidFill>
                <a:latin typeface="Poppins"/>
                <a:ea typeface="Poppins"/>
                <a:cs typeface="Poppins"/>
                <a:sym typeface="Poppins"/>
              </a:defRPr>
            </a:lvl8pPr>
            <a:lvl9pPr indent="0" lvl="8" marL="0" marR="0" rtl="0" algn="r">
              <a:spcBef>
                <a:spcPts val="0"/>
              </a:spcBef>
              <a:buNone/>
              <a:defRPr b="0" i="0" sz="800" u="none" cap="none" strike="noStrike">
                <a:solidFill>
                  <a:srgbClr val="062858"/>
                </a:solidFill>
                <a:latin typeface="Poppins"/>
                <a:ea typeface="Poppins"/>
                <a:cs typeface="Poppins"/>
                <a:sym typeface="Poppins"/>
              </a:defRPr>
            </a:lvl9pPr>
          </a:lstStyle>
          <a:p>
            <a:pPr indent="0" lvl="0" marL="0" rtl="0" algn="r">
              <a:spcBef>
                <a:spcPts val="0"/>
              </a:spcBef>
              <a:spcAft>
                <a:spcPts val="0"/>
              </a:spcAft>
              <a:buNone/>
            </a:pPr>
            <a:fld id="{00000000-1234-1234-1234-123412341234}" type="slidenum">
              <a:rPr lang="en"/>
              <a:t>‹#›</a:t>
            </a:fld>
            <a:endParaRPr/>
          </a:p>
        </p:txBody>
      </p:sp>
      <p:cxnSp>
        <p:nvCxnSpPr>
          <p:cNvPr id="11" name="Google Shape;11;p1"/>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12" name="Google Shape;12;p1"/>
          <p:cNvSpPr txBox="1"/>
          <p:nvPr/>
        </p:nvSpPr>
        <p:spPr>
          <a:xfrm>
            <a:off x="4767300" y="11850"/>
            <a:ext cx="39195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lang="en" sz="1000">
                <a:solidFill>
                  <a:srgbClr val="062858"/>
                </a:solidFill>
                <a:latin typeface="Poppins"/>
                <a:ea typeface="Poppins"/>
                <a:cs typeface="Poppins"/>
                <a:sym typeface="Poppins"/>
              </a:rPr>
              <a:t>Surveillance Technology Policy and Data Governance 2022</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drive.google.com/file/d/1Af_Xsq__OxQsuc8_z31nHcBpI1GLdXPk/view?usp=shar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s://docs.google.com/spreadsheets/d/1FUW1Zy0DJeL9YtXtJG3M3VCuQocGFTN5XjjgW81iRn4/edit?usp=sharin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docs.google.com/spreadsheets/d/16BWF9FQSJrbTjNeZGGM8TayDAu_61ogDeiEPbdE-VQw/edit?usp=sharing" TargetMode="External"/><Relationship Id="rId4" Type="http://schemas.openxmlformats.org/officeDocument/2006/relationships/hyperlink" Target="https://www.dataminr.com/" TargetMode="External"/><Relationship Id="rId5" Type="http://schemas.openxmlformats.org/officeDocument/2006/relationships/hyperlink" Target="https://docs.google.com/spreadsheets/d/16BWF9FQSJrbTjNeZGGM8TayDAu_61ogDeiEPbdE-VQw/edit?usp=sharing" TargetMode="External"/><Relationship Id="rId6"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docs.google.com/document/d/10oIo5eBeYepGn45VDKTRWqBT8QxFT_ETiJDDvdzLhto/edit?usp=shar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62858"/>
        </a:solidFill>
      </p:bgPr>
    </p:bg>
    <p:spTree>
      <p:nvGrpSpPr>
        <p:cNvPr id="108" name="Shape 108"/>
        <p:cNvGrpSpPr/>
        <p:nvPr/>
      </p:nvGrpSpPr>
      <p:grpSpPr>
        <a:xfrm>
          <a:off x="0" y="0"/>
          <a:ext cx="0" cy="0"/>
          <a:chOff x="0" y="0"/>
          <a:chExt cx="0" cy="0"/>
        </a:xfrm>
      </p:grpSpPr>
      <p:sp>
        <p:nvSpPr>
          <p:cNvPr id="109" name="Google Shape;109;p17"/>
          <p:cNvSpPr txBox="1"/>
          <p:nvPr>
            <p:ph type="title"/>
          </p:nvPr>
        </p:nvSpPr>
        <p:spPr>
          <a:xfrm>
            <a:off x="0" y="1232900"/>
            <a:ext cx="9144000" cy="19095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F2F2F2"/>
              </a:buClr>
              <a:buSzPts val="6600"/>
              <a:buFont typeface="Libre Baskerville"/>
              <a:buNone/>
            </a:pPr>
            <a:r>
              <a:rPr b="1" lang="en" sz="4800">
                <a:solidFill>
                  <a:srgbClr val="F2F2F2"/>
                </a:solidFill>
                <a:latin typeface="Libre Baskerville"/>
                <a:ea typeface="Libre Baskerville"/>
                <a:cs typeface="Libre Baskerville"/>
                <a:sym typeface="Libre Baskerville"/>
              </a:rPr>
              <a:t>Surveillance Technology Working Group </a:t>
            </a:r>
            <a:endParaRPr b="1" sz="4800">
              <a:solidFill>
                <a:srgbClr val="F2F2F2"/>
              </a:solidFill>
              <a:latin typeface="Libre Baskerville"/>
              <a:ea typeface="Libre Baskerville"/>
              <a:cs typeface="Libre Baskerville"/>
              <a:sym typeface="Libre Baskerville"/>
            </a:endParaRPr>
          </a:p>
          <a:p>
            <a:pPr indent="0" lvl="0" marL="0" rtl="0" algn="ctr">
              <a:lnSpc>
                <a:spcPct val="115000"/>
              </a:lnSpc>
              <a:spcBef>
                <a:spcPts val="0"/>
              </a:spcBef>
              <a:spcAft>
                <a:spcPts val="0"/>
              </a:spcAft>
              <a:buClr>
                <a:srgbClr val="F2F2F2"/>
              </a:buClr>
              <a:buSzPts val="6600"/>
              <a:buFont typeface="Libre Baskerville"/>
              <a:buNone/>
            </a:pPr>
            <a:r>
              <a:rPr lang="en" sz="3000">
                <a:solidFill>
                  <a:srgbClr val="F2F2F2"/>
                </a:solidFill>
                <a:latin typeface="Libre Baskerville"/>
                <a:ea typeface="Libre Baskerville"/>
                <a:cs typeface="Libre Baskerville"/>
                <a:sym typeface="Libre Baskerville"/>
              </a:rPr>
              <a:t>Meeting #28</a:t>
            </a:r>
            <a:br>
              <a:rPr lang="en" sz="3000">
                <a:solidFill>
                  <a:srgbClr val="F2F2F2"/>
                </a:solidFill>
                <a:latin typeface="Libre Baskerville"/>
                <a:ea typeface="Libre Baskerville"/>
                <a:cs typeface="Libre Baskerville"/>
                <a:sym typeface="Libre Baskerville"/>
              </a:rPr>
            </a:br>
            <a:r>
              <a:rPr lang="en" sz="3000">
                <a:solidFill>
                  <a:srgbClr val="F2F2F2"/>
                </a:solidFill>
                <a:latin typeface="Libre Baskerville"/>
                <a:ea typeface="Libre Baskerville"/>
                <a:cs typeface="Libre Baskerville"/>
                <a:sym typeface="Libre Baskerville"/>
              </a:rPr>
              <a:t>6.21</a:t>
            </a:r>
            <a:r>
              <a:rPr lang="en" sz="3000">
                <a:solidFill>
                  <a:srgbClr val="F2F2F2"/>
                </a:solidFill>
                <a:latin typeface="Libre Baskerville"/>
                <a:ea typeface="Libre Baskerville"/>
                <a:cs typeface="Libre Baskerville"/>
                <a:sym typeface="Libre Baskerville"/>
              </a:rPr>
              <a:t>.2022</a:t>
            </a:r>
            <a:endParaRPr sz="3000">
              <a:solidFill>
                <a:srgbClr val="F2F2F2"/>
              </a:solidFill>
              <a:latin typeface="Libre Baskerville"/>
              <a:ea typeface="Libre Baskerville"/>
              <a:cs typeface="Libre Baskerville"/>
              <a:sym typeface="Libre Baskerville"/>
            </a:endParaRPr>
          </a:p>
        </p:txBody>
      </p:sp>
      <p:sp>
        <p:nvSpPr>
          <p:cNvPr id="110" name="Google Shape;110;p1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6"/>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lang="en" sz="3600">
                <a:latin typeface="Times"/>
                <a:ea typeface="Times"/>
                <a:cs typeface="Times"/>
                <a:sym typeface="Times"/>
              </a:rPr>
              <a:t>Membership Commitment Letter</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04" name="Google Shape;204;p26"/>
          <p:cNvSpPr txBox="1"/>
          <p:nvPr>
            <p:ph idx="1" type="body"/>
          </p:nvPr>
        </p:nvSpPr>
        <p:spPr>
          <a:xfrm>
            <a:off x="457200" y="1200150"/>
            <a:ext cx="8458200" cy="3414000"/>
          </a:xfrm>
          <a:prstGeom prst="rect">
            <a:avLst/>
          </a:prstGeom>
        </p:spPr>
        <p:txBody>
          <a:bodyPr anchorCtr="0" anchor="t" bIns="45700" lIns="91425" spcFirstLastPara="1" rIns="91425" wrap="square" tIns="45700">
            <a:noAutofit/>
          </a:bodyPr>
          <a:lstStyle/>
          <a:p>
            <a:pPr indent="0" lvl="0" marL="0" rtl="0" algn="l">
              <a:lnSpc>
                <a:spcPct val="115000"/>
              </a:lnSpc>
              <a:spcBef>
                <a:spcPts val="1400"/>
              </a:spcBef>
              <a:spcAft>
                <a:spcPts val="0"/>
              </a:spcAft>
              <a:buNone/>
            </a:pPr>
            <a:r>
              <a:rPr b="1" lang="en" sz="1700"/>
              <a:t>Letter of Commitment:</a:t>
            </a:r>
            <a:endParaRPr b="1" sz="1700"/>
          </a:p>
          <a:p>
            <a:pPr indent="-336550" lvl="0" marL="457200" rtl="0" algn="l">
              <a:lnSpc>
                <a:spcPct val="115000"/>
              </a:lnSpc>
              <a:spcBef>
                <a:spcPts val="1400"/>
              </a:spcBef>
              <a:spcAft>
                <a:spcPts val="0"/>
              </a:spcAft>
              <a:buSzPts val="1700"/>
              <a:buFont typeface="Twentieth Century"/>
              <a:buChar char="●"/>
            </a:pPr>
            <a:r>
              <a:rPr lang="en" sz="1700"/>
              <a:t>We are still missing </a:t>
            </a:r>
            <a:r>
              <a:rPr b="1" lang="en" sz="1700" u="sng"/>
              <a:t>3 Members’</a:t>
            </a:r>
            <a:r>
              <a:rPr lang="en" sz="1700"/>
              <a:t> </a:t>
            </a:r>
            <a:r>
              <a:rPr lang="en" sz="1700"/>
              <a:t>2022 STWG Membership Commitment Letter</a:t>
            </a:r>
            <a:endParaRPr sz="1700"/>
          </a:p>
          <a:p>
            <a:pPr indent="-336550" lvl="1" marL="914400" rtl="0" algn="l">
              <a:lnSpc>
                <a:spcPct val="115000"/>
              </a:lnSpc>
              <a:spcBef>
                <a:spcPts val="0"/>
              </a:spcBef>
              <a:spcAft>
                <a:spcPts val="0"/>
              </a:spcAft>
              <a:buSzPts val="1700"/>
              <a:buChar char="○"/>
            </a:pPr>
            <a:r>
              <a:rPr lang="en" sz="1700"/>
              <a:t>If you have not done so, please complete this and email it back this week.</a:t>
            </a:r>
            <a:endParaRPr sz="1700"/>
          </a:p>
          <a:p>
            <a:pPr indent="-336550" lvl="1" marL="914400" rtl="0" algn="l">
              <a:lnSpc>
                <a:spcPct val="115000"/>
              </a:lnSpc>
              <a:spcBef>
                <a:spcPts val="0"/>
              </a:spcBef>
              <a:spcAft>
                <a:spcPts val="0"/>
              </a:spcAft>
              <a:buSzPts val="1700"/>
              <a:buChar char="○"/>
            </a:pPr>
            <a:r>
              <a:rPr lang="en" sz="1700"/>
              <a:t>Link to the PDF of this is </a:t>
            </a:r>
            <a:r>
              <a:rPr lang="en" sz="1700" u="sng">
                <a:solidFill>
                  <a:schemeClr val="hlink"/>
                </a:solidFill>
                <a:hlinkClick r:id="rId3"/>
              </a:rPr>
              <a:t>HERE</a:t>
            </a:r>
            <a:endParaRPr sz="17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7"/>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Dataminr</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10" name="Google Shape;210;p27"/>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graphicFrame>
        <p:nvGraphicFramePr>
          <p:cNvPr id="211" name="Google Shape;211;p27"/>
          <p:cNvGraphicFramePr/>
          <p:nvPr/>
        </p:nvGraphicFramePr>
        <p:xfrm>
          <a:off x="122825" y="843625"/>
          <a:ext cx="3000000" cy="3000000"/>
        </p:xfrm>
        <a:graphic>
          <a:graphicData uri="http://schemas.openxmlformats.org/drawingml/2006/table">
            <a:tbl>
              <a:tblPr>
                <a:noFill/>
                <a:tableStyleId>{B5F8E98F-E3FF-4B53-804E-62D494B2C090}</a:tableStyleId>
              </a:tblPr>
              <a:tblGrid>
                <a:gridCol w="2163925"/>
                <a:gridCol w="2246750"/>
                <a:gridCol w="2246750"/>
                <a:gridCol w="2246750"/>
              </a:tblGrid>
              <a:tr h="861900">
                <a:tc>
                  <a:txBody>
                    <a:bodyPr/>
                    <a:lstStyle/>
                    <a:p>
                      <a:pPr indent="0" lvl="0" marL="0" rtl="0" algn="l">
                        <a:spcBef>
                          <a:spcPts val="0"/>
                        </a:spcBef>
                        <a:spcAft>
                          <a:spcPts val="0"/>
                        </a:spcAft>
                        <a:buNone/>
                      </a:pPr>
                      <a:r>
                        <a:rPr lang="en" sz="1000"/>
                        <a:t>Applicant name: </a:t>
                      </a:r>
                      <a:r>
                        <a:rPr i="1" lang="en" sz="900">
                          <a:solidFill>
                            <a:srgbClr val="062858"/>
                          </a:solidFill>
                        </a:rPr>
                        <a:t>Lt. Matthew Malinowski</a:t>
                      </a:r>
                      <a:endParaRPr i="1" sz="900">
                        <a:solidFill>
                          <a:srgbClr val="062858"/>
                        </a:solidFill>
                      </a:endParaRPr>
                    </a:p>
                    <a:p>
                      <a:pPr indent="0" lvl="0" marL="0" rtl="0" algn="l">
                        <a:spcBef>
                          <a:spcPts val="0"/>
                        </a:spcBef>
                        <a:spcAft>
                          <a:spcPts val="0"/>
                        </a:spcAft>
                        <a:buNone/>
                      </a:pPr>
                      <a:r>
                        <a:rPr lang="en" sz="1000">
                          <a:solidFill>
                            <a:schemeClr val="dk1"/>
                          </a:solidFill>
                        </a:rPr>
                        <a:t>Company:</a:t>
                      </a:r>
                      <a:r>
                        <a:rPr lang="en" sz="900">
                          <a:solidFill>
                            <a:schemeClr val="dk1"/>
                          </a:solidFill>
                        </a:rPr>
                        <a:t> </a:t>
                      </a:r>
                      <a:r>
                        <a:rPr i="1" lang="en" sz="900">
                          <a:solidFill>
                            <a:schemeClr val="accent1"/>
                          </a:solidFill>
                        </a:rPr>
                        <a:t>City of Syracuse - SPD</a:t>
                      </a:r>
                      <a:endParaRPr i="1" sz="900">
                        <a:solidFill>
                          <a:srgbClr val="062858"/>
                        </a:solidFill>
                      </a:endParaRPr>
                    </a:p>
                    <a:p>
                      <a:pPr indent="0" lvl="0" marL="0" rtl="0" algn="l">
                        <a:spcBef>
                          <a:spcPts val="0"/>
                        </a:spcBef>
                        <a:spcAft>
                          <a:spcPts val="0"/>
                        </a:spcAft>
                        <a:buClr>
                          <a:schemeClr val="dk1"/>
                        </a:buClr>
                        <a:buSzPts val="1100"/>
                        <a:buFont typeface="Arial"/>
                        <a:buNone/>
                      </a:pPr>
                      <a:r>
                        <a:rPr lang="en" sz="1000">
                          <a:solidFill>
                            <a:schemeClr val="dk1"/>
                          </a:solidFill>
                        </a:rPr>
                        <a:t>Sponsoring Department: </a:t>
                      </a:r>
                      <a:r>
                        <a:rPr i="1" lang="en" sz="900">
                          <a:solidFill>
                            <a:srgbClr val="062858"/>
                          </a:solidFill>
                        </a:rPr>
                        <a:t>Syracuse Police Department</a:t>
                      </a:r>
                      <a:endParaRPr i="1" sz="900">
                        <a:solidFill>
                          <a:srgbClr val="062858"/>
                        </a:solidFill>
                      </a:endParaRPr>
                    </a:p>
                  </a:txBody>
                  <a:tcPr marT="91425" marB="91425" marR="91425" marL="91425"/>
                </a:tc>
                <a:tc>
                  <a:txBody>
                    <a:bodyPr/>
                    <a:lstStyle/>
                    <a:p>
                      <a:pPr indent="0" lvl="0" marL="0" rtl="0" algn="l">
                        <a:spcBef>
                          <a:spcPts val="0"/>
                        </a:spcBef>
                        <a:spcAft>
                          <a:spcPts val="0"/>
                        </a:spcAft>
                        <a:buNone/>
                      </a:pPr>
                      <a:r>
                        <a:rPr lang="en" sz="1000">
                          <a:solidFill>
                            <a:schemeClr val="dk1"/>
                          </a:solidFill>
                        </a:rPr>
                        <a:t>Application Date: </a:t>
                      </a:r>
                      <a:r>
                        <a:rPr i="1" lang="en" sz="900">
                          <a:solidFill>
                            <a:srgbClr val="062858"/>
                          </a:solidFill>
                        </a:rPr>
                        <a:t>5/27/2022</a:t>
                      </a:r>
                      <a:endParaRPr sz="9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Partner Organization/Technologies: </a:t>
                      </a:r>
                      <a:br>
                        <a:rPr lang="en" sz="1000">
                          <a:solidFill>
                            <a:schemeClr val="dk1"/>
                          </a:solidFill>
                        </a:rPr>
                      </a:br>
                      <a:r>
                        <a:rPr i="1" lang="en" sz="900">
                          <a:solidFill>
                            <a:schemeClr val="accent1"/>
                          </a:solidFill>
                        </a:rPr>
                        <a:t>Dataminr</a:t>
                      </a:r>
                      <a:endParaRPr i="1" sz="900">
                        <a:solidFill>
                          <a:schemeClr val="accent1"/>
                        </a:solidFill>
                      </a:endParaRPr>
                    </a:p>
                  </a:txBody>
                  <a:tcPr marT="91425" marB="91425" marR="91425" marL="91425"/>
                </a:tc>
                <a:tc gridSpan="2">
                  <a:txBody>
                    <a:bodyPr/>
                    <a:lstStyle/>
                    <a:p>
                      <a:pPr indent="0" lvl="0" marL="0" rtl="0" algn="l">
                        <a:spcBef>
                          <a:spcPts val="0"/>
                        </a:spcBef>
                        <a:spcAft>
                          <a:spcPts val="0"/>
                        </a:spcAft>
                        <a:buNone/>
                      </a:pPr>
                      <a:r>
                        <a:rPr lang="en" sz="1000">
                          <a:solidFill>
                            <a:schemeClr val="dk1"/>
                          </a:solidFill>
                        </a:rPr>
                        <a:t>Proof of Concept Demonstration?</a:t>
                      </a:r>
                      <a:endParaRPr sz="1000">
                        <a:solidFill>
                          <a:schemeClr val="dk1"/>
                        </a:solidFill>
                      </a:endParaRPr>
                    </a:p>
                    <a:p>
                      <a:pPr indent="0" lvl="0" marL="0" rtl="0" algn="l">
                        <a:spcBef>
                          <a:spcPts val="0"/>
                        </a:spcBef>
                        <a:spcAft>
                          <a:spcPts val="0"/>
                        </a:spcAft>
                        <a:buNone/>
                      </a:pPr>
                      <a:r>
                        <a:rPr lang="en" sz="1000">
                          <a:solidFill>
                            <a:schemeClr val="dk1"/>
                          </a:solidFill>
                        </a:rPr>
                        <a:t>Technology Implementation?</a:t>
                      </a:r>
                      <a:endParaRPr sz="1000">
                        <a:solidFill>
                          <a:schemeClr val="dk1"/>
                        </a:solidFill>
                      </a:endParaRPr>
                    </a:p>
                    <a:p>
                      <a:pPr indent="0" lvl="0" marL="0" rtl="0" algn="l">
                        <a:spcBef>
                          <a:spcPts val="0"/>
                        </a:spcBef>
                        <a:spcAft>
                          <a:spcPts val="0"/>
                        </a:spcAft>
                        <a:buNone/>
                      </a:pPr>
                      <a:r>
                        <a:rPr lang="en" sz="1000">
                          <a:solidFill>
                            <a:schemeClr val="dk1"/>
                          </a:solidFill>
                        </a:rPr>
                        <a:t>Exempt?</a:t>
                      </a:r>
                      <a:endParaRPr sz="1000">
                        <a:solidFill>
                          <a:schemeClr val="dk1"/>
                        </a:solidFill>
                      </a:endParaRPr>
                    </a:p>
                  </a:txBody>
                  <a:tcPr marT="91425" marB="91425" marR="91425" marL="91425"/>
                </a:tc>
                <a:tc hMerge="1"/>
              </a:tr>
              <a:tr h="731500">
                <a:tc gridSpan="2">
                  <a:txBody>
                    <a:bodyPr/>
                    <a:lstStyle/>
                    <a:p>
                      <a:pPr indent="0" lvl="0" marL="0" rtl="0" algn="l">
                        <a:spcBef>
                          <a:spcPts val="0"/>
                        </a:spcBef>
                        <a:spcAft>
                          <a:spcPts val="0"/>
                        </a:spcAft>
                        <a:buNone/>
                      </a:pPr>
                      <a:r>
                        <a:rPr lang="en" sz="1000"/>
                        <a:t>Technology Purpose:</a:t>
                      </a:r>
                      <a:r>
                        <a:rPr lang="en" sz="900"/>
                        <a:t> </a:t>
                      </a:r>
                      <a:r>
                        <a:rPr i="1" lang="en" sz="900">
                          <a:solidFill>
                            <a:srgbClr val="062858"/>
                          </a:solidFill>
                          <a:highlight>
                            <a:srgbClr val="FFFFFF"/>
                          </a:highlight>
                        </a:rPr>
                        <a:t>Dataminr is a company that proactively searches publicly available social media posts and looks for keywords that relate to public safety such as active shooter, shooting, and/or explosion. Once the keywords are triggered, Dataminr notified the police that these types of social media posts are taking place.</a:t>
                      </a:r>
                      <a:endParaRPr i="1" sz="900">
                        <a:solidFill>
                          <a:srgbClr val="062858"/>
                        </a:solidFill>
                      </a:endParaRPr>
                    </a:p>
                  </a:txBody>
                  <a:tcPr marT="91425" marB="91425" marR="91425" marL="91425"/>
                </a:tc>
                <a:tc hMerge="1"/>
                <a:tc gridSpan="2">
                  <a:txBody>
                    <a:bodyPr/>
                    <a:lstStyle/>
                    <a:p>
                      <a:pPr indent="0" lvl="0" marL="0" rtl="0" algn="l">
                        <a:spcBef>
                          <a:spcPts val="0"/>
                        </a:spcBef>
                        <a:spcAft>
                          <a:spcPts val="0"/>
                        </a:spcAft>
                        <a:buClr>
                          <a:schemeClr val="dk1"/>
                        </a:buClr>
                        <a:buSzPts val="1100"/>
                        <a:buFont typeface="Arial"/>
                        <a:buNone/>
                      </a:pPr>
                      <a:r>
                        <a:rPr lang="en" sz="1000">
                          <a:solidFill>
                            <a:schemeClr val="dk1"/>
                          </a:solidFill>
                        </a:rPr>
                        <a:t>Operation/Implementation description</a:t>
                      </a:r>
                      <a:r>
                        <a:rPr lang="en" sz="1000">
                          <a:solidFill>
                            <a:schemeClr val="dk1"/>
                          </a:solidFill>
                        </a:rPr>
                        <a:t>: </a:t>
                      </a:r>
                      <a:r>
                        <a:rPr i="1" lang="en" sz="900">
                          <a:solidFill>
                            <a:srgbClr val="062858"/>
                          </a:solidFill>
                          <a:highlight>
                            <a:srgbClr val="FFFFFF"/>
                          </a:highlight>
                        </a:rPr>
                        <a:t>This technology would enhance our response to emergency situations.  Dataminr has several examples of how they alerted law enforcement before calls to 911 were made.</a:t>
                      </a:r>
                      <a:endParaRPr i="1" sz="900">
                        <a:solidFill>
                          <a:srgbClr val="062858"/>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txBody>
                  <a:tcPr marT="91425" marB="91425" marR="91425" marL="91425"/>
                </a:tc>
                <a:tc hMerge="1"/>
              </a:tr>
              <a:tr h="697700">
                <a:tc>
                  <a:txBody>
                    <a:bodyPr/>
                    <a:lstStyle/>
                    <a:p>
                      <a:pPr indent="0" lvl="0" marL="0" rtl="0" algn="l">
                        <a:lnSpc>
                          <a:spcPct val="115000"/>
                        </a:lnSpc>
                        <a:spcBef>
                          <a:spcPts val="0"/>
                        </a:spcBef>
                        <a:spcAft>
                          <a:spcPts val="0"/>
                        </a:spcAft>
                        <a:buNone/>
                      </a:pPr>
                      <a:r>
                        <a:rPr lang="en" sz="1000">
                          <a:solidFill>
                            <a:schemeClr val="dk1"/>
                          </a:solidFill>
                        </a:rPr>
                        <a:t>Data Management Plan: </a:t>
                      </a:r>
                      <a:r>
                        <a:rPr i="1" lang="en" sz="900">
                          <a:solidFill>
                            <a:srgbClr val="062858"/>
                          </a:solidFill>
                          <a:highlight>
                            <a:srgbClr val="FFFFFF"/>
                          </a:highlight>
                        </a:rPr>
                        <a:t>The company monitors publicly available social media posts. The department will not be storing any data. </a:t>
                      </a:r>
                      <a:endParaRPr i="1" sz="900">
                        <a:solidFill>
                          <a:srgbClr val="062858"/>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spcBef>
                          <a:spcPts val="0"/>
                        </a:spcBef>
                        <a:spcAft>
                          <a:spcPts val="0"/>
                        </a:spcAft>
                        <a:buClr>
                          <a:schemeClr val="dk1"/>
                        </a:buClr>
                        <a:buSzPts val="1100"/>
                        <a:buFont typeface="Arial"/>
                        <a:buNone/>
                      </a:pPr>
                      <a:r>
                        <a:rPr lang="en" sz="1000">
                          <a:solidFill>
                            <a:schemeClr val="dk1"/>
                          </a:solidFill>
                        </a:rPr>
                        <a:t>Cloud vs on prem: </a:t>
                      </a:r>
                      <a:r>
                        <a:rPr i="1" lang="en" sz="900">
                          <a:solidFill>
                            <a:schemeClr val="accent1"/>
                          </a:solidFill>
                        </a:rPr>
                        <a:t>Unknown</a:t>
                      </a:r>
                      <a:endParaRPr i="1" sz="900">
                        <a:solidFill>
                          <a:schemeClr val="accent1"/>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Intended Operation: </a:t>
                      </a:r>
                      <a:r>
                        <a:rPr i="1" lang="en" sz="900">
                          <a:solidFill>
                            <a:srgbClr val="062858"/>
                          </a:solidFill>
                          <a:highlight>
                            <a:srgbClr val="FFFFFF"/>
                          </a:highlight>
                        </a:rPr>
                        <a:t>Dataminr alerts its customers to certain keywords on publicly available social media posts.  We would take the notification and respond accordingly.</a:t>
                      </a:r>
                      <a:endParaRPr i="1" sz="900">
                        <a:solidFill>
                          <a:srgbClr val="062858"/>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Maintainability/Scalability/Reliability/Vulnerabilities: </a:t>
                      </a:r>
                      <a:r>
                        <a:rPr i="1" lang="en" sz="1000">
                          <a:solidFill>
                            <a:srgbClr val="062858"/>
                          </a:solidFill>
                        </a:rPr>
                        <a:t>Unknown</a:t>
                      </a:r>
                      <a:endParaRPr i="1" sz="1000">
                        <a:solidFill>
                          <a:srgbClr val="062858"/>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None/>
                      </a:pPr>
                      <a:r>
                        <a:rPr lang="en" sz="1000">
                          <a:solidFill>
                            <a:schemeClr val="dk1"/>
                          </a:solidFill>
                        </a:rPr>
                        <a:t>Cybersecurity Plan: </a:t>
                      </a:r>
                      <a:r>
                        <a:rPr i="1" lang="en" sz="900">
                          <a:solidFill>
                            <a:schemeClr val="accent1"/>
                          </a:solidFill>
                        </a:rPr>
                        <a:t>Unknown</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Broader Impacts/Unintended Consequences/Concerns: </a:t>
                      </a:r>
                      <a:r>
                        <a:rPr i="1" lang="en" sz="1000">
                          <a:solidFill>
                            <a:srgbClr val="062858"/>
                          </a:solidFill>
                        </a:rPr>
                        <a:t>Unknown</a:t>
                      </a:r>
                      <a:endParaRPr i="1" sz="1000">
                        <a:solidFill>
                          <a:srgbClr val="062858"/>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None/>
                      </a:pPr>
                      <a:r>
                        <a:rPr lang="en" sz="1000">
                          <a:solidFill>
                            <a:schemeClr val="dk1"/>
                          </a:solidFill>
                        </a:rPr>
                        <a:t>Who is the audience for this system?: </a:t>
                      </a:r>
                      <a:r>
                        <a:rPr i="1" lang="en" sz="900">
                          <a:solidFill>
                            <a:srgbClr val="062858"/>
                          </a:solidFill>
                        </a:rPr>
                        <a:t>SPD - </a:t>
                      </a:r>
                      <a:r>
                        <a:rPr i="1" lang="en" sz="900">
                          <a:solidFill>
                            <a:srgbClr val="062858"/>
                          </a:solidFill>
                          <a:highlight>
                            <a:srgbClr val="FFFFFF"/>
                          </a:highlight>
                        </a:rPr>
                        <a:t>Lt. Malinowski &amp; Lt. Williams </a:t>
                      </a:r>
                      <a:endParaRPr i="1" sz="900">
                        <a:solidFill>
                          <a:srgbClr val="062858"/>
                        </a:solidFill>
                      </a:endParaRPr>
                    </a:p>
                    <a:p>
                      <a:pPr indent="0" lvl="0" marL="0" rtl="0" algn="l">
                        <a:spcBef>
                          <a:spcPts val="0"/>
                        </a:spcBef>
                        <a:spcAft>
                          <a:spcPts val="0"/>
                        </a:spcAft>
                        <a:buNone/>
                      </a:pPr>
                      <a:r>
                        <a:t/>
                      </a:r>
                      <a:endParaRPr i="1" sz="900">
                        <a:solidFill>
                          <a:schemeClr val="accent1"/>
                        </a:solidFill>
                      </a:endParaRPr>
                    </a:p>
                    <a:p>
                      <a:pPr indent="0" lvl="0" marL="0" rtl="0" algn="l">
                        <a:spcBef>
                          <a:spcPts val="0"/>
                        </a:spcBef>
                        <a:spcAft>
                          <a:spcPts val="0"/>
                        </a:spcAft>
                        <a:buNone/>
                      </a:pPr>
                      <a:r>
                        <a:rPr lang="en" sz="1000">
                          <a:solidFill>
                            <a:schemeClr val="dk1"/>
                          </a:solidFill>
                        </a:rPr>
                        <a:t>How many units/how is the system deployed?</a:t>
                      </a:r>
                      <a:r>
                        <a:rPr lang="en" sz="1000">
                          <a:solidFill>
                            <a:schemeClr val="dk1"/>
                          </a:solidFill>
                        </a:rPr>
                        <a:t>: </a:t>
                      </a:r>
                      <a:r>
                        <a:rPr i="1" lang="en" sz="900">
                          <a:solidFill>
                            <a:schemeClr val="accent1"/>
                          </a:solidFill>
                        </a:rPr>
                        <a:t>Unknown</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Volume, size and type of data: </a:t>
                      </a:r>
                      <a:r>
                        <a:rPr i="1" lang="en" sz="900">
                          <a:solidFill>
                            <a:schemeClr val="accent1"/>
                          </a:solidFill>
                        </a:rPr>
                        <a:t>Unknown</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Length of time application is expected to be used: </a:t>
                      </a:r>
                      <a:r>
                        <a:rPr i="1" lang="en" sz="900">
                          <a:solidFill>
                            <a:schemeClr val="accent1"/>
                          </a:solidFill>
                        </a:rPr>
                        <a:t>Indefinitely</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txBody>
                  <a:tcPr marT="91425" marB="91425" marR="91425" marL="91425"/>
                </a:tc>
              </a:tr>
            </a:tbl>
          </a:graphicData>
        </a:graphic>
      </p:graphicFrame>
      <p:sp>
        <p:nvSpPr>
          <p:cNvPr id="212" name="Google Shape;212;p27"/>
          <p:cNvSpPr/>
          <p:nvPr/>
        </p:nvSpPr>
        <p:spPr>
          <a:xfrm>
            <a:off x="7387736" y="920525"/>
            <a:ext cx="151500" cy="159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7"/>
          <p:cNvSpPr/>
          <p:nvPr/>
        </p:nvSpPr>
        <p:spPr>
          <a:xfrm>
            <a:off x="7387730" y="1102001"/>
            <a:ext cx="151500" cy="159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X</a:t>
            </a:r>
            <a:endParaRPr sz="1000"/>
          </a:p>
        </p:txBody>
      </p:sp>
      <p:sp>
        <p:nvSpPr>
          <p:cNvPr id="214" name="Google Shape;214;p27"/>
          <p:cNvSpPr/>
          <p:nvPr/>
        </p:nvSpPr>
        <p:spPr>
          <a:xfrm>
            <a:off x="7387727" y="1283496"/>
            <a:ext cx="151500" cy="159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8"/>
          <p:cNvSpPr txBox="1"/>
          <p:nvPr>
            <p:ph type="title"/>
          </p:nvPr>
        </p:nvSpPr>
        <p:spPr>
          <a:xfrm>
            <a:off x="2291825" y="271275"/>
            <a:ext cx="67350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Dataminr Discussion</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20" name="Google Shape;220;p28"/>
          <p:cNvSpPr txBox="1"/>
          <p:nvPr/>
        </p:nvSpPr>
        <p:spPr>
          <a:xfrm>
            <a:off x="115375" y="763000"/>
            <a:ext cx="8911500" cy="4227300"/>
          </a:xfrm>
          <a:prstGeom prst="rect">
            <a:avLst/>
          </a:prstGeom>
          <a:noFill/>
          <a:ln>
            <a:noFill/>
          </a:ln>
        </p:spPr>
        <p:txBody>
          <a:bodyPr anchorCtr="0" anchor="t" bIns="45700" lIns="91425" spcFirstLastPara="1" rIns="91425" wrap="square" tIns="45700">
            <a:noAutofit/>
          </a:bodyPr>
          <a:lstStyle/>
          <a:p>
            <a:pPr indent="-336550" lvl="0" marL="457200" rtl="0" algn="l">
              <a:spcBef>
                <a:spcPts val="0"/>
              </a:spcBef>
              <a:spcAft>
                <a:spcPts val="0"/>
              </a:spcAft>
              <a:buClr>
                <a:schemeClr val="accent1"/>
              </a:buClr>
              <a:buSzPts val="1700"/>
              <a:buFont typeface="Twentieth Century"/>
              <a:buChar char="●"/>
            </a:pPr>
            <a:r>
              <a:rPr lang="en" sz="2000">
                <a:solidFill>
                  <a:schemeClr val="accent1"/>
                </a:solidFill>
                <a:highlight>
                  <a:srgbClr val="FFFFFF"/>
                </a:highlight>
                <a:latin typeface="Twentieth Century"/>
                <a:ea typeface="Twentieth Century"/>
                <a:cs typeface="Twentieth Century"/>
                <a:sym typeface="Twentieth Century"/>
              </a:rPr>
              <a:t>Previous questions posed </a:t>
            </a:r>
            <a:r>
              <a:rPr lang="en" sz="2000">
                <a:solidFill>
                  <a:srgbClr val="FF0000"/>
                </a:solidFill>
                <a:highlight>
                  <a:srgbClr val="FFFFFF"/>
                </a:highlight>
                <a:latin typeface="Twentieth Century"/>
                <a:ea typeface="Twentieth Century"/>
                <a:cs typeface="Twentieth Century"/>
                <a:sym typeface="Twentieth Century"/>
              </a:rPr>
              <a:t>(Responses in Red)</a:t>
            </a:r>
            <a:r>
              <a:rPr lang="en" sz="2000">
                <a:solidFill>
                  <a:schemeClr val="accent1"/>
                </a:solidFill>
                <a:highlight>
                  <a:srgbClr val="FFFFFF"/>
                </a:highlight>
                <a:latin typeface="Twentieth Century"/>
                <a:ea typeface="Twentieth Century"/>
                <a:cs typeface="Twentieth Century"/>
                <a:sym typeface="Twentieth Century"/>
              </a:rPr>
              <a:t>: </a:t>
            </a:r>
            <a:endParaRPr sz="1700">
              <a:solidFill>
                <a:schemeClr val="accent1"/>
              </a:solidFill>
              <a:latin typeface="Twentieth Century"/>
              <a:ea typeface="Twentieth Century"/>
              <a:cs typeface="Twentieth Century"/>
              <a:sym typeface="Twentieth Century"/>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Is this a data-gathering tool or does it integrate information from multiple platforms?</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Data is gathered from more than 300,000 sites at one time and notifies clients of events that are breaking in a singular platform.</a:t>
            </a:r>
            <a:endParaRPr sz="1200">
              <a:solidFill>
                <a:srgbClr val="FF0000"/>
              </a:solidFill>
              <a:highlight>
                <a:srgbClr val="FFFFFF"/>
              </a:highlight>
              <a:latin typeface="Calibri"/>
              <a:ea typeface="Calibri"/>
              <a:cs typeface="Calibri"/>
              <a:sym typeface="Calibri"/>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If the vendor might be able to provide a demonstration of the technology to the group.​</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Tomorrow at 5PM. They do not have a link to the meeting yet.</a:t>
            </a:r>
            <a:endParaRPr sz="1200">
              <a:solidFill>
                <a:srgbClr val="FF0000"/>
              </a:solidFill>
              <a:highlight>
                <a:srgbClr val="FFFFFF"/>
              </a:highlight>
              <a:latin typeface="Calibri"/>
              <a:ea typeface="Calibri"/>
              <a:cs typeface="Calibri"/>
              <a:sym typeface="Calibri"/>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Information about what training will be provided by Dataminr to SPD regarding the use of this technology.</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Company states that they have a robust training program and even a NY based training team. They not only offer initial training but have any additional training that is requested or needed.</a:t>
            </a:r>
            <a:endParaRPr sz="1200">
              <a:solidFill>
                <a:srgbClr val="FF0000"/>
              </a:solidFill>
              <a:highlight>
                <a:srgbClr val="FFFFFF"/>
              </a:highlight>
              <a:latin typeface="Calibri"/>
              <a:ea typeface="Calibri"/>
              <a:cs typeface="Calibri"/>
              <a:sym typeface="Calibri"/>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Can it be used to identify other types of events, such as investigations into cold cases or probes by public safety?</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Yes, it can be used to identify breaking events on social media, non-manmade disasters and cyber security for example. It can detect riots and will report on unlawful violence but does not issue alerts on peaceful protests and planned events. It does not track people just events. The social media partners also have to approve agencies that are using the product.</a:t>
            </a:r>
            <a:endParaRPr sz="1200">
              <a:solidFill>
                <a:srgbClr val="FF0000"/>
              </a:solidFill>
              <a:highlight>
                <a:srgbClr val="FFFFFF"/>
              </a:highlight>
              <a:latin typeface="Calibri"/>
              <a:ea typeface="Calibri"/>
              <a:cs typeface="Calibri"/>
              <a:sym typeface="Calibri"/>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A document that outlines the capabilities of the Dataminr platform.</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Will be provided.</a:t>
            </a:r>
            <a:endParaRPr sz="1200">
              <a:solidFill>
                <a:srgbClr val="FF0000"/>
              </a:solidFill>
              <a:highlight>
                <a:srgbClr val="FFFFFF"/>
              </a:highlight>
              <a:latin typeface="Calibri"/>
              <a:ea typeface="Calibri"/>
              <a:cs typeface="Calibri"/>
              <a:sym typeface="Calibri"/>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Information from Dataminr that also includes their system architecture, data storage policies, data retention policies, and case studies of successes and failures.</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Data is stored up to a year. It is stored on AWS (Amazon).</a:t>
            </a:r>
            <a:endParaRPr sz="11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9"/>
          <p:cNvSpPr txBox="1"/>
          <p:nvPr>
            <p:ph type="title"/>
          </p:nvPr>
        </p:nvSpPr>
        <p:spPr>
          <a:xfrm>
            <a:off x="2291825" y="271275"/>
            <a:ext cx="67350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Dataminr Discussion</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26" name="Google Shape;226;p29"/>
          <p:cNvSpPr txBox="1"/>
          <p:nvPr/>
        </p:nvSpPr>
        <p:spPr>
          <a:xfrm>
            <a:off x="100950" y="854375"/>
            <a:ext cx="8925900" cy="4150200"/>
          </a:xfrm>
          <a:prstGeom prst="rect">
            <a:avLst/>
          </a:prstGeom>
          <a:noFill/>
          <a:ln>
            <a:noFill/>
          </a:ln>
        </p:spPr>
        <p:txBody>
          <a:bodyPr anchorCtr="0" anchor="t" bIns="45700" lIns="91425" spcFirstLastPara="1" rIns="91425" wrap="square" tIns="45700">
            <a:noAutofit/>
          </a:bodyPr>
          <a:lstStyle/>
          <a:p>
            <a:pPr indent="-336550" lvl="0" marL="457200" rtl="0" algn="l">
              <a:spcBef>
                <a:spcPts val="0"/>
              </a:spcBef>
              <a:spcAft>
                <a:spcPts val="0"/>
              </a:spcAft>
              <a:buClr>
                <a:schemeClr val="accent1"/>
              </a:buClr>
              <a:buSzPts val="1700"/>
              <a:buFont typeface="Twentieth Century"/>
              <a:buChar char="●"/>
            </a:pPr>
            <a:r>
              <a:rPr lang="en" sz="2000">
                <a:solidFill>
                  <a:schemeClr val="accent1"/>
                </a:solidFill>
                <a:highlight>
                  <a:srgbClr val="FFFFFF"/>
                </a:highlight>
                <a:latin typeface="Twentieth Century"/>
                <a:ea typeface="Twentieth Century"/>
                <a:cs typeface="Twentieth Century"/>
                <a:sym typeface="Twentieth Century"/>
              </a:rPr>
              <a:t>Previous questions posed</a:t>
            </a:r>
            <a:r>
              <a:rPr lang="en" sz="2000">
                <a:solidFill>
                  <a:schemeClr val="accent1"/>
                </a:solidFill>
                <a:highlight>
                  <a:schemeClr val="lt1"/>
                </a:highlight>
                <a:latin typeface="Twentieth Century"/>
                <a:ea typeface="Twentieth Century"/>
                <a:cs typeface="Twentieth Century"/>
                <a:sym typeface="Twentieth Century"/>
              </a:rPr>
              <a:t> </a:t>
            </a:r>
            <a:r>
              <a:rPr lang="en" sz="2000">
                <a:solidFill>
                  <a:srgbClr val="FF0000"/>
                </a:solidFill>
                <a:highlight>
                  <a:schemeClr val="lt1"/>
                </a:highlight>
                <a:latin typeface="Twentieth Century"/>
                <a:ea typeface="Twentieth Century"/>
                <a:cs typeface="Twentieth Century"/>
                <a:sym typeface="Twentieth Century"/>
              </a:rPr>
              <a:t>(Responses in Red)</a:t>
            </a:r>
            <a:r>
              <a:rPr lang="en" sz="2000">
                <a:solidFill>
                  <a:schemeClr val="accent1"/>
                </a:solidFill>
                <a:highlight>
                  <a:srgbClr val="FFFFFF"/>
                </a:highlight>
                <a:latin typeface="Twentieth Century"/>
                <a:ea typeface="Twentieth Century"/>
                <a:cs typeface="Twentieth Century"/>
                <a:sym typeface="Twentieth Century"/>
              </a:rPr>
              <a:t>: </a:t>
            </a:r>
            <a:endParaRPr sz="1700">
              <a:solidFill>
                <a:schemeClr val="accent1"/>
              </a:solidFill>
              <a:latin typeface="Twentieth Century"/>
              <a:ea typeface="Twentieth Century"/>
              <a:cs typeface="Twentieth Century"/>
              <a:sym typeface="Twentieth Century"/>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Information about what data sources Dataminr use?</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Over 300,000 main ones will be provided during meeting.</a:t>
            </a:r>
            <a:endParaRPr sz="1200">
              <a:solidFill>
                <a:srgbClr val="FF0000"/>
              </a:solidFill>
              <a:highlight>
                <a:srgbClr val="FFFFFF"/>
              </a:highlight>
              <a:latin typeface="Calibri"/>
              <a:ea typeface="Calibri"/>
              <a:cs typeface="Calibri"/>
              <a:sym typeface="Calibri"/>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What are the targeting possibilities? </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No ability to target an individual</a:t>
            </a:r>
            <a:endParaRPr sz="1200">
              <a:solidFill>
                <a:srgbClr val="FF0000"/>
              </a:solidFill>
              <a:highlight>
                <a:srgbClr val="FFFFFF"/>
              </a:highlight>
              <a:latin typeface="Calibri"/>
              <a:ea typeface="Calibri"/>
              <a:cs typeface="Calibri"/>
              <a:sym typeface="Calibri"/>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What inferences can they make (eg location, demographic info)? </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This is for notification only. No reporting of demographics unless it is contained in the post. Example was when Buffalo PD posted the active shooter at Tops, the mentioned that the shooter had White Supremacist views.</a:t>
            </a:r>
            <a:endParaRPr sz="1200">
              <a:solidFill>
                <a:srgbClr val="FF0000"/>
              </a:solidFill>
              <a:highlight>
                <a:srgbClr val="FFFFFF"/>
              </a:highlight>
              <a:latin typeface="Calibri"/>
              <a:ea typeface="Calibri"/>
              <a:cs typeface="Calibri"/>
              <a:sym typeface="Calibri"/>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What steps have been taken to detect and mitigate bias?</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Only based on public safety events, not based on people or demographics.</a:t>
            </a:r>
            <a:endParaRPr sz="1200">
              <a:solidFill>
                <a:srgbClr val="FF0000"/>
              </a:solidFill>
              <a:highlight>
                <a:srgbClr val="FFFFFF"/>
              </a:highlight>
              <a:latin typeface="Calibri"/>
              <a:ea typeface="Calibri"/>
              <a:cs typeface="Calibri"/>
              <a:sym typeface="Calibri"/>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How does the risk classification work? </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13 years of experience has taught how to differentiate between normal and abnormal events. More at the meeting.</a:t>
            </a:r>
            <a:endParaRPr sz="1200">
              <a:solidFill>
                <a:srgbClr val="FF0000"/>
              </a:solidFill>
              <a:highlight>
                <a:srgbClr val="FFFFFF"/>
              </a:highlight>
              <a:latin typeface="Calibri"/>
              <a:ea typeface="Calibri"/>
              <a:cs typeface="Calibri"/>
              <a:sym typeface="Calibri"/>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Are there audits for their machine learning tools (NLP, image recognition, audio recognition, ...)?</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Question needs further explanation.</a:t>
            </a:r>
            <a:endParaRPr sz="1200">
              <a:solidFill>
                <a:srgbClr val="FF0000"/>
              </a:solidFill>
              <a:highlight>
                <a:srgbClr val="FFFFFF"/>
              </a:highlight>
              <a:latin typeface="Calibri"/>
              <a:ea typeface="Calibri"/>
              <a:cs typeface="Calibri"/>
              <a:sym typeface="Calibri"/>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How are they ensuring no First Amendment protected posts are captured?</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Question needs further explanation.</a:t>
            </a:r>
            <a:endParaRPr sz="1200">
              <a:solidFill>
                <a:srgbClr val="FF0000"/>
              </a:solidFill>
              <a:highlight>
                <a:srgbClr val="FFFFFF"/>
              </a:highlight>
              <a:latin typeface="Calibri"/>
              <a:ea typeface="Calibri"/>
              <a:cs typeface="Calibri"/>
              <a:sym typeface="Calibri"/>
            </a:endParaRPr>
          </a:p>
          <a:p>
            <a:pPr indent="-301625" lvl="1" marL="914400" rtl="0" algn="l">
              <a:lnSpc>
                <a:spcPct val="115000"/>
              </a:lnSpc>
              <a:spcBef>
                <a:spcPts val="0"/>
              </a:spcBef>
              <a:spcAft>
                <a:spcPts val="0"/>
              </a:spcAft>
              <a:buClr>
                <a:srgbClr val="212121"/>
              </a:buClr>
              <a:buSzPts val="1150"/>
              <a:buChar char="○"/>
            </a:pPr>
            <a:r>
              <a:rPr lang="en" sz="1200">
                <a:solidFill>
                  <a:schemeClr val="dk1"/>
                </a:solidFill>
                <a:highlight>
                  <a:srgbClr val="FFFFFF"/>
                </a:highlight>
                <a:latin typeface="Calibri"/>
                <a:ea typeface="Calibri"/>
                <a:cs typeface="Calibri"/>
                <a:sym typeface="Calibri"/>
              </a:rPr>
              <a:t>What is SPD’s goal for deploying this technology?</a:t>
            </a:r>
            <a:endParaRPr sz="1200">
              <a:solidFill>
                <a:schemeClr val="dk1"/>
              </a:solidFill>
              <a:highlight>
                <a:srgbClr val="FFFFFF"/>
              </a:highlight>
              <a:latin typeface="Calibri"/>
              <a:ea typeface="Calibri"/>
              <a:cs typeface="Calibri"/>
              <a:sym typeface="Calibri"/>
            </a:endParaRPr>
          </a:p>
          <a:p>
            <a:pPr indent="-301625" lvl="2" marL="1371600" rtl="0" algn="l">
              <a:lnSpc>
                <a:spcPct val="115000"/>
              </a:lnSpc>
              <a:spcBef>
                <a:spcPts val="0"/>
              </a:spcBef>
              <a:spcAft>
                <a:spcPts val="0"/>
              </a:spcAft>
              <a:buClr>
                <a:srgbClr val="212121"/>
              </a:buClr>
              <a:buSzPts val="1150"/>
              <a:buChar char="■"/>
            </a:pPr>
            <a:r>
              <a:rPr lang="en" sz="1200">
                <a:solidFill>
                  <a:srgbClr val="FF0000"/>
                </a:solidFill>
                <a:highlight>
                  <a:srgbClr val="FFFFFF"/>
                </a:highlight>
                <a:latin typeface="Calibri"/>
                <a:ea typeface="Calibri"/>
                <a:cs typeface="Calibri"/>
                <a:sym typeface="Calibri"/>
              </a:rPr>
              <a:t>SPD would like to use this technology in the Public Information Office as well as the Emergency Management Office.</a:t>
            </a:r>
            <a:endParaRPr sz="11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0"/>
          <p:cNvSpPr txBox="1"/>
          <p:nvPr>
            <p:ph type="title"/>
          </p:nvPr>
        </p:nvSpPr>
        <p:spPr>
          <a:xfrm>
            <a:off x="2291825" y="271275"/>
            <a:ext cx="67350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Dataminr Discussion</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32" name="Google Shape;232;p30"/>
          <p:cNvSpPr txBox="1"/>
          <p:nvPr/>
        </p:nvSpPr>
        <p:spPr>
          <a:xfrm>
            <a:off x="346650" y="964550"/>
            <a:ext cx="8602200" cy="3912900"/>
          </a:xfrm>
          <a:prstGeom prst="rect">
            <a:avLst/>
          </a:prstGeom>
          <a:noFill/>
          <a:ln>
            <a:noFill/>
          </a:ln>
        </p:spPr>
        <p:txBody>
          <a:bodyPr anchorCtr="0" anchor="t" bIns="45700" lIns="91425" spcFirstLastPara="1" rIns="91425" wrap="square" tIns="45700">
            <a:noAutofit/>
          </a:bodyPr>
          <a:lstStyle/>
          <a:p>
            <a:pPr indent="-336550" lvl="0" marL="457200" rtl="0" algn="l">
              <a:spcBef>
                <a:spcPts val="0"/>
              </a:spcBef>
              <a:spcAft>
                <a:spcPts val="0"/>
              </a:spcAft>
              <a:buClr>
                <a:schemeClr val="accent1"/>
              </a:buClr>
              <a:buSzPts val="1700"/>
              <a:buFont typeface="Twentieth Century"/>
              <a:buChar char="●"/>
            </a:pPr>
            <a:r>
              <a:rPr lang="en" sz="2000">
                <a:solidFill>
                  <a:schemeClr val="accent1"/>
                </a:solidFill>
                <a:highlight>
                  <a:srgbClr val="FFFFFF"/>
                </a:highlight>
                <a:latin typeface="Twentieth Century"/>
                <a:ea typeface="Twentieth Century"/>
                <a:cs typeface="Twentieth Century"/>
                <a:sym typeface="Twentieth Century"/>
              </a:rPr>
              <a:t>Q &amp; A with </a:t>
            </a:r>
            <a:r>
              <a:rPr lang="en" sz="2000">
                <a:solidFill>
                  <a:schemeClr val="accent1"/>
                </a:solidFill>
                <a:highlight>
                  <a:srgbClr val="FFFFFF"/>
                </a:highlight>
                <a:latin typeface="Twentieth Century"/>
                <a:ea typeface="Twentieth Century"/>
                <a:cs typeface="Twentieth Century"/>
                <a:sym typeface="Twentieth Century"/>
              </a:rPr>
              <a:t>Lt. Matthew Malinowski, SPD Public Information Officer, and Dataminr rep.</a:t>
            </a:r>
            <a:endParaRPr sz="1600">
              <a:solidFill>
                <a:schemeClr val="accent1"/>
              </a:solidFill>
              <a:latin typeface="Twentieth Century"/>
              <a:ea typeface="Twentieth Century"/>
              <a:cs typeface="Twentieth Century"/>
              <a:sym typeface="Twentieth Century"/>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1"/>
          <p:cNvSpPr txBox="1"/>
          <p:nvPr>
            <p:ph type="title"/>
          </p:nvPr>
        </p:nvSpPr>
        <p:spPr>
          <a:xfrm>
            <a:off x="2291825" y="271275"/>
            <a:ext cx="67350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Dataminr Discussion</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38" name="Google Shape;238;p31"/>
          <p:cNvSpPr txBox="1"/>
          <p:nvPr/>
        </p:nvSpPr>
        <p:spPr>
          <a:xfrm>
            <a:off x="1300125" y="1440200"/>
            <a:ext cx="6799800" cy="3291600"/>
          </a:xfrm>
          <a:prstGeom prst="rect">
            <a:avLst/>
          </a:prstGeom>
          <a:noFill/>
          <a:ln>
            <a:noFill/>
          </a:ln>
        </p:spPr>
        <p:txBody>
          <a:bodyPr anchorCtr="0" anchor="t" bIns="45700" lIns="91425" spcFirstLastPara="1" rIns="91425" wrap="square" tIns="45700">
            <a:noAutofit/>
          </a:bodyPr>
          <a:lstStyle/>
          <a:p>
            <a:pPr indent="-336550" lvl="0" marL="457200" rtl="0" algn="l">
              <a:spcBef>
                <a:spcPts val="0"/>
              </a:spcBef>
              <a:spcAft>
                <a:spcPts val="0"/>
              </a:spcAft>
              <a:buClr>
                <a:schemeClr val="accent1"/>
              </a:buClr>
              <a:buSzPts val="1700"/>
              <a:buFont typeface="Twentieth Century"/>
              <a:buChar char="●"/>
            </a:pPr>
            <a:r>
              <a:rPr lang="en" sz="2000">
                <a:solidFill>
                  <a:schemeClr val="accent1"/>
                </a:solidFill>
                <a:highlight>
                  <a:srgbClr val="FFFFFF"/>
                </a:highlight>
                <a:latin typeface="Twentieth Century"/>
                <a:ea typeface="Twentieth Century"/>
                <a:cs typeface="Twentieth Century"/>
                <a:sym typeface="Twentieth Century"/>
              </a:rPr>
              <a:t>Discussion among STWG members</a:t>
            </a:r>
            <a:endParaRPr sz="2000">
              <a:solidFill>
                <a:schemeClr val="accent1"/>
              </a:solidFill>
              <a:highlight>
                <a:srgbClr val="FFFFFF"/>
              </a:highlight>
              <a:latin typeface="Twentieth Century"/>
              <a:ea typeface="Twentieth Century"/>
              <a:cs typeface="Twentieth Century"/>
              <a:sym typeface="Twentieth Century"/>
            </a:endParaRPr>
          </a:p>
          <a:p>
            <a:pPr indent="-336550" lvl="1" marL="914400" rtl="0" algn="l">
              <a:spcBef>
                <a:spcPts val="0"/>
              </a:spcBef>
              <a:spcAft>
                <a:spcPts val="0"/>
              </a:spcAft>
              <a:buClr>
                <a:schemeClr val="accent1"/>
              </a:buClr>
              <a:buSzPts val="1700"/>
              <a:buFont typeface="Twentieth Century"/>
              <a:buChar char="○"/>
            </a:pPr>
            <a:r>
              <a:rPr lang="en" sz="1700">
                <a:solidFill>
                  <a:schemeClr val="accent1"/>
                </a:solidFill>
                <a:latin typeface="Twentieth Century"/>
                <a:ea typeface="Twentieth Century"/>
                <a:cs typeface="Twentieth Century"/>
                <a:sym typeface="Twentieth Century"/>
              </a:rPr>
              <a:t>Is there any further research that the group should do prior to a vote on this technology?</a:t>
            </a:r>
            <a:endParaRPr sz="1700">
              <a:solidFill>
                <a:schemeClr val="accent1"/>
              </a:solidFill>
              <a:latin typeface="Twentieth Century"/>
              <a:ea typeface="Twentieth Century"/>
              <a:cs typeface="Twentieth Century"/>
              <a:sym typeface="Twentieth Century"/>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32"/>
          <p:cNvSpPr txBox="1"/>
          <p:nvPr>
            <p:ph type="title"/>
          </p:nvPr>
        </p:nvSpPr>
        <p:spPr>
          <a:xfrm>
            <a:off x="2291825" y="271275"/>
            <a:ext cx="67350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STWG Social Get Together</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44" name="Google Shape;244;p32"/>
          <p:cNvSpPr txBox="1"/>
          <p:nvPr/>
        </p:nvSpPr>
        <p:spPr>
          <a:xfrm>
            <a:off x="1300125" y="1440200"/>
            <a:ext cx="6799800" cy="3291600"/>
          </a:xfrm>
          <a:prstGeom prst="rect">
            <a:avLst/>
          </a:prstGeom>
          <a:noFill/>
          <a:ln>
            <a:noFill/>
          </a:ln>
        </p:spPr>
        <p:txBody>
          <a:bodyPr anchorCtr="0" anchor="t" bIns="45700" lIns="91425" spcFirstLastPara="1" rIns="91425" wrap="square" tIns="45700">
            <a:noAutofit/>
          </a:bodyPr>
          <a:lstStyle/>
          <a:p>
            <a:pPr indent="-336550" lvl="0" marL="457200" marR="0" rtl="0" algn="l">
              <a:lnSpc>
                <a:spcPct val="100000"/>
              </a:lnSpc>
              <a:spcBef>
                <a:spcPts val="360"/>
              </a:spcBef>
              <a:spcAft>
                <a:spcPts val="0"/>
              </a:spcAft>
              <a:buClr>
                <a:srgbClr val="062858"/>
              </a:buClr>
              <a:buSzPts val="1700"/>
              <a:buFont typeface="Twentieth Century"/>
              <a:buChar char="●"/>
            </a:pPr>
            <a:r>
              <a:rPr lang="en" sz="1700">
                <a:solidFill>
                  <a:srgbClr val="062858"/>
                </a:solidFill>
                <a:latin typeface="Twentieth Century"/>
                <a:ea typeface="Twentieth Century"/>
                <a:cs typeface="Twentieth Century"/>
                <a:sym typeface="Twentieth Century"/>
              </a:rPr>
              <a:t>Tuesday August 2nd 5-6PM</a:t>
            </a:r>
            <a:endParaRPr sz="1700">
              <a:solidFill>
                <a:srgbClr val="062858"/>
              </a:solidFill>
              <a:latin typeface="Twentieth Century"/>
              <a:ea typeface="Twentieth Century"/>
              <a:cs typeface="Twentieth Century"/>
              <a:sym typeface="Twentieth Century"/>
            </a:endParaRPr>
          </a:p>
          <a:p>
            <a:pPr indent="-336550" lvl="1" marL="914400" marR="0" rtl="0" algn="l">
              <a:lnSpc>
                <a:spcPct val="100000"/>
              </a:lnSpc>
              <a:spcBef>
                <a:spcPts val="0"/>
              </a:spcBef>
              <a:spcAft>
                <a:spcPts val="0"/>
              </a:spcAft>
              <a:buClr>
                <a:srgbClr val="062858"/>
              </a:buClr>
              <a:buSzPts val="1700"/>
              <a:buFont typeface="Twentieth Century"/>
              <a:buChar char="○"/>
            </a:pPr>
            <a:r>
              <a:rPr lang="en" sz="1700">
                <a:solidFill>
                  <a:srgbClr val="062858"/>
                </a:solidFill>
                <a:latin typeface="Twentieth Century"/>
                <a:ea typeface="Twentieth Century"/>
                <a:cs typeface="Twentieth Century"/>
                <a:sym typeface="Twentieth Century"/>
              </a:rPr>
              <a:t>Salt City Coffee &amp; Bar </a:t>
            </a:r>
            <a:endParaRPr sz="1700">
              <a:solidFill>
                <a:srgbClr val="062858"/>
              </a:solidFill>
              <a:latin typeface="Twentieth Century"/>
              <a:ea typeface="Twentieth Century"/>
              <a:cs typeface="Twentieth Century"/>
              <a:sym typeface="Twentieth Century"/>
            </a:endParaRPr>
          </a:p>
          <a:p>
            <a:pPr indent="-336550" lvl="2" marL="1371600" marR="0" rtl="0" algn="l">
              <a:lnSpc>
                <a:spcPct val="100000"/>
              </a:lnSpc>
              <a:spcBef>
                <a:spcPts val="0"/>
              </a:spcBef>
              <a:spcAft>
                <a:spcPts val="0"/>
              </a:spcAft>
              <a:buClr>
                <a:srgbClr val="062858"/>
              </a:buClr>
              <a:buSzPts val="1700"/>
              <a:buFont typeface="Twentieth Century"/>
              <a:buChar char="■"/>
            </a:pPr>
            <a:r>
              <a:rPr lang="en" sz="1700">
                <a:solidFill>
                  <a:srgbClr val="062858"/>
                </a:solidFill>
                <a:latin typeface="Twentieth Century"/>
                <a:ea typeface="Twentieth Century"/>
                <a:cs typeface="Twentieth Century"/>
                <a:sym typeface="Twentieth Century"/>
              </a:rPr>
              <a:t>Inside of Salt City Market at - </a:t>
            </a:r>
            <a:r>
              <a:rPr lang="en" sz="1700">
                <a:solidFill>
                  <a:srgbClr val="062858"/>
                </a:solidFill>
                <a:highlight>
                  <a:srgbClr val="FFFFFF"/>
                </a:highlight>
                <a:latin typeface="Twentieth Century"/>
                <a:ea typeface="Twentieth Century"/>
                <a:cs typeface="Twentieth Century"/>
                <a:sym typeface="Twentieth Century"/>
              </a:rPr>
              <a:t>484 S Salina St, Syracuse, NY</a:t>
            </a:r>
            <a:endParaRPr sz="1700">
              <a:solidFill>
                <a:srgbClr val="062858"/>
              </a:solidFill>
              <a:highlight>
                <a:srgbClr val="FFFFFF"/>
              </a:highlight>
              <a:latin typeface="Twentieth Century"/>
              <a:ea typeface="Twentieth Century"/>
              <a:cs typeface="Twentieth Century"/>
              <a:sym typeface="Twentieth Century"/>
            </a:endParaRPr>
          </a:p>
          <a:p>
            <a:pPr indent="-336550" lvl="1" marL="914400" marR="0" rtl="0" algn="l">
              <a:lnSpc>
                <a:spcPct val="100000"/>
              </a:lnSpc>
              <a:spcBef>
                <a:spcPts val="0"/>
              </a:spcBef>
              <a:spcAft>
                <a:spcPts val="0"/>
              </a:spcAft>
              <a:buClr>
                <a:srgbClr val="062858"/>
              </a:buClr>
              <a:buSzPts val="1700"/>
              <a:buFont typeface="Twentieth Century"/>
              <a:buChar char="○"/>
            </a:pPr>
            <a:r>
              <a:rPr lang="en" sz="1700">
                <a:solidFill>
                  <a:srgbClr val="062858"/>
                </a:solidFill>
                <a:highlight>
                  <a:srgbClr val="FFFFFF"/>
                </a:highlight>
                <a:latin typeface="Twentieth Century"/>
                <a:ea typeface="Twentieth Century"/>
                <a:cs typeface="Twentieth Century"/>
                <a:sym typeface="Twentieth Century"/>
              </a:rPr>
              <a:t>More information to come!</a:t>
            </a:r>
            <a:endParaRPr sz="1700">
              <a:solidFill>
                <a:srgbClr val="062858"/>
              </a:solidFill>
              <a:highlight>
                <a:srgbClr val="FFFFFF"/>
              </a:highlight>
              <a:latin typeface="Twentieth Century"/>
              <a:ea typeface="Twentieth Century"/>
              <a:cs typeface="Twentieth Century"/>
              <a:sym typeface="Twentieth Century"/>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33"/>
          <p:cNvSpPr txBox="1"/>
          <p:nvPr>
            <p:ph type="title"/>
          </p:nvPr>
        </p:nvSpPr>
        <p:spPr>
          <a:xfrm>
            <a:off x="2291825" y="271275"/>
            <a:ext cx="67350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Technology Audit</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50" name="Google Shape;250;p33"/>
          <p:cNvSpPr txBox="1"/>
          <p:nvPr/>
        </p:nvSpPr>
        <p:spPr>
          <a:xfrm>
            <a:off x="1300125" y="1440200"/>
            <a:ext cx="6799800" cy="2112900"/>
          </a:xfrm>
          <a:prstGeom prst="rect">
            <a:avLst/>
          </a:prstGeom>
          <a:noFill/>
          <a:ln>
            <a:noFill/>
          </a:ln>
        </p:spPr>
        <p:txBody>
          <a:bodyPr anchorCtr="0" anchor="t" bIns="45700" lIns="91425" spcFirstLastPara="1" rIns="91425" wrap="square" tIns="45700">
            <a:noAutofit/>
          </a:bodyPr>
          <a:lstStyle/>
          <a:p>
            <a:pPr indent="-336550" lvl="0" marL="457200" marR="0" rtl="0" algn="l">
              <a:lnSpc>
                <a:spcPct val="100000"/>
              </a:lnSpc>
              <a:spcBef>
                <a:spcPts val="360"/>
              </a:spcBef>
              <a:spcAft>
                <a:spcPts val="0"/>
              </a:spcAft>
              <a:buClr>
                <a:srgbClr val="062858"/>
              </a:buClr>
              <a:buSzPts val="1700"/>
              <a:buChar char="●"/>
            </a:pPr>
            <a:r>
              <a:rPr lang="en" sz="1700">
                <a:solidFill>
                  <a:schemeClr val="accent1"/>
                </a:solidFill>
                <a:latin typeface="Twentieth Century"/>
                <a:ea typeface="Twentieth Century"/>
                <a:cs typeface="Twentieth Century"/>
                <a:sym typeface="Twentieth Century"/>
              </a:rPr>
              <a:t>Chief Gleeson provided the list of technology from the Fire Department</a:t>
            </a:r>
            <a:endParaRPr sz="1700">
              <a:solidFill>
                <a:schemeClr val="accent1"/>
              </a:solidFill>
              <a:latin typeface="Twentieth Century"/>
              <a:ea typeface="Twentieth Century"/>
              <a:cs typeface="Twentieth Century"/>
              <a:sym typeface="Twentieth Century"/>
            </a:endParaRPr>
          </a:p>
          <a:p>
            <a:pPr indent="-336550" lvl="1" marL="914400" marR="0" rtl="0" algn="l">
              <a:lnSpc>
                <a:spcPct val="100000"/>
              </a:lnSpc>
              <a:spcBef>
                <a:spcPts val="0"/>
              </a:spcBef>
              <a:spcAft>
                <a:spcPts val="0"/>
              </a:spcAft>
              <a:buClr>
                <a:srgbClr val="062858"/>
              </a:buClr>
              <a:buSzPts val="1700"/>
              <a:buChar char="○"/>
            </a:pPr>
            <a:r>
              <a:rPr lang="en" sz="1700">
                <a:solidFill>
                  <a:schemeClr val="accent1"/>
                </a:solidFill>
                <a:latin typeface="Twentieth Century"/>
                <a:ea typeface="Twentieth Century"/>
                <a:cs typeface="Twentieth Century"/>
                <a:sym typeface="Twentieth Century"/>
              </a:rPr>
              <a:t>He also completed the survey assessment for this technology.</a:t>
            </a:r>
            <a:endParaRPr sz="1700">
              <a:solidFill>
                <a:schemeClr val="accent1"/>
              </a:solidFill>
              <a:latin typeface="Twentieth Century"/>
              <a:ea typeface="Twentieth Century"/>
              <a:cs typeface="Twentieth Century"/>
              <a:sym typeface="Twentieth Century"/>
            </a:endParaRPr>
          </a:p>
          <a:p>
            <a:pPr indent="-336550" lvl="1" marL="914400" marR="0" rtl="0" algn="l">
              <a:lnSpc>
                <a:spcPct val="100000"/>
              </a:lnSpc>
              <a:spcBef>
                <a:spcPts val="0"/>
              </a:spcBef>
              <a:spcAft>
                <a:spcPts val="0"/>
              </a:spcAft>
              <a:buClr>
                <a:srgbClr val="062858"/>
              </a:buClr>
              <a:buSzPts val="1700"/>
              <a:buChar char="○"/>
            </a:pPr>
            <a:r>
              <a:rPr lang="en" sz="1700">
                <a:solidFill>
                  <a:schemeClr val="accent1"/>
                </a:solidFill>
                <a:latin typeface="Twentieth Century"/>
                <a:ea typeface="Twentieth Century"/>
                <a:cs typeface="Twentieth Century"/>
                <a:sym typeface="Twentieth Century"/>
              </a:rPr>
              <a:t>Results can be viewed </a:t>
            </a:r>
            <a:r>
              <a:rPr lang="en" sz="1700" u="sng">
                <a:solidFill>
                  <a:schemeClr val="hlink"/>
                </a:solidFill>
                <a:latin typeface="Twentieth Century"/>
                <a:ea typeface="Twentieth Century"/>
                <a:cs typeface="Twentieth Century"/>
                <a:sym typeface="Twentieth Century"/>
                <a:hlinkClick r:id="rId3"/>
              </a:rPr>
              <a:t>HERE</a:t>
            </a:r>
            <a:r>
              <a:rPr lang="en" sz="1700">
                <a:solidFill>
                  <a:schemeClr val="accent1"/>
                </a:solidFill>
                <a:latin typeface="Twentieth Century"/>
                <a:ea typeface="Twentieth Century"/>
                <a:cs typeface="Twentieth Century"/>
                <a:sym typeface="Twentieth Century"/>
              </a:rPr>
              <a:t>.  </a:t>
            </a:r>
            <a:endParaRPr sz="1700">
              <a:solidFill>
                <a:schemeClr val="accent1"/>
              </a:solidFill>
              <a:latin typeface="Twentieth Century"/>
              <a:ea typeface="Twentieth Century"/>
              <a:cs typeface="Twentieth Century"/>
              <a:sym typeface="Twentieth Century"/>
            </a:endParaRPr>
          </a:p>
          <a:p>
            <a:pPr indent="-336550" lvl="1" marL="914400" marR="0" rtl="0" algn="l">
              <a:lnSpc>
                <a:spcPct val="100000"/>
              </a:lnSpc>
              <a:spcBef>
                <a:spcPts val="0"/>
              </a:spcBef>
              <a:spcAft>
                <a:spcPts val="0"/>
              </a:spcAft>
              <a:buClr>
                <a:srgbClr val="062858"/>
              </a:buClr>
              <a:buSzPts val="1700"/>
              <a:buChar char="○"/>
            </a:pPr>
            <a:r>
              <a:rPr lang="en" sz="1700">
                <a:solidFill>
                  <a:schemeClr val="accent1"/>
                </a:solidFill>
                <a:latin typeface="Twentieth Century"/>
                <a:ea typeface="Twentieth Century"/>
                <a:cs typeface="Twentieth Century"/>
                <a:sym typeface="Twentieth Century"/>
              </a:rPr>
              <a:t>We plan to look at this after a </a:t>
            </a:r>
            <a:r>
              <a:rPr lang="en" sz="1700">
                <a:solidFill>
                  <a:schemeClr val="accent1"/>
                </a:solidFill>
                <a:latin typeface="Twentieth Century"/>
                <a:ea typeface="Twentieth Century"/>
                <a:cs typeface="Twentieth Century"/>
                <a:sym typeface="Twentieth Century"/>
              </a:rPr>
              <a:t>decision</a:t>
            </a:r>
            <a:r>
              <a:rPr lang="en" sz="1700">
                <a:solidFill>
                  <a:schemeClr val="accent1"/>
                </a:solidFill>
                <a:latin typeface="Twentieth Century"/>
                <a:ea typeface="Twentieth Century"/>
                <a:cs typeface="Twentieth Century"/>
                <a:sym typeface="Twentieth Century"/>
              </a:rPr>
              <a:t> is made </a:t>
            </a:r>
            <a:r>
              <a:rPr lang="en" sz="1700">
                <a:solidFill>
                  <a:schemeClr val="accent1"/>
                </a:solidFill>
                <a:latin typeface="Twentieth Century"/>
                <a:ea typeface="Twentieth Century"/>
                <a:cs typeface="Twentieth Century"/>
                <a:sym typeface="Twentieth Century"/>
              </a:rPr>
              <a:t>regarding</a:t>
            </a:r>
            <a:r>
              <a:rPr lang="en" sz="1700">
                <a:solidFill>
                  <a:schemeClr val="accent1"/>
                </a:solidFill>
                <a:latin typeface="Twentieth Century"/>
                <a:ea typeface="Twentieth Century"/>
                <a:cs typeface="Twentieth Century"/>
                <a:sym typeface="Twentieth Century"/>
              </a:rPr>
              <a:t> Dataminr</a:t>
            </a:r>
            <a:endParaRPr sz="1700">
              <a:solidFill>
                <a:schemeClr val="accent1"/>
              </a:solidFill>
              <a:latin typeface="Twentieth Century"/>
              <a:ea typeface="Twentieth Century"/>
              <a:cs typeface="Twentieth Century"/>
              <a:sym typeface="Twentieth Century"/>
            </a:endParaRPr>
          </a:p>
          <a:p>
            <a:pPr indent="-336550" lvl="0" marL="457200" marR="0" rtl="0" algn="l">
              <a:lnSpc>
                <a:spcPct val="100000"/>
              </a:lnSpc>
              <a:spcBef>
                <a:spcPts val="0"/>
              </a:spcBef>
              <a:spcAft>
                <a:spcPts val="0"/>
              </a:spcAft>
              <a:buClr>
                <a:schemeClr val="accent1"/>
              </a:buClr>
              <a:buSzPts val="1700"/>
              <a:buFont typeface="Twentieth Century"/>
              <a:buChar char="●"/>
            </a:pPr>
            <a:r>
              <a:rPr lang="en" sz="1700">
                <a:solidFill>
                  <a:schemeClr val="accent1"/>
                </a:solidFill>
                <a:latin typeface="Twentieth Century"/>
                <a:ea typeface="Twentieth Century"/>
                <a:cs typeface="Twentieth Century"/>
                <a:sym typeface="Twentieth Century"/>
              </a:rPr>
              <a:t>Kelsey May provided the list of technology that the City of Syracuse is currently using</a:t>
            </a:r>
            <a:endParaRPr sz="1700">
              <a:solidFill>
                <a:schemeClr val="accent1"/>
              </a:solidFill>
              <a:latin typeface="Twentieth Century"/>
              <a:ea typeface="Twentieth Century"/>
              <a:cs typeface="Twentieth Century"/>
              <a:sym typeface="Twentieth Century"/>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34"/>
          <p:cNvSpPr txBox="1"/>
          <p:nvPr>
            <p:ph type="title"/>
          </p:nvPr>
        </p:nvSpPr>
        <p:spPr>
          <a:xfrm>
            <a:off x="2291825" y="271275"/>
            <a:ext cx="67350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Coming Up</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56" name="Google Shape;256;p34"/>
          <p:cNvSpPr txBox="1"/>
          <p:nvPr/>
        </p:nvSpPr>
        <p:spPr>
          <a:xfrm>
            <a:off x="1300125" y="1440200"/>
            <a:ext cx="6799800" cy="3291600"/>
          </a:xfrm>
          <a:prstGeom prst="rect">
            <a:avLst/>
          </a:prstGeom>
          <a:noFill/>
          <a:ln>
            <a:noFill/>
          </a:ln>
        </p:spPr>
        <p:txBody>
          <a:bodyPr anchorCtr="0" anchor="t" bIns="45700" lIns="91425" spcFirstLastPara="1" rIns="91425" wrap="square" tIns="45700">
            <a:noAutofit/>
          </a:bodyPr>
          <a:lstStyle/>
          <a:p>
            <a:pPr indent="-336550" lvl="0" marL="457200" marR="0" rtl="0" algn="l">
              <a:lnSpc>
                <a:spcPct val="100000"/>
              </a:lnSpc>
              <a:spcBef>
                <a:spcPts val="360"/>
              </a:spcBef>
              <a:spcAft>
                <a:spcPts val="0"/>
              </a:spcAft>
              <a:buClr>
                <a:schemeClr val="accent1"/>
              </a:buClr>
              <a:buSzPts val="1700"/>
              <a:buFont typeface="Twentieth Century"/>
              <a:buChar char="●"/>
            </a:pPr>
            <a:r>
              <a:rPr lang="en" sz="1700">
                <a:solidFill>
                  <a:schemeClr val="accent1"/>
                </a:solidFill>
                <a:latin typeface="Twentieth Century"/>
                <a:ea typeface="Twentieth Century"/>
                <a:cs typeface="Twentieth Century"/>
                <a:sym typeface="Twentieth Century"/>
              </a:rPr>
              <a:t>Create press release for Dataminr Public Comment Period</a:t>
            </a:r>
            <a:endParaRPr sz="1700">
              <a:solidFill>
                <a:schemeClr val="accent1"/>
              </a:solidFill>
              <a:latin typeface="Twentieth Century"/>
              <a:ea typeface="Twentieth Century"/>
              <a:cs typeface="Twentieth Century"/>
              <a:sym typeface="Twentieth Century"/>
            </a:endParaRPr>
          </a:p>
          <a:p>
            <a:pPr indent="-336550" lvl="0" marL="457200" marR="0" rtl="0" algn="l">
              <a:lnSpc>
                <a:spcPct val="100000"/>
              </a:lnSpc>
              <a:spcBef>
                <a:spcPts val="0"/>
              </a:spcBef>
              <a:spcAft>
                <a:spcPts val="0"/>
              </a:spcAft>
              <a:buClr>
                <a:schemeClr val="accent1"/>
              </a:buClr>
              <a:buSzPts val="1700"/>
              <a:buFont typeface="Twentieth Century"/>
              <a:buChar char="●"/>
            </a:pPr>
            <a:r>
              <a:rPr lang="en" sz="1700">
                <a:solidFill>
                  <a:schemeClr val="accent1"/>
                </a:solidFill>
                <a:latin typeface="Twentieth Century"/>
                <a:ea typeface="Twentieth Century"/>
                <a:cs typeface="Twentieth Century"/>
                <a:sym typeface="Twentieth Century"/>
              </a:rPr>
              <a:t>We are working to hold an in person session at North East Community Center to provide greater visibility for the Public Comment Period (end of June or beginning of July)</a:t>
            </a:r>
            <a:endParaRPr sz="1700">
              <a:solidFill>
                <a:schemeClr val="accent1"/>
              </a:solidFill>
              <a:latin typeface="Twentieth Century"/>
              <a:ea typeface="Twentieth Century"/>
              <a:cs typeface="Twentieth Century"/>
              <a:sym typeface="Twentieth Century"/>
            </a:endParaRPr>
          </a:p>
          <a:p>
            <a:pPr indent="-336550" lvl="1" marL="914400" marR="0" rtl="0" algn="l">
              <a:lnSpc>
                <a:spcPct val="100000"/>
              </a:lnSpc>
              <a:spcBef>
                <a:spcPts val="0"/>
              </a:spcBef>
              <a:spcAft>
                <a:spcPts val="0"/>
              </a:spcAft>
              <a:buClr>
                <a:schemeClr val="accent1"/>
              </a:buClr>
              <a:buSzPts val="1700"/>
              <a:buFont typeface="Twentieth Century"/>
              <a:buChar char="○"/>
            </a:pPr>
            <a:r>
              <a:rPr lang="en" sz="1700">
                <a:solidFill>
                  <a:schemeClr val="accent1"/>
                </a:solidFill>
                <a:latin typeface="Twentieth Century"/>
                <a:ea typeface="Twentieth Century"/>
                <a:cs typeface="Twentieth Century"/>
                <a:sym typeface="Twentieth Century"/>
              </a:rPr>
              <a:t>If you are interested in joining Jason or Nico for this, please let us know</a:t>
            </a:r>
            <a:endParaRPr sz="1700">
              <a:solidFill>
                <a:schemeClr val="accent1"/>
              </a:solidFill>
              <a:latin typeface="Twentieth Century"/>
              <a:ea typeface="Twentieth Century"/>
              <a:cs typeface="Twentieth Century"/>
              <a:sym typeface="Twentieth Century"/>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5"/>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62" name="Google Shape;262;p35"/>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Questions</a:t>
            </a:r>
            <a:endParaRPr b="1" sz="3600">
              <a:solidFill>
                <a:srgbClr val="B98E00"/>
              </a:solidFill>
              <a:latin typeface="Times"/>
              <a:ea typeface="Times"/>
              <a:cs typeface="Times"/>
              <a:sym typeface="Times"/>
            </a:endParaRPr>
          </a:p>
        </p:txBody>
      </p:sp>
      <p:sp>
        <p:nvSpPr>
          <p:cNvPr id="263" name="Google Shape;263;p35"/>
          <p:cNvSpPr/>
          <p:nvPr/>
        </p:nvSpPr>
        <p:spPr>
          <a:xfrm>
            <a:off x="3505200" y="1506450"/>
            <a:ext cx="2133600" cy="2130600"/>
          </a:xfrm>
          <a:prstGeom prst="ellipse">
            <a:avLst/>
          </a:prstGeom>
          <a:solidFill>
            <a:srgbClr val="062858"/>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5"/>
          <p:cNvSpPr txBox="1"/>
          <p:nvPr/>
        </p:nvSpPr>
        <p:spPr>
          <a:xfrm>
            <a:off x="3666000" y="1256250"/>
            <a:ext cx="1812000" cy="263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0">
                <a:solidFill>
                  <a:srgbClr val="B98E00"/>
                </a:solidFill>
                <a:latin typeface="Twentieth Century"/>
                <a:ea typeface="Twentieth Century"/>
                <a:cs typeface="Twentieth Century"/>
                <a:sym typeface="Twentieth Century"/>
              </a:rPr>
              <a:t>?</a:t>
            </a:r>
            <a:endParaRPr sz="15000">
              <a:solidFill>
                <a:srgbClr val="B98E00"/>
              </a:solidFill>
              <a:latin typeface="Twentieth Century"/>
              <a:ea typeface="Twentieth Century"/>
              <a:cs typeface="Twentieth Century"/>
              <a:sym typeface="Twentieth Centur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8"/>
          <p:cNvSpPr txBox="1"/>
          <p:nvPr>
            <p:ph idx="4294967295"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16" name="Google Shape;116;p18"/>
          <p:cNvSpPr txBox="1"/>
          <p:nvPr>
            <p:ph idx="4294967295"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Agenda</a:t>
            </a:r>
            <a:endParaRPr sz="3600">
              <a:latin typeface="Times"/>
              <a:ea typeface="Times"/>
              <a:cs typeface="Times"/>
              <a:sym typeface="Times"/>
            </a:endParaRPr>
          </a:p>
        </p:txBody>
      </p:sp>
      <p:sp>
        <p:nvSpPr>
          <p:cNvPr id="117" name="Google Shape;117;p18"/>
          <p:cNvSpPr txBox="1"/>
          <p:nvPr/>
        </p:nvSpPr>
        <p:spPr>
          <a:xfrm>
            <a:off x="457200" y="1122925"/>
            <a:ext cx="7573500" cy="3644400"/>
          </a:xfrm>
          <a:prstGeom prst="rect">
            <a:avLst/>
          </a:prstGeom>
          <a:noFill/>
          <a:ln>
            <a:noFill/>
          </a:ln>
        </p:spPr>
        <p:txBody>
          <a:bodyPr anchorCtr="0" anchor="t" bIns="45700" lIns="91425" spcFirstLastPara="1" rIns="91425" wrap="square" tIns="45700">
            <a:noAutofit/>
          </a:bodyPr>
          <a:lstStyle/>
          <a:p>
            <a:pPr indent="-355600" lvl="0" marL="457200" rtl="0" algn="l">
              <a:spcBef>
                <a:spcPts val="0"/>
              </a:spcBef>
              <a:spcAft>
                <a:spcPts val="0"/>
              </a:spcAft>
              <a:buClr>
                <a:srgbClr val="062858"/>
              </a:buClr>
              <a:buSzPts val="2000"/>
              <a:buFont typeface="Twentieth Century"/>
              <a:buChar char="●"/>
            </a:pPr>
            <a:r>
              <a:rPr lang="en" sz="2000">
                <a:solidFill>
                  <a:srgbClr val="062858"/>
                </a:solidFill>
                <a:highlight>
                  <a:srgbClr val="FFFFFF"/>
                </a:highlight>
                <a:latin typeface="Twentieth Century"/>
                <a:ea typeface="Twentieth Century"/>
                <a:cs typeface="Twentieth Century"/>
                <a:sym typeface="Twentieth Century"/>
              </a:rPr>
              <a:t>Discussion of new Technology Request for Review - Dataminr</a:t>
            </a:r>
            <a:endParaRPr sz="2000">
              <a:solidFill>
                <a:srgbClr val="062858"/>
              </a:solidFill>
              <a:highlight>
                <a:srgbClr val="FFFFFF"/>
              </a:highlight>
              <a:latin typeface="Twentieth Century"/>
              <a:ea typeface="Twentieth Century"/>
              <a:cs typeface="Twentieth Century"/>
              <a:sym typeface="Twentieth Century"/>
            </a:endParaRPr>
          </a:p>
          <a:p>
            <a:pPr indent="-355600" lvl="1" marL="914400" rtl="0" algn="l">
              <a:spcBef>
                <a:spcPts val="0"/>
              </a:spcBef>
              <a:spcAft>
                <a:spcPts val="0"/>
              </a:spcAft>
              <a:buClr>
                <a:srgbClr val="062858"/>
              </a:buClr>
              <a:buSzPts val="2000"/>
              <a:buFont typeface="Twentieth Century"/>
              <a:buChar char="○"/>
            </a:pPr>
            <a:r>
              <a:rPr lang="en" sz="2000">
                <a:solidFill>
                  <a:srgbClr val="062858"/>
                </a:solidFill>
                <a:highlight>
                  <a:srgbClr val="FFFFFF"/>
                </a:highlight>
                <a:latin typeface="Twentieth Century"/>
                <a:ea typeface="Twentieth Century"/>
                <a:cs typeface="Twentieth Century"/>
                <a:sym typeface="Twentieth Century"/>
              </a:rPr>
              <a:t>Lt. Matthew Malinowski, SPD Public Information Officer, and Dataminr staff available to answer questions</a:t>
            </a:r>
            <a:endParaRPr sz="2000">
              <a:solidFill>
                <a:srgbClr val="062858"/>
              </a:solidFill>
              <a:highlight>
                <a:srgbClr val="FFFFFF"/>
              </a:highlight>
              <a:latin typeface="Twentieth Century"/>
              <a:ea typeface="Twentieth Century"/>
              <a:cs typeface="Twentieth Century"/>
              <a:sym typeface="Twentieth Century"/>
            </a:endParaRPr>
          </a:p>
          <a:p>
            <a:pPr indent="-355600" lvl="0" marL="45720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Update on STWG Social Get-Together</a:t>
            </a:r>
            <a:endParaRPr sz="2000">
              <a:solidFill>
                <a:srgbClr val="062858"/>
              </a:solidFill>
              <a:latin typeface="Twentieth Century"/>
              <a:ea typeface="Twentieth Century"/>
              <a:cs typeface="Twentieth Century"/>
              <a:sym typeface="Twentieth Century"/>
            </a:endParaRPr>
          </a:p>
          <a:p>
            <a:pPr indent="-355600" lvl="0" marL="45720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Technology Audit Update</a:t>
            </a:r>
            <a:endParaRPr sz="2000">
              <a:solidFill>
                <a:srgbClr val="062858"/>
              </a:solidFill>
              <a:latin typeface="Twentieth Century"/>
              <a:ea typeface="Twentieth Century"/>
              <a:cs typeface="Twentieth Century"/>
              <a:sym typeface="Twentieth Century"/>
            </a:endParaRPr>
          </a:p>
          <a:p>
            <a:pPr indent="-355600" lvl="0" marL="45720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Coming Up</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Questions</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68" name="Shape 268"/>
        <p:cNvGrpSpPr/>
        <p:nvPr/>
      </p:nvGrpSpPr>
      <p:grpSpPr>
        <a:xfrm>
          <a:off x="0" y="0"/>
          <a:ext cx="0" cy="0"/>
          <a:chOff x="0" y="0"/>
          <a:chExt cx="0" cy="0"/>
        </a:xfrm>
      </p:grpSpPr>
      <p:sp>
        <p:nvSpPr>
          <p:cNvPr id="269" name="Google Shape;269;p36"/>
          <p:cNvSpPr txBox="1"/>
          <p:nvPr>
            <p:ph type="title"/>
          </p:nvPr>
        </p:nvSpPr>
        <p:spPr>
          <a:xfrm>
            <a:off x="5995850" y="594125"/>
            <a:ext cx="2538600" cy="7776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r>
              <a:rPr lang="en" sz="3600">
                <a:latin typeface="Times New Roman"/>
                <a:ea typeface="Times New Roman"/>
                <a:cs typeface="Times New Roman"/>
                <a:sym typeface="Times New Roman"/>
              </a:rPr>
              <a:t>Dataminr</a:t>
            </a:r>
            <a:endParaRPr sz="3600">
              <a:latin typeface="Times New Roman"/>
              <a:ea typeface="Times New Roman"/>
              <a:cs typeface="Times New Roman"/>
              <a:sym typeface="Times New Roman"/>
            </a:endParaRPr>
          </a:p>
        </p:txBody>
      </p:sp>
      <p:sp>
        <p:nvSpPr>
          <p:cNvPr id="270" name="Google Shape;270;p36"/>
          <p:cNvSpPr txBox="1"/>
          <p:nvPr>
            <p:ph idx="1" type="body"/>
          </p:nvPr>
        </p:nvSpPr>
        <p:spPr>
          <a:xfrm>
            <a:off x="457200" y="1200150"/>
            <a:ext cx="8229600" cy="1530000"/>
          </a:xfrm>
          <a:prstGeom prst="rect">
            <a:avLst/>
          </a:prstGeom>
        </p:spPr>
        <p:txBody>
          <a:bodyPr anchorCtr="0" anchor="t" bIns="45700" lIns="91425" spcFirstLastPara="1" rIns="91425" wrap="square" tIns="45700">
            <a:noAutofit/>
          </a:bodyPr>
          <a:lstStyle/>
          <a:p>
            <a:pPr indent="0" lvl="0" marL="0" rtl="0" algn="l">
              <a:lnSpc>
                <a:spcPct val="115000"/>
              </a:lnSpc>
              <a:spcBef>
                <a:spcPts val="1400"/>
              </a:spcBef>
              <a:spcAft>
                <a:spcPts val="0"/>
              </a:spcAft>
              <a:buClr>
                <a:schemeClr val="dk1"/>
              </a:buClr>
              <a:buSzPts val="1100"/>
              <a:buFont typeface="Arial"/>
              <a:buNone/>
            </a:pPr>
            <a:r>
              <a:rPr b="1" lang="en" sz="1700"/>
              <a:t>New Technology Request received from Syracuse Police Department</a:t>
            </a:r>
            <a:r>
              <a:rPr b="1" lang="en" sz="1700"/>
              <a:t>:</a:t>
            </a:r>
            <a:endParaRPr b="1" sz="1700"/>
          </a:p>
          <a:p>
            <a:pPr indent="-336550" lvl="0" marL="457200" rtl="0" algn="l">
              <a:lnSpc>
                <a:spcPct val="115000"/>
              </a:lnSpc>
              <a:spcBef>
                <a:spcPts val="1400"/>
              </a:spcBef>
              <a:spcAft>
                <a:spcPts val="0"/>
              </a:spcAft>
              <a:buSzPts val="1700"/>
              <a:buFont typeface="Twentieth Century"/>
              <a:buChar char="●"/>
            </a:pPr>
            <a:r>
              <a:rPr lang="en" sz="1700"/>
              <a:t>The full request for technology review can be viewed </a:t>
            </a:r>
            <a:r>
              <a:rPr lang="en" sz="1700" u="sng">
                <a:solidFill>
                  <a:schemeClr val="hlink"/>
                </a:solidFill>
                <a:hlinkClick r:id="rId3"/>
              </a:rPr>
              <a:t>HERE</a:t>
            </a:r>
            <a:r>
              <a:rPr lang="en" sz="1700"/>
              <a:t>.</a:t>
            </a:r>
            <a:endParaRPr sz="1700"/>
          </a:p>
          <a:p>
            <a:pPr indent="-336550" lvl="0" marL="457200" rtl="0" algn="l">
              <a:lnSpc>
                <a:spcPct val="115000"/>
              </a:lnSpc>
              <a:spcBef>
                <a:spcPts val="0"/>
              </a:spcBef>
              <a:spcAft>
                <a:spcPts val="0"/>
              </a:spcAft>
              <a:buSzPts val="1700"/>
              <a:buChar char="●"/>
            </a:pPr>
            <a:r>
              <a:rPr lang="en" sz="1700"/>
              <a:t>The companies website can be viewed </a:t>
            </a:r>
            <a:r>
              <a:rPr lang="en" sz="1700" u="sng">
                <a:solidFill>
                  <a:schemeClr val="hlink"/>
                </a:solidFill>
                <a:hlinkClick r:id="rId4"/>
              </a:rPr>
              <a:t>HERE</a:t>
            </a:r>
            <a:r>
              <a:rPr lang="en" sz="1700"/>
              <a:t>.  </a:t>
            </a:r>
            <a:endParaRPr sz="1700"/>
          </a:p>
          <a:p>
            <a:pPr indent="0" lvl="0" marL="0" rtl="0" algn="l">
              <a:lnSpc>
                <a:spcPct val="115000"/>
              </a:lnSpc>
              <a:spcBef>
                <a:spcPts val="1400"/>
              </a:spcBef>
              <a:spcAft>
                <a:spcPts val="1400"/>
              </a:spcAft>
              <a:buNone/>
            </a:pPr>
            <a:r>
              <a:t/>
            </a:r>
            <a:endParaRPr sz="1700"/>
          </a:p>
        </p:txBody>
      </p:sp>
      <p:pic>
        <p:nvPicPr>
          <p:cNvPr id="271" name="Google Shape;271;p36">
            <a:hlinkClick r:id="rId5"/>
          </p:cNvPr>
          <p:cNvPicPr preferRelativeResize="0"/>
          <p:nvPr/>
        </p:nvPicPr>
        <p:blipFill>
          <a:blip r:embed="rId6">
            <a:alphaModFix/>
          </a:blip>
          <a:stretch>
            <a:fillRect/>
          </a:stretch>
        </p:blipFill>
        <p:spPr>
          <a:xfrm>
            <a:off x="457212" y="2730150"/>
            <a:ext cx="8085925" cy="19117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75" name="Shape 275"/>
        <p:cNvGrpSpPr/>
        <p:nvPr/>
      </p:nvGrpSpPr>
      <p:grpSpPr>
        <a:xfrm>
          <a:off x="0" y="0"/>
          <a:ext cx="0" cy="0"/>
          <a:chOff x="0" y="0"/>
          <a:chExt cx="0" cy="0"/>
        </a:xfrm>
      </p:grpSpPr>
      <p:sp>
        <p:nvSpPr>
          <p:cNvPr id="276" name="Google Shape;276;p3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77" name="Google Shape;277;p37"/>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Audit</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78" name="Google Shape;278;p37"/>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Technology Audit</a:t>
            </a:r>
            <a:endParaRPr sz="2200">
              <a:solidFill>
                <a:srgbClr val="062858"/>
              </a:solidFill>
              <a:latin typeface="Twentieth Century"/>
              <a:ea typeface="Twentieth Century"/>
              <a:cs typeface="Twentieth Century"/>
              <a:sym typeface="Twentieth Century"/>
            </a:endParaRPr>
          </a:p>
        </p:txBody>
      </p:sp>
      <p:sp>
        <p:nvSpPr>
          <p:cNvPr id="279" name="Google Shape;279;p37"/>
          <p:cNvSpPr txBox="1"/>
          <p:nvPr/>
        </p:nvSpPr>
        <p:spPr>
          <a:xfrm>
            <a:off x="1134950" y="1301400"/>
            <a:ext cx="6235500" cy="3167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en" sz="1500">
                <a:solidFill>
                  <a:srgbClr val="062858"/>
                </a:solidFill>
                <a:latin typeface="Twentieth Century"/>
                <a:ea typeface="Twentieth Century"/>
                <a:cs typeface="Twentieth Century"/>
                <a:sym typeface="Twentieth Century"/>
              </a:rPr>
              <a:t>SPD:</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Body Cameras</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COPS Cameras (these are the street cameras)</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Radar Detectors</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Speeds Signs</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Shotspotter</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Temporary Cameras (aka Trail Cams)</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Drones</a:t>
            </a:r>
            <a:endParaRPr sz="1500">
              <a:solidFill>
                <a:srgbClr val="062858"/>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None/>
            </a:pPr>
            <a:r>
              <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rPr lang="en" sz="1500">
                <a:solidFill>
                  <a:schemeClr val="accent1"/>
                </a:solidFill>
                <a:latin typeface="Twentieth Century"/>
                <a:ea typeface="Twentieth Century"/>
                <a:cs typeface="Twentieth Century"/>
                <a:sym typeface="Twentieth Century"/>
              </a:rPr>
              <a:t>Still missing:</a:t>
            </a:r>
            <a:endParaRPr sz="1500">
              <a:solidFill>
                <a:schemeClr val="accent1"/>
              </a:solidFill>
              <a:latin typeface="Twentieth Century"/>
              <a:ea typeface="Twentieth Century"/>
              <a:cs typeface="Twentieth Century"/>
              <a:sym typeface="Twentieth Century"/>
            </a:endParaRPr>
          </a:p>
          <a:p>
            <a:pPr indent="-323850" lvl="0" marL="457200" rtl="0" algn="l">
              <a:spcBef>
                <a:spcPts val="0"/>
              </a:spcBef>
              <a:spcAft>
                <a:spcPts val="0"/>
              </a:spcAft>
              <a:buClr>
                <a:schemeClr val="accent1"/>
              </a:buClr>
              <a:buSzPts val="1500"/>
              <a:buFont typeface="Twentieth Century"/>
              <a:buChar char="●"/>
            </a:pPr>
            <a:r>
              <a:rPr lang="en" sz="1500">
                <a:solidFill>
                  <a:schemeClr val="accent1"/>
                </a:solidFill>
                <a:latin typeface="Twentieth Century"/>
                <a:ea typeface="Twentieth Century"/>
                <a:cs typeface="Twentieth Century"/>
                <a:sym typeface="Twentieth Century"/>
              </a:rPr>
              <a:t>List from Syracuse Fire Department</a:t>
            </a:r>
            <a:endParaRPr sz="1500">
              <a:solidFill>
                <a:schemeClr val="accent1"/>
              </a:solidFill>
              <a:latin typeface="Twentieth Century"/>
              <a:ea typeface="Twentieth Century"/>
              <a:cs typeface="Twentieth Century"/>
              <a:sym typeface="Twentieth Century"/>
            </a:endParaRPr>
          </a:p>
          <a:p>
            <a:pPr indent="-323850" lvl="0" marL="457200" rtl="0" algn="l">
              <a:spcBef>
                <a:spcPts val="0"/>
              </a:spcBef>
              <a:spcAft>
                <a:spcPts val="0"/>
              </a:spcAft>
              <a:buClr>
                <a:schemeClr val="accent1"/>
              </a:buClr>
              <a:buSzPts val="1500"/>
              <a:buFont typeface="Twentieth Century"/>
              <a:buChar char="●"/>
            </a:pPr>
            <a:r>
              <a:rPr lang="en" sz="1500">
                <a:solidFill>
                  <a:schemeClr val="accent1"/>
                </a:solidFill>
                <a:latin typeface="Twentieth Century"/>
                <a:ea typeface="Twentieth Century"/>
                <a:cs typeface="Twentieth Century"/>
                <a:sym typeface="Twentieth Century"/>
              </a:rPr>
              <a:t>List from Digital Services Team</a:t>
            </a:r>
            <a:endParaRPr sz="15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83" name="Shape 283"/>
        <p:cNvGrpSpPr/>
        <p:nvPr/>
      </p:nvGrpSpPr>
      <p:grpSpPr>
        <a:xfrm>
          <a:off x="0" y="0"/>
          <a:ext cx="0" cy="0"/>
          <a:chOff x="0" y="0"/>
          <a:chExt cx="0" cy="0"/>
        </a:xfrm>
      </p:grpSpPr>
      <p:sp>
        <p:nvSpPr>
          <p:cNvPr id="284" name="Google Shape;284;p3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85" name="Google Shape;285;p38"/>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Audit</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86" name="Google Shape;286;p38"/>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Technology Audit</a:t>
            </a:r>
            <a:endParaRPr sz="2200">
              <a:solidFill>
                <a:srgbClr val="062858"/>
              </a:solidFill>
              <a:latin typeface="Twentieth Century"/>
              <a:ea typeface="Twentieth Century"/>
              <a:cs typeface="Twentieth Century"/>
              <a:sym typeface="Twentieth Century"/>
            </a:endParaRPr>
          </a:p>
        </p:txBody>
      </p:sp>
      <p:sp>
        <p:nvSpPr>
          <p:cNvPr id="287" name="Google Shape;287;p38"/>
          <p:cNvSpPr txBox="1"/>
          <p:nvPr/>
        </p:nvSpPr>
        <p:spPr>
          <a:xfrm>
            <a:off x="1134950" y="1301400"/>
            <a:ext cx="6235500" cy="3681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en" sz="1500">
                <a:solidFill>
                  <a:srgbClr val="062858"/>
                </a:solidFill>
                <a:latin typeface="Twentieth Century"/>
                <a:ea typeface="Twentieth Century"/>
                <a:cs typeface="Twentieth Century"/>
                <a:sym typeface="Twentieth Century"/>
              </a:rPr>
              <a:t>Smart City pilot technologies:</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Vacant lot monitoring – notifications/alerts only. No images relayed, all images processed at the pole and erased.</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Road temperature sensing – for ice detection</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Street flooding detection</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Creek level monitoring</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Vacant house smoke and temperature detection</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Vacant house motion sensors – notifications/alerts only</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Weather/AQ sensors – air temperature, dew point, relative humidity, CO, NO2, O3, PM10, PM2.5</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Trash can fullness sensors</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91" name="Shape 291"/>
        <p:cNvGrpSpPr/>
        <p:nvPr/>
      </p:nvGrpSpPr>
      <p:grpSpPr>
        <a:xfrm>
          <a:off x="0" y="0"/>
          <a:ext cx="0" cy="0"/>
          <a:chOff x="0" y="0"/>
          <a:chExt cx="0" cy="0"/>
        </a:xfrm>
      </p:grpSpPr>
      <p:sp>
        <p:nvSpPr>
          <p:cNvPr id="292" name="Google Shape;292;p39"/>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93" name="Google Shape;293;p39"/>
          <p:cNvSpPr txBox="1"/>
          <p:nvPr/>
        </p:nvSpPr>
        <p:spPr>
          <a:xfrm>
            <a:off x="851300" y="494475"/>
            <a:ext cx="901800" cy="782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b="1" lang="en" sz="2100">
                <a:solidFill>
                  <a:schemeClr val="dk1"/>
                </a:solidFill>
                <a:latin typeface="Twentieth Century"/>
                <a:ea typeface="Twentieth Century"/>
                <a:cs typeface="Twentieth Century"/>
                <a:sym typeface="Twentieth Century"/>
              </a:rPr>
              <a:t>Votes</a:t>
            </a:r>
            <a:endParaRPr b="1" sz="2100">
              <a:solidFill>
                <a:schemeClr val="dk1"/>
              </a:solidFill>
              <a:latin typeface="Twentieth Century"/>
              <a:ea typeface="Twentieth Century"/>
              <a:cs typeface="Twentieth Century"/>
              <a:sym typeface="Twentieth Century"/>
            </a:endParaRPr>
          </a:p>
          <a:p>
            <a:pPr indent="0" lvl="0" marL="0" rtl="0" algn="l">
              <a:lnSpc>
                <a:spcPct val="115000"/>
              </a:lnSpc>
              <a:spcBef>
                <a:spcPts val="1200"/>
              </a:spcBef>
              <a:spcAft>
                <a:spcPts val="0"/>
              </a:spcAft>
              <a:buNone/>
            </a:pPr>
            <a:r>
              <a:t/>
            </a:r>
            <a:endParaRPr b="1" sz="2100">
              <a:solidFill>
                <a:schemeClr val="dk1"/>
              </a:solidFill>
              <a:latin typeface="Twentieth Century"/>
              <a:ea typeface="Twentieth Century"/>
              <a:cs typeface="Twentieth Century"/>
              <a:sym typeface="Twentieth Century"/>
            </a:endParaRPr>
          </a:p>
          <a:p>
            <a:pPr indent="0" lvl="0" marL="0" rtl="0" algn="l">
              <a:lnSpc>
                <a:spcPct val="115000"/>
              </a:lnSpc>
              <a:spcBef>
                <a:spcPts val="1200"/>
              </a:spcBef>
              <a:spcAft>
                <a:spcPts val="0"/>
              </a:spcAft>
              <a:buNone/>
            </a:pPr>
            <a:r>
              <a:t/>
            </a:r>
            <a:endParaRPr sz="17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graphicFrame>
        <p:nvGraphicFramePr>
          <p:cNvPr id="294" name="Google Shape;294;p39"/>
          <p:cNvGraphicFramePr/>
          <p:nvPr/>
        </p:nvGraphicFramePr>
        <p:xfrm>
          <a:off x="851300" y="1023955"/>
          <a:ext cx="3000000" cy="3000000"/>
        </p:xfrm>
        <a:graphic>
          <a:graphicData uri="http://schemas.openxmlformats.org/drawingml/2006/table">
            <a:tbl>
              <a:tblPr>
                <a:noFill/>
                <a:tableStyleId>{B5F8E98F-E3FF-4B53-804E-62D494B2C090}</a:tableStyleId>
              </a:tblPr>
              <a:tblGrid>
                <a:gridCol w="2365025"/>
                <a:gridCol w="1015600"/>
                <a:gridCol w="1205750"/>
                <a:gridCol w="801100"/>
                <a:gridCol w="1092750"/>
                <a:gridCol w="923400"/>
              </a:tblGrid>
              <a:tr h="542800">
                <a:tc>
                  <a:txBody>
                    <a:bodyPr/>
                    <a:lstStyle/>
                    <a:p>
                      <a:pPr indent="0" lvl="0" marL="0" rtl="0" algn="ctr">
                        <a:spcBef>
                          <a:spcPts val="0"/>
                        </a:spcBef>
                        <a:spcAft>
                          <a:spcPts val="0"/>
                        </a:spcAft>
                        <a:buNone/>
                      </a:pPr>
                      <a:r>
                        <a:rPr lang="en" sz="1300"/>
                        <a:t>STWG Member</a:t>
                      </a:r>
                      <a:endParaRPr sz="1300"/>
                    </a:p>
                  </a:txBody>
                  <a:tcPr marT="91425" marB="91425" marR="91425" marL="91425" anchor="ctr"/>
                </a:tc>
                <a:tc>
                  <a:txBody>
                    <a:bodyPr/>
                    <a:lstStyle/>
                    <a:p>
                      <a:pPr indent="0" lvl="0" marL="0" rtl="0" algn="ctr">
                        <a:spcBef>
                          <a:spcPts val="0"/>
                        </a:spcBef>
                        <a:spcAft>
                          <a:spcPts val="0"/>
                        </a:spcAft>
                        <a:buNone/>
                      </a:pPr>
                      <a:r>
                        <a:rPr lang="en" sz="1300"/>
                        <a:t>Vote in Favor</a:t>
                      </a:r>
                      <a:endParaRPr sz="1300"/>
                    </a:p>
                  </a:txBody>
                  <a:tcPr marT="91425" marB="91425" marR="91425" marL="91425" anchor="ctr"/>
                </a:tc>
                <a:tc>
                  <a:txBody>
                    <a:bodyPr/>
                    <a:lstStyle/>
                    <a:p>
                      <a:pPr indent="0" lvl="0" marL="0" rtl="0" algn="ctr">
                        <a:spcBef>
                          <a:spcPts val="0"/>
                        </a:spcBef>
                        <a:spcAft>
                          <a:spcPts val="0"/>
                        </a:spcAft>
                        <a:buNone/>
                      </a:pPr>
                      <a:r>
                        <a:rPr lang="en" sz="1300"/>
                        <a:t>Vote in Favor w/Stipulations</a:t>
                      </a:r>
                      <a:endParaRPr sz="1300"/>
                    </a:p>
                  </a:txBody>
                  <a:tcPr marT="91425" marB="91425" marR="91425" marL="91425" anchor="ctr"/>
                </a:tc>
                <a:tc>
                  <a:txBody>
                    <a:bodyPr/>
                    <a:lstStyle/>
                    <a:p>
                      <a:pPr indent="0" lvl="0" marL="0" rtl="0" algn="ctr">
                        <a:spcBef>
                          <a:spcPts val="0"/>
                        </a:spcBef>
                        <a:spcAft>
                          <a:spcPts val="0"/>
                        </a:spcAft>
                        <a:buNone/>
                      </a:pPr>
                      <a:r>
                        <a:rPr lang="en" sz="1300"/>
                        <a:t>Vote Against</a:t>
                      </a:r>
                      <a:endParaRPr sz="1300"/>
                    </a:p>
                  </a:txBody>
                  <a:tcPr marT="91425" marB="91425" marR="91425" marL="91425" anchor="ctr"/>
                </a:tc>
                <a:tc>
                  <a:txBody>
                    <a:bodyPr/>
                    <a:lstStyle/>
                    <a:p>
                      <a:pPr indent="0" lvl="0" marL="0" rtl="0" algn="ctr">
                        <a:spcBef>
                          <a:spcPts val="0"/>
                        </a:spcBef>
                        <a:spcAft>
                          <a:spcPts val="0"/>
                        </a:spcAft>
                        <a:buNone/>
                      </a:pPr>
                      <a:r>
                        <a:rPr lang="en" sz="1300"/>
                        <a:t>Abstention</a:t>
                      </a:r>
                      <a:endParaRPr sz="1300"/>
                    </a:p>
                  </a:txBody>
                  <a:tcPr marT="91425" marB="91425" marR="91425" marL="91425" anchor="ctr"/>
                </a:tc>
                <a:tc>
                  <a:txBody>
                    <a:bodyPr/>
                    <a:lstStyle/>
                    <a:p>
                      <a:pPr indent="0" lvl="0" marL="0" rtl="0" algn="ctr">
                        <a:spcBef>
                          <a:spcPts val="0"/>
                        </a:spcBef>
                        <a:spcAft>
                          <a:spcPts val="0"/>
                        </a:spcAft>
                        <a:buNone/>
                      </a:pPr>
                      <a:r>
                        <a:rPr lang="en" sz="1300"/>
                        <a:t>Absence</a:t>
                      </a:r>
                      <a:endParaRPr sz="1300"/>
                    </a:p>
                  </a:txBody>
                  <a:tcPr marT="91425" marB="91425" marR="91425" marL="91425" anchor="ctr"/>
                </a:tc>
              </a:tr>
              <a:tr h="371375">
                <a:tc>
                  <a:txBody>
                    <a:bodyPr/>
                    <a:lstStyle/>
                    <a:p>
                      <a:pPr indent="0" lvl="0" marL="0" rtl="0" algn="l">
                        <a:spcBef>
                          <a:spcPts val="0"/>
                        </a:spcBef>
                        <a:spcAft>
                          <a:spcPts val="0"/>
                        </a:spcAft>
                        <a:buNone/>
                      </a:pPr>
                      <a:r>
                        <a:rPr lang="en" sz="1200"/>
                        <a:t>Kelsey May</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71375">
                <a:tc>
                  <a:txBody>
                    <a:bodyPr/>
                    <a:lstStyle/>
                    <a:p>
                      <a:pPr indent="0" lvl="0" marL="0" rtl="0" algn="l">
                        <a:spcBef>
                          <a:spcPts val="0"/>
                        </a:spcBef>
                        <a:spcAft>
                          <a:spcPts val="0"/>
                        </a:spcAft>
                        <a:buNone/>
                      </a:pPr>
                      <a:r>
                        <a:rPr lang="en" sz="1200"/>
                        <a:t>Sharon Owens</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71375">
                <a:tc>
                  <a:txBody>
                    <a:bodyPr/>
                    <a:lstStyle/>
                    <a:p>
                      <a:pPr indent="0" lvl="0" marL="0" rtl="0" algn="l">
                        <a:spcBef>
                          <a:spcPts val="0"/>
                        </a:spcBef>
                        <a:spcAft>
                          <a:spcPts val="0"/>
                        </a:spcAft>
                        <a:buNone/>
                      </a:pPr>
                      <a:r>
                        <a:rPr lang="en" sz="1200"/>
                        <a:t>Martha Grabowski</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71375">
                <a:tc>
                  <a:txBody>
                    <a:bodyPr/>
                    <a:lstStyle/>
                    <a:p>
                      <a:pPr indent="0" lvl="0" marL="0" rtl="0" algn="l">
                        <a:spcBef>
                          <a:spcPts val="0"/>
                        </a:spcBef>
                        <a:spcAft>
                          <a:spcPts val="0"/>
                        </a:spcAft>
                        <a:buNone/>
                      </a:pPr>
                      <a:r>
                        <a:rPr lang="en" sz="1200"/>
                        <a:t>Mark King</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71375">
                <a:tc>
                  <a:txBody>
                    <a:bodyPr/>
                    <a:lstStyle/>
                    <a:p>
                      <a:pPr indent="0" lvl="0" marL="0" rtl="0" algn="l">
                        <a:spcBef>
                          <a:spcPts val="0"/>
                        </a:spcBef>
                        <a:spcAft>
                          <a:spcPts val="0"/>
                        </a:spcAft>
                        <a:buNone/>
                      </a:pPr>
                      <a:r>
                        <a:rPr lang="en" sz="1200"/>
                        <a:t>Ken Stewart</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71375">
                <a:tc>
                  <a:txBody>
                    <a:bodyPr/>
                    <a:lstStyle/>
                    <a:p>
                      <a:pPr indent="0" lvl="0" marL="0" rtl="0" algn="l">
                        <a:spcBef>
                          <a:spcPts val="0"/>
                        </a:spcBef>
                        <a:spcAft>
                          <a:spcPts val="0"/>
                        </a:spcAft>
                        <a:buNone/>
                      </a:pPr>
                      <a:r>
                        <a:rPr lang="en" sz="1200"/>
                        <a:t>Chief Tim Gleeson</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71375">
                <a:tc>
                  <a:txBody>
                    <a:bodyPr/>
                    <a:lstStyle/>
                    <a:p>
                      <a:pPr indent="0" lvl="0" marL="0" rtl="0" algn="l">
                        <a:spcBef>
                          <a:spcPts val="0"/>
                        </a:spcBef>
                        <a:spcAft>
                          <a:spcPts val="0"/>
                        </a:spcAft>
                        <a:buNone/>
                      </a:pPr>
                      <a:r>
                        <a:rPr lang="en" sz="1200"/>
                        <a:t>Johannes Himmelreich</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71375">
                <a:tc>
                  <a:txBody>
                    <a:bodyPr/>
                    <a:lstStyle/>
                    <a:p>
                      <a:pPr indent="0" lvl="0" marL="0" rtl="0" algn="l">
                        <a:spcBef>
                          <a:spcPts val="0"/>
                        </a:spcBef>
                        <a:spcAft>
                          <a:spcPts val="0"/>
                        </a:spcAft>
                        <a:buClr>
                          <a:schemeClr val="dk1"/>
                        </a:buClr>
                        <a:buSzPts val="1100"/>
                        <a:buFont typeface="Arial"/>
                        <a:buNone/>
                      </a:pPr>
                      <a:r>
                        <a:rPr lang="en" sz="1200">
                          <a:solidFill>
                            <a:schemeClr val="dk1"/>
                          </a:solidFill>
                        </a:rPr>
                        <a:t>Jen Tifft</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71375">
                <a:tc>
                  <a:txBody>
                    <a:bodyPr/>
                    <a:lstStyle/>
                    <a:p>
                      <a:pPr indent="0" lvl="0" marL="0" rtl="0" algn="l">
                        <a:spcBef>
                          <a:spcPts val="0"/>
                        </a:spcBef>
                        <a:spcAft>
                          <a:spcPts val="0"/>
                        </a:spcAft>
                        <a:buClr>
                          <a:schemeClr val="dk1"/>
                        </a:buClr>
                        <a:buSzPts val="1100"/>
                        <a:buFont typeface="Arial"/>
                        <a:buNone/>
                      </a:pPr>
                      <a:r>
                        <a:rPr lang="en" sz="1200">
                          <a:solidFill>
                            <a:schemeClr val="dk1"/>
                          </a:solidFill>
                        </a:rPr>
                        <a:t>1st DC Richard Shoff</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98" name="Shape 298"/>
        <p:cNvGrpSpPr/>
        <p:nvPr/>
      </p:nvGrpSpPr>
      <p:grpSpPr>
        <a:xfrm>
          <a:off x="0" y="0"/>
          <a:ext cx="0" cy="0"/>
          <a:chOff x="0" y="0"/>
          <a:chExt cx="0" cy="0"/>
        </a:xfrm>
      </p:grpSpPr>
      <p:sp>
        <p:nvSpPr>
          <p:cNvPr id="299" name="Google Shape;299;p40"/>
          <p:cNvSpPr txBox="1"/>
          <p:nvPr>
            <p:ph type="title"/>
          </p:nvPr>
        </p:nvSpPr>
        <p:spPr>
          <a:xfrm>
            <a:off x="3288550" y="271275"/>
            <a:ext cx="5738400" cy="726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t/>
            </a:r>
            <a:endParaRPr b="1" sz="3600">
              <a:solidFill>
                <a:schemeClr val="dk2"/>
              </a:solidFill>
              <a:latin typeface="Times"/>
              <a:ea typeface="Times"/>
              <a:cs typeface="Times"/>
              <a:sym typeface="Times"/>
            </a:endParaRPr>
          </a:p>
          <a:p>
            <a:pPr indent="0" lvl="0" marL="0" rtl="0" algn="r">
              <a:spcBef>
                <a:spcPts val="0"/>
              </a:spcBef>
              <a:spcAft>
                <a:spcPts val="0"/>
              </a:spcAft>
              <a:buClr>
                <a:schemeClr val="dk1"/>
              </a:buClr>
              <a:buSzPts val="1100"/>
              <a:buFont typeface="Arial"/>
              <a:buNone/>
            </a:pPr>
            <a:r>
              <a:t/>
            </a:r>
            <a:endParaRPr b="1" sz="3600">
              <a:solidFill>
                <a:schemeClr val="dk2"/>
              </a:solidFill>
              <a:latin typeface="Times"/>
              <a:ea typeface="Times"/>
              <a:cs typeface="Times"/>
              <a:sym typeface="Times"/>
            </a:endParaRPr>
          </a:p>
          <a:p>
            <a:pPr indent="0" lvl="0" marL="0" rtl="0" algn="r">
              <a:spcBef>
                <a:spcPts val="0"/>
              </a:spcBef>
              <a:spcAft>
                <a:spcPts val="0"/>
              </a:spcAft>
              <a:buClr>
                <a:schemeClr val="dk1"/>
              </a:buClr>
              <a:buSzPts val="1100"/>
              <a:buFont typeface="Arial"/>
              <a:buNone/>
            </a:pPr>
            <a:r>
              <a:t/>
            </a:r>
            <a:endParaRPr b="1" sz="3600">
              <a:solidFill>
                <a:schemeClr val="dk2"/>
              </a:solidFill>
              <a:latin typeface="Times"/>
              <a:ea typeface="Times"/>
              <a:cs typeface="Times"/>
              <a:sym typeface="Times"/>
            </a:endParaRPr>
          </a:p>
          <a:p>
            <a:pPr indent="0" lvl="0" marL="0" rtl="0" algn="r">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300" name="Google Shape;300;p40"/>
          <p:cNvSpPr txBox="1"/>
          <p:nvPr/>
        </p:nvSpPr>
        <p:spPr>
          <a:xfrm>
            <a:off x="851300" y="494475"/>
            <a:ext cx="901800" cy="782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b="1" lang="en" sz="2100">
                <a:solidFill>
                  <a:schemeClr val="dk1"/>
                </a:solidFill>
                <a:latin typeface="Twentieth Century"/>
                <a:ea typeface="Twentieth Century"/>
                <a:cs typeface="Twentieth Century"/>
                <a:sym typeface="Twentieth Century"/>
              </a:rPr>
              <a:t>Votes</a:t>
            </a:r>
            <a:endParaRPr b="1" sz="2100">
              <a:solidFill>
                <a:schemeClr val="dk1"/>
              </a:solidFill>
              <a:latin typeface="Twentieth Century"/>
              <a:ea typeface="Twentieth Century"/>
              <a:cs typeface="Twentieth Century"/>
              <a:sym typeface="Twentieth Century"/>
            </a:endParaRPr>
          </a:p>
          <a:p>
            <a:pPr indent="0" lvl="0" marL="0" rtl="0" algn="l">
              <a:lnSpc>
                <a:spcPct val="115000"/>
              </a:lnSpc>
              <a:spcBef>
                <a:spcPts val="1200"/>
              </a:spcBef>
              <a:spcAft>
                <a:spcPts val="0"/>
              </a:spcAft>
              <a:buNone/>
            </a:pPr>
            <a:r>
              <a:t/>
            </a:r>
            <a:endParaRPr b="1" sz="2100">
              <a:solidFill>
                <a:schemeClr val="dk1"/>
              </a:solidFill>
              <a:latin typeface="Twentieth Century"/>
              <a:ea typeface="Twentieth Century"/>
              <a:cs typeface="Twentieth Century"/>
              <a:sym typeface="Twentieth Century"/>
            </a:endParaRPr>
          </a:p>
          <a:p>
            <a:pPr indent="0" lvl="0" marL="0" rtl="0" algn="l">
              <a:lnSpc>
                <a:spcPct val="115000"/>
              </a:lnSpc>
              <a:spcBef>
                <a:spcPts val="1200"/>
              </a:spcBef>
              <a:spcAft>
                <a:spcPts val="0"/>
              </a:spcAft>
              <a:buNone/>
            </a:pPr>
            <a:r>
              <a:t/>
            </a:r>
            <a:endParaRPr sz="17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graphicFrame>
        <p:nvGraphicFramePr>
          <p:cNvPr id="301" name="Google Shape;301;p40"/>
          <p:cNvGraphicFramePr/>
          <p:nvPr/>
        </p:nvGraphicFramePr>
        <p:xfrm>
          <a:off x="796450" y="997975"/>
          <a:ext cx="3000000" cy="3000000"/>
        </p:xfrm>
        <a:graphic>
          <a:graphicData uri="http://schemas.openxmlformats.org/drawingml/2006/table">
            <a:tbl>
              <a:tblPr>
                <a:noFill/>
                <a:tableStyleId>{B5F8E98F-E3FF-4B53-804E-62D494B2C090}</a:tableStyleId>
              </a:tblPr>
              <a:tblGrid>
                <a:gridCol w="2501300"/>
                <a:gridCol w="748650"/>
                <a:gridCol w="1289300"/>
                <a:gridCol w="783275"/>
                <a:gridCol w="1068450"/>
                <a:gridCol w="902875"/>
              </a:tblGrid>
              <a:tr h="381000">
                <a:tc>
                  <a:txBody>
                    <a:bodyPr/>
                    <a:lstStyle/>
                    <a:p>
                      <a:pPr indent="0" lvl="0" marL="0" rtl="0" algn="ctr">
                        <a:spcBef>
                          <a:spcPts val="0"/>
                        </a:spcBef>
                        <a:spcAft>
                          <a:spcPts val="0"/>
                        </a:spcAft>
                        <a:buNone/>
                      </a:pPr>
                      <a:r>
                        <a:rPr lang="en" sz="1300"/>
                        <a:t>STWG Member</a:t>
                      </a:r>
                      <a:endParaRPr sz="1300"/>
                    </a:p>
                  </a:txBody>
                  <a:tcPr marT="91425" marB="91425" marR="91425" marL="91425" anchor="ct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300"/>
                        <a:t>Vote in Favor</a:t>
                      </a:r>
                      <a:endParaRPr sz="1300"/>
                    </a:p>
                  </a:txBody>
                  <a:tcPr marT="91425" marB="91425" marR="91425" marL="91425" anchor="ctr"/>
                </a:tc>
                <a:tc>
                  <a:txBody>
                    <a:bodyPr/>
                    <a:lstStyle/>
                    <a:p>
                      <a:pPr indent="0" lvl="0" marL="0" rtl="0" algn="ctr">
                        <a:spcBef>
                          <a:spcPts val="0"/>
                        </a:spcBef>
                        <a:spcAft>
                          <a:spcPts val="0"/>
                        </a:spcAft>
                        <a:buNone/>
                      </a:pPr>
                      <a:r>
                        <a:rPr lang="en" sz="1300"/>
                        <a:t>Vote in Favor w/Stipulations</a:t>
                      </a:r>
                      <a:endParaRPr sz="1300"/>
                    </a:p>
                  </a:txBody>
                  <a:tcPr marT="91425" marB="91425" marR="91425" marL="91425" anchor="ctr"/>
                </a:tc>
                <a:tc>
                  <a:txBody>
                    <a:bodyPr/>
                    <a:lstStyle/>
                    <a:p>
                      <a:pPr indent="0" lvl="0" marL="0" rtl="0" algn="ctr">
                        <a:spcBef>
                          <a:spcPts val="0"/>
                        </a:spcBef>
                        <a:spcAft>
                          <a:spcPts val="0"/>
                        </a:spcAft>
                        <a:buNone/>
                      </a:pPr>
                      <a:r>
                        <a:rPr lang="en" sz="1300"/>
                        <a:t>Vote Against</a:t>
                      </a:r>
                      <a:endParaRPr sz="1300"/>
                    </a:p>
                  </a:txBody>
                  <a:tcPr marT="91425" marB="91425" marR="91425" marL="91425" anchor="ctr"/>
                </a:tc>
                <a:tc>
                  <a:txBody>
                    <a:bodyPr/>
                    <a:lstStyle/>
                    <a:p>
                      <a:pPr indent="0" lvl="0" marL="0" rtl="0" algn="ctr">
                        <a:spcBef>
                          <a:spcPts val="0"/>
                        </a:spcBef>
                        <a:spcAft>
                          <a:spcPts val="0"/>
                        </a:spcAft>
                        <a:buNone/>
                      </a:pPr>
                      <a:r>
                        <a:rPr lang="en" sz="1300"/>
                        <a:t>Abstention</a:t>
                      </a:r>
                      <a:endParaRPr sz="1300"/>
                    </a:p>
                  </a:txBody>
                  <a:tcPr marT="91425" marB="91425" marR="91425" marL="91425" anchor="ctr"/>
                </a:tc>
                <a:tc>
                  <a:txBody>
                    <a:bodyPr/>
                    <a:lstStyle/>
                    <a:p>
                      <a:pPr indent="0" lvl="0" marL="0" rtl="0" algn="ctr">
                        <a:spcBef>
                          <a:spcPts val="0"/>
                        </a:spcBef>
                        <a:spcAft>
                          <a:spcPts val="0"/>
                        </a:spcAft>
                        <a:buNone/>
                      </a:pPr>
                      <a:r>
                        <a:rPr lang="en" sz="1300"/>
                        <a:t>Absence</a:t>
                      </a:r>
                      <a:endParaRPr sz="1300"/>
                    </a:p>
                  </a:txBody>
                  <a:tcPr marT="91425" marB="91425" marR="91425" marL="91425" anchor="ctr"/>
                </a:tc>
              </a:tr>
              <a:tr h="381000">
                <a:tc>
                  <a:txBody>
                    <a:bodyPr/>
                    <a:lstStyle/>
                    <a:p>
                      <a:pPr indent="0" lvl="0" marL="0" rtl="0" algn="l">
                        <a:spcBef>
                          <a:spcPts val="0"/>
                        </a:spcBef>
                        <a:spcAft>
                          <a:spcPts val="0"/>
                        </a:spcAft>
                        <a:buNone/>
                      </a:pPr>
                      <a:r>
                        <a:rPr lang="en" sz="1200"/>
                        <a:t>Daniel Schwarz</a:t>
                      </a:r>
                      <a:endParaRPr sz="1200">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sz="1200"/>
                        <a:t>Mujtaba Tirmizey</a:t>
                      </a:r>
                      <a:endParaRPr sz="12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Clr>
                          <a:schemeClr val="dk1"/>
                        </a:buClr>
                        <a:buSzPts val="1100"/>
                        <a:buFont typeface="Arial"/>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sz="1200"/>
                        <a:t>Michelle Sczpanski</a:t>
                      </a:r>
                      <a:endParaRPr sz="12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sz="1200"/>
                        <a:t>Nico Diaz</a:t>
                      </a:r>
                      <a:endParaRPr sz="12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sz="1200"/>
                        <a:t>Jason Scharf</a:t>
                      </a:r>
                      <a:endParaRPr sz="12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3" name="Google Shape;123;p19"/>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24" name="Google Shape;124;p19"/>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Past </a:t>
            </a: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25" name="Google Shape;125;p19"/>
          <p:cNvSpPr txBox="1"/>
          <p:nvPr/>
        </p:nvSpPr>
        <p:spPr>
          <a:xfrm>
            <a:off x="1134950" y="1301400"/>
            <a:ext cx="75081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Fotokite: </a:t>
            </a:r>
            <a:r>
              <a:rPr lang="en" sz="1500">
                <a:solidFill>
                  <a:srgbClr val="062858"/>
                </a:solidFill>
                <a:latin typeface="Twentieth Century"/>
                <a:ea typeface="Twentieth Century"/>
                <a:cs typeface="Twentieth Century"/>
                <a:sym typeface="Twentieth Century"/>
              </a:rPr>
              <a:t>Aerial UAS allowing for different perspectives during crisis response.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Public comments received, received comments from SPD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Recommendation was sent to the Mayor</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Vacant Lot Monitoring:</a:t>
            </a:r>
            <a:r>
              <a:rPr lang="en" sz="1500">
                <a:solidFill>
                  <a:srgbClr val="062858"/>
                </a:solidFill>
                <a:latin typeface="Twentieth Century"/>
                <a:ea typeface="Twentieth Century"/>
                <a:cs typeface="Twentieth Century"/>
                <a:sym typeface="Twentieth Century"/>
              </a:rPr>
              <a:t> Sensor that detect changes in a scene to monitor lots for dumping.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highlight>
                  <a:srgbClr val="FFFF00"/>
                </a:highlight>
                <a:latin typeface="Twentieth Century"/>
                <a:ea typeface="Twentieth Century"/>
                <a:cs typeface="Twentieth Century"/>
                <a:sym typeface="Twentieth Century"/>
              </a:rPr>
              <a:t>Public comments received, waiting for updated data from the requesting department</a:t>
            </a:r>
            <a:endParaRPr sz="1500">
              <a:solidFill>
                <a:srgbClr val="062858"/>
              </a:solidFill>
              <a:highlight>
                <a:srgbClr val="FFFF00"/>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Community Asset Tracker: </a:t>
            </a:r>
            <a:r>
              <a:rPr lang="en" sz="1500">
                <a:solidFill>
                  <a:srgbClr val="062858"/>
                </a:solidFill>
                <a:latin typeface="Twentieth Century"/>
                <a:ea typeface="Twentieth Century"/>
                <a:cs typeface="Twentieth Century"/>
                <a:sym typeface="Twentieth Century"/>
              </a:rPr>
              <a:t>Camera with machine learning algorithm to identify objects within the city. </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Assessed pilot, documentation provided</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b="1" lang="en" sz="1500">
                <a:solidFill>
                  <a:srgbClr val="062858"/>
                </a:solidFill>
                <a:highlight>
                  <a:srgbClr val="9FC5E8"/>
                </a:highlight>
                <a:latin typeface="Twentieth Century"/>
                <a:ea typeface="Twentieth Century"/>
                <a:cs typeface="Twentieth Century"/>
                <a:sym typeface="Twentieth Century"/>
              </a:rPr>
              <a:t>COPS: </a:t>
            </a:r>
            <a:r>
              <a:rPr lang="en" sz="1500">
                <a:solidFill>
                  <a:srgbClr val="062858"/>
                </a:solidFill>
                <a:highlight>
                  <a:srgbClr val="9FC5E8"/>
                </a:highlight>
                <a:latin typeface="Twentieth Century"/>
                <a:ea typeface="Twentieth Century"/>
                <a:cs typeface="Twentieth Century"/>
                <a:sym typeface="Twentieth Century"/>
              </a:rPr>
              <a:t>Cameras strategically placed around the city to aid in policing</a:t>
            </a:r>
            <a:endParaRPr sz="1500">
              <a:solidFill>
                <a:srgbClr val="062858"/>
              </a:solidFill>
              <a:highlight>
                <a:srgbClr val="9FC5E8"/>
              </a:highlight>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Exempted</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31" name="Google Shape;131;p20"/>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32" name="Google Shape;132;p20"/>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Past </a:t>
            </a: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33" name="Google Shape;133;p20"/>
          <p:cNvSpPr txBox="1"/>
          <p:nvPr/>
        </p:nvSpPr>
        <p:spPr>
          <a:xfrm>
            <a:off x="1134950" y="1301400"/>
            <a:ext cx="75081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Samsara</a:t>
            </a:r>
            <a:r>
              <a:rPr b="1" lang="en" sz="1500">
                <a:solidFill>
                  <a:srgbClr val="062858"/>
                </a:solidFill>
                <a:latin typeface="Twentieth Century"/>
                <a:ea typeface="Twentieth Century"/>
                <a:cs typeface="Twentieth Century"/>
                <a:sym typeface="Twentieth Century"/>
              </a:rPr>
              <a:t>:</a:t>
            </a:r>
            <a:r>
              <a:rPr lang="en" sz="1500">
                <a:solidFill>
                  <a:srgbClr val="062858"/>
                </a:solidFill>
                <a:latin typeface="Twentieth Century"/>
                <a:ea typeface="Twentieth Century"/>
                <a:cs typeface="Twentieth Century"/>
                <a:sym typeface="Twentieth Century"/>
              </a:rPr>
              <a:t> Fleet management </a:t>
            </a:r>
            <a:r>
              <a:rPr lang="en" sz="1500">
                <a:solidFill>
                  <a:srgbClr val="062858"/>
                </a:solidFill>
                <a:latin typeface="Twentieth Century"/>
                <a:ea typeface="Twentieth Century"/>
                <a:cs typeface="Twentieth Century"/>
                <a:sym typeface="Twentieth Century"/>
              </a:rPr>
              <a:t>technology </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latin typeface="Twentieth Century"/>
                <a:ea typeface="Twentieth Century"/>
                <a:cs typeface="Twentieth Century"/>
                <a:sym typeface="Twentieth Century"/>
              </a:rPr>
              <a:t>Assessed in previous session</a:t>
            </a:r>
            <a:endParaRPr sz="1500">
              <a:solidFill>
                <a:schemeClr val="accent1"/>
              </a:solidFill>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latin typeface="Twentieth Century"/>
                <a:ea typeface="Twentieth Century"/>
                <a:cs typeface="Twentieth Century"/>
                <a:sym typeface="Twentieth Century"/>
              </a:rPr>
              <a:t>Public comment period completed</a:t>
            </a:r>
            <a:endParaRPr sz="1500">
              <a:solidFill>
                <a:schemeClr val="accent1"/>
              </a:solidFill>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highlight>
                  <a:srgbClr val="9FC5E8"/>
                </a:highlight>
                <a:latin typeface="Twentieth Century"/>
                <a:ea typeface="Twentieth Century"/>
                <a:cs typeface="Twentieth Century"/>
                <a:sym typeface="Twentieth Century"/>
              </a:rPr>
              <a:t>Recommendation was sent to the Mayor on 2/01</a:t>
            </a:r>
            <a:endParaRPr sz="1500">
              <a:solidFill>
                <a:schemeClr val="accent1"/>
              </a:solidFill>
              <a:highlight>
                <a:srgbClr val="9FC5E8"/>
              </a:highlight>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highlight>
                  <a:srgbClr val="9FC5E8"/>
                </a:highlight>
                <a:latin typeface="Twentieth Century"/>
                <a:ea typeface="Twentieth Century"/>
                <a:cs typeface="Twentieth Century"/>
                <a:sym typeface="Twentieth Century"/>
              </a:rPr>
              <a:t>Mayor Walsh stated that he read the read the groups recommendations, and is in agreement with a  </a:t>
            </a:r>
            <a:r>
              <a:rPr b="1" lang="en" sz="1500">
                <a:solidFill>
                  <a:schemeClr val="accent1"/>
                </a:solidFill>
                <a:highlight>
                  <a:srgbClr val="9FC5E8"/>
                </a:highlight>
                <a:latin typeface="Twentieth Century"/>
                <a:ea typeface="Twentieth Century"/>
                <a:cs typeface="Twentieth Century"/>
                <a:sym typeface="Twentieth Century"/>
              </a:rPr>
              <a:t>qualified approval</a:t>
            </a:r>
            <a:r>
              <a:rPr lang="en" sz="1500">
                <a:solidFill>
                  <a:schemeClr val="accent1"/>
                </a:solidFill>
                <a:highlight>
                  <a:srgbClr val="9FC5E8"/>
                </a:highlight>
                <a:latin typeface="Twentieth Century"/>
                <a:ea typeface="Twentieth Century"/>
                <a:cs typeface="Twentieth Century"/>
                <a:sym typeface="Twentieth Century"/>
              </a:rPr>
              <a:t>, and is in agreement with the importance of putting in appropriate policies and procedures.</a:t>
            </a:r>
            <a:endParaRPr sz="1500">
              <a:solidFill>
                <a:schemeClr val="accent1"/>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chemeClr val="accent1"/>
              </a:buClr>
              <a:buSzPts val="1500"/>
              <a:buFont typeface="Calibri"/>
              <a:buChar char="●"/>
            </a:pPr>
            <a:r>
              <a:rPr b="1" lang="en" sz="1500">
                <a:solidFill>
                  <a:schemeClr val="accent1"/>
                </a:solidFill>
                <a:latin typeface="Twentieth Century"/>
                <a:ea typeface="Twentieth Century"/>
                <a:cs typeface="Twentieth Century"/>
                <a:sym typeface="Twentieth Century"/>
              </a:rPr>
              <a:t>Flock Safety/ALPRs: </a:t>
            </a:r>
            <a:r>
              <a:rPr lang="en" sz="1500">
                <a:solidFill>
                  <a:schemeClr val="accent1"/>
                </a:solidFill>
                <a:latin typeface="Twentieth Century"/>
                <a:ea typeface="Twentieth Century"/>
                <a:cs typeface="Twentieth Century"/>
                <a:sym typeface="Twentieth Century"/>
              </a:rPr>
              <a:t>Street cameras that capture vehicle plates.</a:t>
            </a:r>
            <a:endParaRPr sz="1500">
              <a:solidFill>
                <a:schemeClr val="accent1"/>
              </a:solidFill>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latin typeface="Twentieth Century"/>
                <a:ea typeface="Twentieth Century"/>
                <a:cs typeface="Twentieth Century"/>
                <a:sym typeface="Twentieth Century"/>
              </a:rPr>
              <a:t>Assessed in previous session</a:t>
            </a:r>
            <a:endParaRPr sz="1500">
              <a:solidFill>
                <a:schemeClr val="accent1"/>
              </a:solidFill>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latin typeface="Twentieth Century"/>
                <a:ea typeface="Twentieth Century"/>
                <a:cs typeface="Twentieth Century"/>
                <a:sym typeface="Twentieth Century"/>
              </a:rPr>
              <a:t>Public comment period completed</a:t>
            </a:r>
            <a:endParaRPr sz="1500">
              <a:solidFill>
                <a:schemeClr val="accent1"/>
              </a:solidFill>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highlight>
                  <a:srgbClr val="9FC5E8"/>
                </a:highlight>
                <a:latin typeface="Twentieth Century"/>
                <a:ea typeface="Twentieth Century"/>
                <a:cs typeface="Twentieth Century"/>
                <a:sym typeface="Twentieth Century"/>
              </a:rPr>
              <a:t>The Work Group heard from SPD Officers on 1/25/22 for more information regarding this.</a:t>
            </a:r>
            <a:endParaRPr sz="1500">
              <a:solidFill>
                <a:schemeClr val="accent1"/>
              </a:solidFill>
              <a:highlight>
                <a:srgbClr val="9FC5E8"/>
              </a:highlight>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highlight>
                  <a:srgbClr val="9FC5E8"/>
                </a:highlight>
                <a:latin typeface="Twentieth Century"/>
                <a:ea typeface="Twentieth Century"/>
                <a:cs typeface="Twentieth Century"/>
                <a:sym typeface="Twentieth Century"/>
              </a:rPr>
              <a:t>The STWG created guidelines for ALPR Use and this was recommended to the mayor with the stipulations written on 3/11/22.</a:t>
            </a:r>
            <a:endParaRPr sz="1500">
              <a:solidFill>
                <a:schemeClr val="accent1"/>
              </a:solidFill>
              <a:highlight>
                <a:srgbClr val="9FC5E8"/>
              </a:highlight>
              <a:latin typeface="Twentieth Century"/>
              <a:ea typeface="Twentieth Century"/>
              <a:cs typeface="Twentieth Century"/>
              <a:sym typeface="Twentieth Century"/>
            </a:endParaRPr>
          </a:p>
          <a:p>
            <a:pPr indent="0" lvl="0" marL="457200" rtl="0" algn="l">
              <a:spcBef>
                <a:spcPts val="0"/>
              </a:spcBef>
              <a:spcAft>
                <a:spcPts val="0"/>
              </a:spcAft>
              <a:buNone/>
            </a:pPr>
            <a:r>
              <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39" name="Google Shape;139;p21"/>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40" name="Google Shape;140;p21"/>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Past </a:t>
            </a: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41" name="Google Shape;141;p21"/>
          <p:cNvSpPr txBox="1"/>
          <p:nvPr/>
        </p:nvSpPr>
        <p:spPr>
          <a:xfrm>
            <a:off x="1134950" y="1301400"/>
            <a:ext cx="75081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Cyclomedia</a:t>
            </a:r>
            <a:r>
              <a:rPr b="1" lang="en" sz="1500">
                <a:solidFill>
                  <a:srgbClr val="062858"/>
                </a:solidFill>
                <a:latin typeface="Twentieth Century"/>
                <a:ea typeface="Twentieth Century"/>
                <a:cs typeface="Twentieth Century"/>
                <a:sym typeface="Twentieth Century"/>
              </a:rPr>
              <a:t>:</a:t>
            </a:r>
            <a:r>
              <a:rPr lang="en" sz="1500">
                <a:solidFill>
                  <a:srgbClr val="062858"/>
                </a:solidFill>
                <a:latin typeface="Twentieth Century"/>
                <a:ea typeface="Twentieth Century"/>
                <a:cs typeface="Twentieth Century"/>
                <a:sym typeface="Twentieth Century"/>
              </a:rPr>
              <a:t> Right of Way Imaging</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latin typeface="Twentieth Century"/>
                <a:ea typeface="Twentieth Century"/>
                <a:cs typeface="Twentieth Century"/>
                <a:sym typeface="Twentieth Century"/>
              </a:rPr>
              <a:t>Public comment period completed</a:t>
            </a:r>
            <a:endParaRPr sz="1500">
              <a:solidFill>
                <a:schemeClr val="accent1"/>
              </a:solidFill>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highlight>
                  <a:srgbClr val="9FC5E8"/>
                </a:highlight>
                <a:latin typeface="Twentieth Century"/>
                <a:ea typeface="Twentieth Century"/>
                <a:cs typeface="Twentieth Century"/>
                <a:sym typeface="Twentieth Century"/>
              </a:rPr>
              <a:t>Recommendation was sent to the Mayor on 5/07/22</a:t>
            </a:r>
            <a:endParaRPr sz="1500">
              <a:solidFill>
                <a:schemeClr val="accent1"/>
              </a:solidFill>
              <a:highlight>
                <a:srgbClr val="9FC5E8"/>
              </a:highlight>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highlight>
                  <a:srgbClr val="9FC5E8"/>
                </a:highlight>
                <a:latin typeface="Twentieth Century"/>
                <a:ea typeface="Twentieth Century"/>
                <a:cs typeface="Twentieth Century"/>
                <a:sym typeface="Twentieth Century"/>
              </a:rPr>
              <a:t>Mayor Walsh stated: </a:t>
            </a:r>
            <a:r>
              <a:rPr lang="en" sz="1500">
                <a:solidFill>
                  <a:srgbClr val="1F497D"/>
                </a:solidFill>
                <a:highlight>
                  <a:srgbClr val="9FC5E8"/>
                </a:highlight>
                <a:latin typeface="Twentieth Century"/>
                <a:ea typeface="Twentieth Century"/>
                <a:cs typeface="Twentieth Century"/>
                <a:sym typeface="Twentieth Century"/>
              </a:rPr>
              <a:t>I have reviewed the STWG’s recommendation and I am in agreement with it.</a:t>
            </a:r>
            <a:endParaRPr sz="1500">
              <a:solidFill>
                <a:srgbClr val="1F497D"/>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b="1" sz="1500">
              <a:solidFill>
                <a:srgbClr val="1F497D"/>
              </a:solidFill>
              <a:latin typeface="Twentieth Century"/>
              <a:ea typeface="Twentieth Century"/>
              <a:cs typeface="Twentieth Century"/>
              <a:sym typeface="Twentieth Century"/>
            </a:endParaRPr>
          </a:p>
          <a:p>
            <a:pPr indent="457200" lvl="0" marL="0" rtl="0" algn="l">
              <a:spcBef>
                <a:spcPts val="0"/>
              </a:spcBef>
              <a:spcAft>
                <a:spcPts val="0"/>
              </a:spcAft>
              <a:buNone/>
            </a:pPr>
            <a:r>
              <a:rPr b="1" lang="en" sz="2200">
                <a:solidFill>
                  <a:schemeClr val="accent1"/>
                </a:solidFill>
                <a:latin typeface="Twentieth Century"/>
                <a:ea typeface="Twentieth Century"/>
                <a:cs typeface="Twentieth Century"/>
                <a:sym typeface="Twentieth Century"/>
              </a:rPr>
              <a:t>Current </a:t>
            </a:r>
            <a:r>
              <a:rPr b="1" lang="en" sz="2200">
                <a:solidFill>
                  <a:schemeClr val="accent1"/>
                </a:solidFill>
                <a:latin typeface="Twentieth Century"/>
                <a:ea typeface="Twentieth Century"/>
                <a:cs typeface="Twentieth Century"/>
                <a:sym typeface="Twentieth Century"/>
              </a:rPr>
              <a:t>Decisions</a:t>
            </a:r>
            <a:endParaRPr b="1" sz="1500">
              <a:solidFill>
                <a:srgbClr val="1F497D"/>
              </a:solidFill>
              <a:latin typeface="Twentieth Century"/>
              <a:ea typeface="Twentieth Century"/>
              <a:cs typeface="Twentieth Century"/>
              <a:sym typeface="Twentieth Century"/>
            </a:endParaRPr>
          </a:p>
          <a:p>
            <a:pPr indent="-323850" lvl="0" marL="457200" rtl="0" algn="l">
              <a:spcBef>
                <a:spcPts val="0"/>
              </a:spcBef>
              <a:spcAft>
                <a:spcPts val="0"/>
              </a:spcAft>
              <a:buClr>
                <a:srgbClr val="1F497D"/>
              </a:buClr>
              <a:buSzPts val="1500"/>
              <a:buFont typeface="Twentieth Century"/>
              <a:buChar char="●"/>
            </a:pPr>
            <a:r>
              <a:rPr b="1" lang="en" sz="1500">
                <a:solidFill>
                  <a:srgbClr val="1F497D"/>
                </a:solidFill>
                <a:latin typeface="Twentieth Century"/>
                <a:ea typeface="Twentieth Century"/>
                <a:cs typeface="Twentieth Century"/>
                <a:sym typeface="Twentieth Century"/>
              </a:rPr>
              <a:t>Dataminr</a:t>
            </a:r>
            <a:r>
              <a:rPr lang="en" sz="1500">
                <a:solidFill>
                  <a:srgbClr val="1F497D"/>
                </a:solidFill>
                <a:latin typeface="Twentieth Century"/>
                <a:ea typeface="Twentieth Century"/>
                <a:cs typeface="Twentieth Century"/>
                <a:sym typeface="Twentieth Century"/>
              </a:rPr>
              <a:t>: Social Media monitoring of violent posts.</a:t>
            </a:r>
            <a:endParaRPr sz="1500">
              <a:solidFill>
                <a:srgbClr val="1F497D"/>
              </a:solidFill>
              <a:latin typeface="Twentieth Century"/>
              <a:ea typeface="Twentieth Century"/>
              <a:cs typeface="Twentieth Century"/>
              <a:sym typeface="Twentieth Century"/>
            </a:endParaRPr>
          </a:p>
          <a:p>
            <a:pPr indent="-323850" lvl="1" marL="914400" rtl="0" algn="l">
              <a:spcBef>
                <a:spcPts val="0"/>
              </a:spcBef>
              <a:spcAft>
                <a:spcPts val="0"/>
              </a:spcAft>
              <a:buClr>
                <a:srgbClr val="1F497D"/>
              </a:buClr>
              <a:buSzPts val="1500"/>
              <a:buFont typeface="Twentieth Century"/>
              <a:buChar char="○"/>
            </a:pPr>
            <a:r>
              <a:rPr lang="en" sz="1500">
                <a:solidFill>
                  <a:srgbClr val="1F497D"/>
                </a:solidFill>
                <a:highlight>
                  <a:srgbClr val="FFFF00"/>
                </a:highlight>
                <a:latin typeface="Twentieth Century"/>
                <a:ea typeface="Twentieth Century"/>
                <a:cs typeface="Twentieth Century"/>
                <a:sym typeface="Twentieth Century"/>
              </a:rPr>
              <a:t>Discussion continuing today</a:t>
            </a:r>
            <a:endParaRPr sz="1500">
              <a:solidFill>
                <a:srgbClr val="1F497D"/>
              </a:solidFill>
              <a:highlight>
                <a:srgbClr val="FFFF00"/>
              </a:highlight>
              <a:latin typeface="Twentieth Century"/>
              <a:ea typeface="Twentieth Century"/>
              <a:cs typeface="Twentieth Century"/>
              <a:sym typeface="Twentieth Century"/>
            </a:endParaRPr>
          </a:p>
          <a:p>
            <a:pPr indent="-323850" lvl="1" marL="914400" rtl="0" algn="l">
              <a:spcBef>
                <a:spcPts val="0"/>
              </a:spcBef>
              <a:spcAft>
                <a:spcPts val="0"/>
              </a:spcAft>
              <a:buClr>
                <a:srgbClr val="1F497D"/>
              </a:buClr>
              <a:buSzPts val="1500"/>
              <a:buFont typeface="Twentieth Century"/>
              <a:buChar char="○"/>
            </a:pPr>
            <a:r>
              <a:rPr lang="en" sz="1500">
                <a:solidFill>
                  <a:srgbClr val="1F497D"/>
                </a:solidFill>
                <a:highlight>
                  <a:srgbClr val="FFFF00"/>
                </a:highlight>
                <a:latin typeface="Twentieth Century"/>
                <a:ea typeface="Twentieth Century"/>
                <a:cs typeface="Twentieth Century"/>
                <a:sym typeface="Twentieth Century"/>
              </a:rPr>
              <a:t>Public comment period to open right after</a:t>
            </a:r>
            <a:endParaRPr sz="1500">
              <a:solidFill>
                <a:srgbClr val="1F497D"/>
              </a:solidFill>
              <a:highlight>
                <a:srgbClr val="FFFF00"/>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2"/>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lang="en" sz="3600">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47" name="Google Shape;147;p22"/>
          <p:cNvSpPr txBox="1"/>
          <p:nvPr>
            <p:ph idx="1" type="body"/>
          </p:nvPr>
        </p:nvSpPr>
        <p:spPr>
          <a:xfrm>
            <a:off x="555550" y="841325"/>
            <a:ext cx="3796800" cy="5304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 sz="2100"/>
              <a:t>Internal Norms</a:t>
            </a:r>
            <a:endParaRPr sz="1700"/>
          </a:p>
          <a:p>
            <a:pPr indent="0" lvl="0" marL="0" rtl="0" algn="l">
              <a:spcBef>
                <a:spcPts val="360"/>
              </a:spcBef>
              <a:spcAft>
                <a:spcPts val="0"/>
              </a:spcAft>
              <a:buNone/>
            </a:pPr>
            <a:r>
              <a:t/>
            </a:r>
            <a:endParaRPr sz="1700"/>
          </a:p>
        </p:txBody>
      </p:sp>
      <p:sp>
        <p:nvSpPr>
          <p:cNvPr id="148" name="Google Shape;148;p22"/>
          <p:cNvSpPr txBox="1"/>
          <p:nvPr>
            <p:ph idx="1" type="body"/>
          </p:nvPr>
        </p:nvSpPr>
        <p:spPr>
          <a:xfrm>
            <a:off x="960500" y="4658225"/>
            <a:ext cx="5361900" cy="4854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2100" u="sng">
                <a:solidFill>
                  <a:schemeClr val="hlink"/>
                </a:solidFill>
                <a:hlinkClick r:id="rId3"/>
              </a:rPr>
              <a:t>View Attendance and Guest Norms</a:t>
            </a:r>
            <a:endParaRPr sz="1700"/>
          </a:p>
          <a:p>
            <a:pPr indent="0" lvl="0" marL="0" rtl="0" algn="l">
              <a:spcBef>
                <a:spcPts val="360"/>
              </a:spcBef>
              <a:spcAft>
                <a:spcPts val="0"/>
              </a:spcAft>
              <a:buNone/>
            </a:pPr>
            <a:r>
              <a:t/>
            </a:r>
            <a:endParaRPr sz="1700"/>
          </a:p>
        </p:txBody>
      </p:sp>
      <p:sp>
        <p:nvSpPr>
          <p:cNvPr id="149" name="Google Shape;149;p22"/>
          <p:cNvSpPr txBox="1"/>
          <p:nvPr/>
        </p:nvSpPr>
        <p:spPr>
          <a:xfrm>
            <a:off x="457200" y="1371725"/>
            <a:ext cx="8686800" cy="3286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Attendance:</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dk1"/>
              </a:buClr>
              <a:buSzPts val="1200"/>
              <a:buFont typeface="Calibri"/>
              <a:buAutoNum type="arabicPeriod"/>
            </a:pPr>
            <a:r>
              <a:rPr lang="en" sz="1200">
                <a:solidFill>
                  <a:schemeClr val="dk1"/>
                </a:solidFill>
                <a:latin typeface="Calibri"/>
                <a:ea typeface="Calibri"/>
                <a:cs typeface="Calibri"/>
                <a:sym typeface="Calibri"/>
              </a:rPr>
              <a:t>If members have unjustified absences for three meetings in a three month time period, the Surveillance Team Working Group (STWG) Coordinators will reach out to the member.</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dk1"/>
              </a:buClr>
              <a:buSzPts val="1200"/>
              <a:buFont typeface="Calibri"/>
              <a:buAutoNum type="arabicPeriod"/>
            </a:pPr>
            <a:r>
              <a:rPr lang="en" sz="1200">
                <a:solidFill>
                  <a:schemeClr val="dk1"/>
                </a:solidFill>
                <a:latin typeface="Calibri"/>
                <a:ea typeface="Calibri"/>
                <a:cs typeface="Calibri"/>
                <a:sym typeface="Calibri"/>
              </a:rPr>
              <a:t>The working group is required to have at least 50% of all members present before we hold a recommendation vote.</a:t>
            </a:r>
            <a:endParaRPr sz="1200">
              <a:solidFill>
                <a:schemeClr val="dk1"/>
              </a:solidFill>
              <a:latin typeface="Calibri"/>
              <a:ea typeface="Calibri"/>
              <a:cs typeface="Calibri"/>
              <a:sym typeface="Calibri"/>
            </a:endParaRPr>
          </a:p>
          <a:p>
            <a:pPr indent="-304800" lvl="1" marL="914400" rtl="0" algn="l">
              <a:lnSpc>
                <a:spcPct val="115000"/>
              </a:lnSpc>
              <a:spcBef>
                <a:spcPts val="0"/>
              </a:spcBef>
              <a:spcAft>
                <a:spcPts val="0"/>
              </a:spcAft>
              <a:buClr>
                <a:schemeClr val="dk1"/>
              </a:buClr>
              <a:buSzPts val="1200"/>
              <a:buFont typeface="Calibri"/>
              <a:buAutoNum type="alphaLcPeriod"/>
            </a:pPr>
            <a:r>
              <a:rPr lang="en" sz="1200">
                <a:solidFill>
                  <a:schemeClr val="dk1"/>
                </a:solidFill>
                <a:latin typeface="Calibri"/>
                <a:ea typeface="Calibri"/>
                <a:cs typeface="Calibri"/>
                <a:sym typeface="Calibri"/>
              </a:rPr>
              <a:t>Of those present at least 40% should be non-city staff.</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200">
                <a:solidFill>
                  <a:schemeClr val="dk1"/>
                </a:solidFill>
                <a:latin typeface="Calibri"/>
                <a:ea typeface="Calibri"/>
                <a:cs typeface="Calibri"/>
                <a:sym typeface="Calibri"/>
              </a:rPr>
              <a:t>External Participants:</a:t>
            </a:r>
            <a:endParaRPr b="1"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dk1"/>
              </a:buClr>
              <a:buSzPts val="1200"/>
              <a:buFont typeface="Calibri"/>
              <a:buAutoNum type="arabicPeriod"/>
            </a:pPr>
            <a:r>
              <a:rPr lang="en" sz="1200">
                <a:solidFill>
                  <a:schemeClr val="dk1"/>
                </a:solidFill>
                <a:latin typeface="Calibri"/>
                <a:ea typeface="Calibri"/>
                <a:cs typeface="Calibri"/>
                <a:sym typeface="Calibri"/>
              </a:rPr>
              <a:t>Outside participants should request permission before-hand to the API team.</a:t>
            </a:r>
            <a:endParaRPr sz="1200">
              <a:solidFill>
                <a:schemeClr val="dk1"/>
              </a:solidFill>
              <a:latin typeface="Calibri"/>
              <a:ea typeface="Calibri"/>
              <a:cs typeface="Calibri"/>
              <a:sym typeface="Calibri"/>
            </a:endParaRPr>
          </a:p>
          <a:p>
            <a:pPr indent="-304800" lvl="1" marL="914400" rtl="0" algn="l">
              <a:lnSpc>
                <a:spcPct val="115000"/>
              </a:lnSpc>
              <a:spcBef>
                <a:spcPts val="0"/>
              </a:spcBef>
              <a:spcAft>
                <a:spcPts val="0"/>
              </a:spcAft>
              <a:buClr>
                <a:schemeClr val="dk1"/>
              </a:buClr>
              <a:buSzPts val="1200"/>
              <a:buFont typeface="Calibri"/>
              <a:buAutoNum type="alphaLcPeriod"/>
            </a:pPr>
            <a:r>
              <a:rPr lang="en" sz="1200">
                <a:solidFill>
                  <a:schemeClr val="dk1"/>
                </a:solidFill>
                <a:latin typeface="Calibri"/>
                <a:ea typeface="Calibri"/>
                <a:cs typeface="Calibri"/>
                <a:sym typeface="Calibri"/>
              </a:rPr>
              <a:t>The API team will inform the STWG before meetings if there will be outside participants joining the group.</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200">
                <a:solidFill>
                  <a:schemeClr val="dk1"/>
                </a:solidFill>
                <a:latin typeface="Calibri"/>
                <a:ea typeface="Calibri"/>
                <a:cs typeface="Calibri"/>
                <a:sym typeface="Calibri"/>
              </a:rPr>
              <a:t>Documentation for Community Review: </a:t>
            </a:r>
            <a:endParaRPr b="1"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SzPts val="1200"/>
              <a:buFont typeface="Calibri"/>
              <a:buAutoNum type="arabicPeriod"/>
            </a:pPr>
            <a:r>
              <a:rPr lang="en" sz="1200">
                <a:solidFill>
                  <a:schemeClr val="dk1"/>
                </a:solidFill>
                <a:latin typeface="Calibri"/>
                <a:ea typeface="Calibri"/>
                <a:cs typeface="Calibri"/>
                <a:sym typeface="Calibri"/>
              </a:rPr>
              <a:t>The notes from the STWG Sessions will be posted to the STWG Website after the meetings.  </a:t>
            </a:r>
            <a:endParaRPr sz="1200">
              <a:solidFill>
                <a:schemeClr val="dk1"/>
              </a:solidFill>
              <a:latin typeface="Calibri"/>
              <a:ea typeface="Calibri"/>
              <a:cs typeface="Calibri"/>
              <a:sym typeface="Calibri"/>
            </a:endParaRPr>
          </a:p>
          <a:p>
            <a:pPr indent="0" lvl="0" marL="914400" rtl="0" algn="l">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200">
                <a:solidFill>
                  <a:schemeClr val="dk1"/>
                </a:solidFill>
                <a:latin typeface="Calibri"/>
                <a:ea typeface="Calibri"/>
                <a:cs typeface="Calibri"/>
                <a:sym typeface="Calibri"/>
              </a:rPr>
              <a:t>Letter of Commitment:</a:t>
            </a:r>
            <a:endParaRPr b="1"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dk1"/>
              </a:buClr>
              <a:buSzPts val="1200"/>
              <a:buFont typeface="Calibri"/>
              <a:buAutoNum type="arabicPeriod"/>
            </a:pPr>
            <a:r>
              <a:rPr lang="en" sz="1200">
                <a:solidFill>
                  <a:schemeClr val="dk1"/>
                </a:solidFill>
                <a:latin typeface="Calibri"/>
                <a:ea typeface="Calibri"/>
                <a:cs typeface="Calibri"/>
                <a:sym typeface="Calibri"/>
              </a:rPr>
              <a:t>Is effective for one year, and is to be sent out annually.</a:t>
            </a:r>
            <a:endParaRPr sz="1500">
              <a:solidFill>
                <a:srgbClr val="062858"/>
              </a:solidFill>
              <a:latin typeface="Roboto"/>
              <a:ea typeface="Roboto"/>
              <a:cs typeface="Roboto"/>
              <a:sym typeface="Roboto"/>
            </a:endParaRPr>
          </a:p>
          <a:p>
            <a:pPr indent="0" lvl="0" marL="0" rtl="0" algn="l">
              <a:spcBef>
                <a:spcPts val="0"/>
              </a:spcBef>
              <a:spcAft>
                <a:spcPts val="0"/>
              </a:spcAft>
              <a:buNone/>
            </a:pPr>
            <a:r>
              <a:rPr lang="en" sz="1500">
                <a:solidFill>
                  <a:srgbClr val="062858"/>
                </a:solidFill>
                <a:latin typeface="Roboto"/>
                <a:ea typeface="Roboto"/>
                <a:cs typeface="Roboto"/>
                <a:sym typeface="Roboto"/>
              </a:rPr>
              <a:t>    </a:t>
            </a:r>
            <a:endParaRPr sz="1500">
              <a:solidFill>
                <a:srgbClr val="062858"/>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55" name="Google Shape;155;p23"/>
          <p:cNvSpPr txBox="1"/>
          <p:nvPr/>
        </p:nvSpPr>
        <p:spPr>
          <a:xfrm>
            <a:off x="669875" y="851625"/>
            <a:ext cx="4419300" cy="61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Service Level Agreements (SLAs)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56" name="Google Shape;156;p23"/>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
        <p:nvSpPr>
          <p:cNvPr id="157" name="Google Shape;157;p23"/>
          <p:cNvSpPr/>
          <p:nvPr/>
        </p:nvSpPr>
        <p:spPr>
          <a:xfrm>
            <a:off x="74937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3"/>
          <p:cNvSpPr txBox="1"/>
          <p:nvPr/>
        </p:nvSpPr>
        <p:spPr>
          <a:xfrm>
            <a:off x="688175" y="17781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2 - 6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(10 - 30</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Business Days)</a:t>
            </a:r>
            <a:endParaRPr>
              <a:latin typeface="Twentieth Century"/>
              <a:ea typeface="Twentieth Century"/>
              <a:cs typeface="Twentieth Century"/>
              <a:sym typeface="Twentieth Century"/>
            </a:endParaRPr>
          </a:p>
        </p:txBody>
      </p:sp>
      <p:sp>
        <p:nvSpPr>
          <p:cNvPr id="159" name="Google Shape;159;p23"/>
          <p:cNvSpPr txBox="1"/>
          <p:nvPr/>
        </p:nvSpPr>
        <p:spPr>
          <a:xfrm>
            <a:off x="688175" y="28808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Initial submission to determination of surveillance </a:t>
            </a:r>
            <a:endParaRPr>
              <a:latin typeface="Twentieth Century"/>
              <a:ea typeface="Twentieth Century"/>
              <a:cs typeface="Twentieth Century"/>
              <a:sym typeface="Twentieth Century"/>
            </a:endParaRPr>
          </a:p>
        </p:txBody>
      </p:sp>
      <p:sp>
        <p:nvSpPr>
          <p:cNvPr id="160" name="Google Shape;160;p23"/>
          <p:cNvSpPr/>
          <p:nvPr/>
        </p:nvSpPr>
        <p:spPr>
          <a:xfrm>
            <a:off x="282620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3"/>
          <p:cNvSpPr txBox="1"/>
          <p:nvPr/>
        </p:nvSpPr>
        <p:spPr>
          <a:xfrm>
            <a:off x="276500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Every 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62" name="Google Shape;162;p23"/>
          <p:cNvSpPr txBox="1"/>
          <p:nvPr/>
        </p:nvSpPr>
        <p:spPr>
          <a:xfrm>
            <a:off x="2765000" y="2880850"/>
            <a:ext cx="1574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Short duration meeting to vote on technology exemptions</a:t>
            </a:r>
            <a:endParaRPr>
              <a:latin typeface="Twentieth Century"/>
              <a:ea typeface="Twentieth Century"/>
              <a:cs typeface="Twentieth Century"/>
              <a:sym typeface="Twentieth Century"/>
            </a:endParaRPr>
          </a:p>
        </p:txBody>
      </p:sp>
      <p:sp>
        <p:nvSpPr>
          <p:cNvPr id="163" name="Google Shape;163;p23"/>
          <p:cNvSpPr/>
          <p:nvPr/>
        </p:nvSpPr>
        <p:spPr>
          <a:xfrm>
            <a:off x="490302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3"/>
          <p:cNvSpPr txBox="1"/>
          <p:nvPr/>
        </p:nvSpPr>
        <p:spPr>
          <a:xfrm>
            <a:off x="4841825"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65" name="Google Shape;165;p23"/>
          <p:cNvSpPr txBox="1"/>
          <p:nvPr/>
        </p:nvSpPr>
        <p:spPr>
          <a:xfrm>
            <a:off x="4660625"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Public comment period:</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Issuance of press release </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Council meeting</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 For now public input will be received via a Google Form and in the future will be on the new website.</a:t>
            </a:r>
            <a:endParaRPr>
              <a:latin typeface="Twentieth Century"/>
              <a:ea typeface="Twentieth Century"/>
              <a:cs typeface="Twentieth Century"/>
              <a:sym typeface="Twentieth Century"/>
            </a:endParaRPr>
          </a:p>
        </p:txBody>
      </p:sp>
      <p:sp>
        <p:nvSpPr>
          <p:cNvPr id="166" name="Google Shape;166;p23"/>
          <p:cNvSpPr/>
          <p:nvPr/>
        </p:nvSpPr>
        <p:spPr>
          <a:xfrm>
            <a:off x="704105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3"/>
          <p:cNvSpPr txBox="1"/>
          <p:nvPr/>
        </p:nvSpPr>
        <p:spPr>
          <a:xfrm>
            <a:off x="697985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68" name="Google Shape;168;p23"/>
          <p:cNvSpPr txBox="1"/>
          <p:nvPr/>
        </p:nvSpPr>
        <p:spPr>
          <a:xfrm>
            <a:off x="6798650"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Submission of finalized form (by dept.) to time of recommendation. </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Group will individually research; departments will get follow-up questions; group to vote yes/no;  and submit recommendation.</a:t>
            </a:r>
            <a:endParaRPr>
              <a:latin typeface="Twentieth Century"/>
              <a:ea typeface="Twentieth Century"/>
              <a:cs typeface="Twentieth Century"/>
              <a:sym typeface="Twentieth Centur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72" name="Shape 172"/>
        <p:cNvGrpSpPr/>
        <p:nvPr/>
      </p:nvGrpSpPr>
      <p:grpSpPr>
        <a:xfrm>
          <a:off x="0" y="0"/>
          <a:ext cx="0" cy="0"/>
          <a:chOff x="0" y="0"/>
          <a:chExt cx="0" cy="0"/>
        </a:xfrm>
      </p:grpSpPr>
      <p:sp>
        <p:nvSpPr>
          <p:cNvPr id="173" name="Google Shape;173;p24"/>
          <p:cNvSpPr/>
          <p:nvPr/>
        </p:nvSpPr>
        <p:spPr>
          <a:xfrm>
            <a:off x="39750" y="1060449"/>
            <a:ext cx="2897700" cy="2505000"/>
          </a:xfrm>
          <a:prstGeom prst="wedgeRectCallout">
            <a:avLst>
              <a:gd fmla="val -8095" name="adj1"/>
              <a:gd fmla="val 63526" name="adj2"/>
            </a:avLst>
          </a:prstGeom>
          <a:no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4"/>
          <p:cNvSpPr/>
          <p:nvPr/>
        </p:nvSpPr>
        <p:spPr>
          <a:xfrm>
            <a:off x="6033450" y="1057950"/>
            <a:ext cx="2993100" cy="2505000"/>
          </a:xfrm>
          <a:prstGeom prst="wedgeRectCallout">
            <a:avLst>
              <a:gd fmla="val -24197" name="adj1"/>
              <a:gd fmla="val 58021" name="adj2"/>
            </a:avLst>
          </a:prstGeom>
          <a:no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4"/>
          <p:cNvSpPr/>
          <p:nvPr/>
        </p:nvSpPr>
        <p:spPr>
          <a:xfrm>
            <a:off x="3036604" y="1060449"/>
            <a:ext cx="2897700" cy="2505000"/>
          </a:xfrm>
          <a:prstGeom prst="wedgeRectCallout">
            <a:avLst>
              <a:gd fmla="val -8283" name="adj1"/>
              <a:gd fmla="val 58021" name="adj2"/>
            </a:avLst>
          </a:prstGeom>
          <a:no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76" name="Google Shape;176;p24"/>
          <p:cNvCxnSpPr/>
          <p:nvPr/>
        </p:nvCxnSpPr>
        <p:spPr>
          <a:xfrm>
            <a:off x="7151750" y="4040775"/>
            <a:ext cx="1998600" cy="0"/>
          </a:xfrm>
          <a:prstGeom prst="straightConnector1">
            <a:avLst/>
          </a:prstGeom>
          <a:noFill/>
          <a:ln cap="flat" cmpd="sng" w="38100">
            <a:solidFill>
              <a:srgbClr val="053259"/>
            </a:solidFill>
            <a:prstDash val="dash"/>
            <a:round/>
            <a:headEnd len="med" w="med" type="none"/>
            <a:tailEnd len="med" w="med" type="none"/>
          </a:ln>
        </p:spPr>
      </p:cxnSp>
      <p:cxnSp>
        <p:nvCxnSpPr>
          <p:cNvPr id="177" name="Google Shape;177;p24"/>
          <p:cNvCxnSpPr>
            <a:endCxn id="178" idx="6"/>
          </p:cNvCxnSpPr>
          <p:nvPr/>
        </p:nvCxnSpPr>
        <p:spPr>
          <a:xfrm>
            <a:off x="-7425" y="4028475"/>
            <a:ext cx="7066500" cy="12300"/>
          </a:xfrm>
          <a:prstGeom prst="straightConnector1">
            <a:avLst/>
          </a:prstGeom>
          <a:noFill/>
          <a:ln cap="flat" cmpd="sng" w="38100">
            <a:solidFill>
              <a:srgbClr val="053259"/>
            </a:solidFill>
            <a:prstDash val="solid"/>
            <a:round/>
            <a:headEnd len="med" w="med" type="none"/>
            <a:tailEnd len="med" w="med" type="none"/>
          </a:ln>
        </p:spPr>
      </p:cxnSp>
      <p:sp>
        <p:nvSpPr>
          <p:cNvPr id="179" name="Google Shape;179;p24"/>
          <p:cNvSpPr/>
          <p:nvPr/>
        </p:nvSpPr>
        <p:spPr>
          <a:xfrm>
            <a:off x="1235025" y="3786375"/>
            <a:ext cx="508800" cy="508800"/>
          </a:xfrm>
          <a:prstGeom prst="ellipse">
            <a:avLst/>
          </a:prstGeom>
          <a:solidFill>
            <a:schemeClr val="accent5"/>
          </a:solidFill>
          <a:ln cap="flat" cmpd="sng" w="38100">
            <a:solidFill>
              <a:srgbClr val="0532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4"/>
          <p:cNvSpPr/>
          <p:nvPr/>
        </p:nvSpPr>
        <p:spPr>
          <a:xfrm>
            <a:off x="3892650" y="3786375"/>
            <a:ext cx="508800" cy="508800"/>
          </a:xfrm>
          <a:prstGeom prst="ellipse">
            <a:avLst/>
          </a:prstGeom>
          <a:solidFill>
            <a:schemeClr val="accent6"/>
          </a:solidFill>
          <a:ln cap="flat" cmpd="sng" w="38100">
            <a:solidFill>
              <a:srgbClr val="0532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4"/>
          <p:cNvSpPr/>
          <p:nvPr/>
        </p:nvSpPr>
        <p:spPr>
          <a:xfrm>
            <a:off x="6550275" y="3786375"/>
            <a:ext cx="508800" cy="508800"/>
          </a:xfrm>
          <a:prstGeom prst="ellipse">
            <a:avLst/>
          </a:prstGeom>
          <a:solidFill>
            <a:schemeClr val="accent1"/>
          </a:solidFill>
          <a:ln cap="flat" cmpd="sng" w="38100">
            <a:solidFill>
              <a:srgbClr val="0532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4"/>
          <p:cNvSpPr txBox="1"/>
          <p:nvPr/>
        </p:nvSpPr>
        <p:spPr>
          <a:xfrm>
            <a:off x="899325" y="4332775"/>
            <a:ext cx="11802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100">
                <a:solidFill>
                  <a:srgbClr val="434343"/>
                </a:solidFill>
                <a:latin typeface="Nunito"/>
                <a:ea typeface="Nunito"/>
                <a:cs typeface="Nunito"/>
                <a:sym typeface="Nunito"/>
              </a:rPr>
              <a:t>Short Term</a:t>
            </a:r>
            <a:endParaRPr sz="1100">
              <a:solidFill>
                <a:srgbClr val="434343"/>
              </a:solidFill>
              <a:latin typeface="Nunito"/>
              <a:ea typeface="Nunito"/>
              <a:cs typeface="Nunito"/>
              <a:sym typeface="Nunito"/>
            </a:endParaRPr>
          </a:p>
          <a:p>
            <a:pPr indent="0" lvl="0" marL="0" rtl="0" algn="ctr">
              <a:spcBef>
                <a:spcPts val="0"/>
              </a:spcBef>
              <a:spcAft>
                <a:spcPts val="0"/>
              </a:spcAft>
              <a:buNone/>
            </a:pPr>
            <a:r>
              <a:rPr lang="en" sz="1100">
                <a:solidFill>
                  <a:srgbClr val="434343"/>
                </a:solidFill>
                <a:latin typeface="Nunito"/>
                <a:ea typeface="Nunito"/>
                <a:cs typeface="Nunito"/>
                <a:sym typeface="Nunito"/>
              </a:rPr>
              <a:t>(April - June)</a:t>
            </a:r>
            <a:endParaRPr sz="1100">
              <a:solidFill>
                <a:srgbClr val="434343"/>
              </a:solidFill>
              <a:latin typeface="Nunito"/>
              <a:ea typeface="Nunito"/>
              <a:cs typeface="Nunito"/>
              <a:sym typeface="Nunito"/>
            </a:endParaRPr>
          </a:p>
        </p:txBody>
      </p:sp>
      <p:sp>
        <p:nvSpPr>
          <p:cNvPr id="182" name="Google Shape;182;p24"/>
          <p:cNvSpPr txBox="1"/>
          <p:nvPr/>
        </p:nvSpPr>
        <p:spPr>
          <a:xfrm rot="1424">
            <a:off x="39915" y="1280100"/>
            <a:ext cx="2897400" cy="207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rgbClr val="053259"/>
                </a:solidFill>
                <a:latin typeface="Nunito"/>
                <a:ea typeface="Nunito"/>
                <a:cs typeface="Nunito"/>
                <a:sym typeface="Nunito"/>
              </a:rPr>
              <a:t>Update STWG </a:t>
            </a:r>
            <a:r>
              <a:rPr b="1" lang="en">
                <a:solidFill>
                  <a:schemeClr val="accent5"/>
                </a:solidFill>
                <a:latin typeface="Nunito"/>
                <a:ea typeface="Nunito"/>
                <a:cs typeface="Nunito"/>
                <a:sym typeface="Nunito"/>
              </a:rPr>
              <a:t>Website</a:t>
            </a:r>
            <a:endParaRPr b="1">
              <a:solidFill>
                <a:schemeClr val="accent5"/>
              </a:solidFill>
              <a:latin typeface="Nunito"/>
              <a:ea typeface="Nunito"/>
              <a:cs typeface="Nunito"/>
              <a:sym typeface="Nunito"/>
            </a:endParaRPr>
          </a:p>
          <a:p>
            <a:pPr indent="-317500" lvl="0" marL="457200" rtl="0" algn="ctr">
              <a:spcBef>
                <a:spcPts val="1000"/>
              </a:spcBef>
              <a:spcAft>
                <a:spcPts val="0"/>
              </a:spcAft>
              <a:buClr>
                <a:srgbClr val="053259"/>
              </a:buClr>
              <a:buSzPts val="1400"/>
              <a:buFont typeface="Nunito"/>
              <a:buChar char="●"/>
            </a:pPr>
            <a:r>
              <a:rPr lang="en">
                <a:solidFill>
                  <a:srgbClr val="053259"/>
                </a:solidFill>
                <a:latin typeface="Nunito"/>
                <a:ea typeface="Nunito"/>
                <a:cs typeface="Nunito"/>
                <a:sym typeface="Nunito"/>
              </a:rPr>
              <a:t>Tech Recommendations</a:t>
            </a:r>
            <a:endParaRPr>
              <a:solidFill>
                <a:srgbClr val="053259"/>
              </a:solidFill>
              <a:latin typeface="Nunito"/>
              <a:ea typeface="Nunito"/>
              <a:cs typeface="Nunito"/>
              <a:sym typeface="Nunito"/>
            </a:endParaRPr>
          </a:p>
          <a:p>
            <a:pPr indent="-317500" lvl="0" marL="457200" rtl="0" algn="ctr">
              <a:spcBef>
                <a:spcPts val="0"/>
              </a:spcBef>
              <a:spcAft>
                <a:spcPts val="0"/>
              </a:spcAft>
              <a:buClr>
                <a:srgbClr val="053259"/>
              </a:buClr>
              <a:buSzPts val="1400"/>
              <a:buFont typeface="Nunito"/>
              <a:buChar char="●"/>
            </a:pPr>
            <a:r>
              <a:rPr lang="en">
                <a:solidFill>
                  <a:srgbClr val="053259"/>
                </a:solidFill>
                <a:latin typeface="Nunito"/>
                <a:ea typeface="Nunito"/>
                <a:cs typeface="Nunito"/>
                <a:sym typeface="Nunito"/>
              </a:rPr>
              <a:t>Meeting Notes and Slide Decks</a:t>
            </a:r>
            <a:endParaRPr b="1">
              <a:solidFill>
                <a:srgbClr val="053259"/>
              </a:solidFill>
              <a:latin typeface="Nunito"/>
              <a:ea typeface="Nunito"/>
              <a:cs typeface="Nunito"/>
              <a:sym typeface="Nunito"/>
            </a:endParaRPr>
          </a:p>
          <a:p>
            <a:pPr indent="0" lvl="0" marL="0" rtl="0" algn="ctr">
              <a:spcBef>
                <a:spcPts val="1000"/>
              </a:spcBef>
              <a:spcAft>
                <a:spcPts val="0"/>
              </a:spcAft>
              <a:buNone/>
            </a:pPr>
            <a:r>
              <a:rPr lang="en">
                <a:solidFill>
                  <a:srgbClr val="053259"/>
                </a:solidFill>
                <a:latin typeface="Nunito"/>
                <a:ea typeface="Nunito"/>
                <a:cs typeface="Nunito"/>
                <a:sym typeface="Nunito"/>
              </a:rPr>
              <a:t>Connect with other </a:t>
            </a:r>
            <a:r>
              <a:rPr b="1" lang="en">
                <a:solidFill>
                  <a:schemeClr val="accent5"/>
                </a:solidFill>
                <a:latin typeface="Nunito"/>
                <a:ea typeface="Nunito"/>
                <a:cs typeface="Nunito"/>
                <a:sym typeface="Nunito"/>
              </a:rPr>
              <a:t>cities d</a:t>
            </a:r>
            <a:r>
              <a:rPr b="1" lang="en">
                <a:solidFill>
                  <a:schemeClr val="accent5"/>
                </a:solidFill>
                <a:latin typeface="Nunito"/>
                <a:ea typeface="Nunito"/>
                <a:cs typeface="Nunito"/>
                <a:sym typeface="Nunito"/>
              </a:rPr>
              <a:t>oing surv. tech work</a:t>
            </a:r>
            <a:endParaRPr b="1">
              <a:solidFill>
                <a:schemeClr val="accent5"/>
              </a:solidFill>
              <a:latin typeface="Nunito"/>
              <a:ea typeface="Nunito"/>
              <a:cs typeface="Nunito"/>
              <a:sym typeface="Nunito"/>
            </a:endParaRPr>
          </a:p>
          <a:p>
            <a:pPr indent="0" lvl="0" marL="0" rtl="0" algn="ctr">
              <a:spcBef>
                <a:spcPts val="1000"/>
              </a:spcBef>
              <a:spcAft>
                <a:spcPts val="0"/>
              </a:spcAft>
              <a:buNone/>
            </a:pPr>
            <a:r>
              <a:t/>
            </a:r>
            <a:endParaRPr>
              <a:solidFill>
                <a:srgbClr val="053259"/>
              </a:solidFill>
              <a:latin typeface="Nunito"/>
              <a:ea typeface="Nunito"/>
              <a:cs typeface="Nunito"/>
              <a:sym typeface="Nunito"/>
            </a:endParaRPr>
          </a:p>
        </p:txBody>
      </p:sp>
      <p:sp>
        <p:nvSpPr>
          <p:cNvPr id="183" name="Google Shape;183;p24"/>
          <p:cNvSpPr txBox="1"/>
          <p:nvPr/>
        </p:nvSpPr>
        <p:spPr>
          <a:xfrm>
            <a:off x="6022275" y="4332775"/>
            <a:ext cx="15648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100">
                <a:solidFill>
                  <a:srgbClr val="434343"/>
                </a:solidFill>
                <a:latin typeface="Nunito"/>
                <a:ea typeface="Nunito"/>
                <a:cs typeface="Nunito"/>
                <a:sym typeface="Nunito"/>
              </a:rPr>
              <a:t>Long term</a:t>
            </a:r>
            <a:endParaRPr sz="1100">
              <a:solidFill>
                <a:srgbClr val="434343"/>
              </a:solidFill>
              <a:latin typeface="Nunito"/>
              <a:ea typeface="Nunito"/>
              <a:cs typeface="Nunito"/>
              <a:sym typeface="Nunito"/>
            </a:endParaRPr>
          </a:p>
          <a:p>
            <a:pPr indent="0" lvl="0" marL="0" rtl="0" algn="ctr">
              <a:spcBef>
                <a:spcPts val="0"/>
              </a:spcBef>
              <a:spcAft>
                <a:spcPts val="0"/>
              </a:spcAft>
              <a:buNone/>
            </a:pPr>
            <a:r>
              <a:rPr lang="en" sz="1100">
                <a:solidFill>
                  <a:srgbClr val="434343"/>
                </a:solidFill>
                <a:latin typeface="Nunito"/>
                <a:ea typeface="Nunito"/>
                <a:cs typeface="Nunito"/>
                <a:sym typeface="Nunito"/>
              </a:rPr>
              <a:t>(October - December)</a:t>
            </a:r>
            <a:endParaRPr sz="1100">
              <a:solidFill>
                <a:srgbClr val="434343"/>
              </a:solidFill>
              <a:latin typeface="Nunito"/>
              <a:ea typeface="Nunito"/>
              <a:cs typeface="Nunito"/>
              <a:sym typeface="Nunito"/>
            </a:endParaRPr>
          </a:p>
        </p:txBody>
      </p:sp>
      <p:sp>
        <p:nvSpPr>
          <p:cNvPr id="184" name="Google Shape;184;p24"/>
          <p:cNvSpPr txBox="1"/>
          <p:nvPr/>
        </p:nvSpPr>
        <p:spPr>
          <a:xfrm>
            <a:off x="3470700" y="4332775"/>
            <a:ext cx="13527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100">
                <a:solidFill>
                  <a:srgbClr val="434343"/>
                </a:solidFill>
                <a:latin typeface="Nunito"/>
                <a:ea typeface="Nunito"/>
                <a:cs typeface="Nunito"/>
                <a:sym typeface="Nunito"/>
              </a:rPr>
              <a:t>Medium Term</a:t>
            </a:r>
            <a:endParaRPr sz="1100">
              <a:solidFill>
                <a:srgbClr val="434343"/>
              </a:solidFill>
              <a:latin typeface="Nunito"/>
              <a:ea typeface="Nunito"/>
              <a:cs typeface="Nunito"/>
              <a:sym typeface="Nunito"/>
            </a:endParaRPr>
          </a:p>
          <a:p>
            <a:pPr indent="0" lvl="0" marL="0" rtl="0" algn="ctr">
              <a:spcBef>
                <a:spcPts val="0"/>
              </a:spcBef>
              <a:spcAft>
                <a:spcPts val="0"/>
              </a:spcAft>
              <a:buNone/>
            </a:pPr>
            <a:r>
              <a:rPr lang="en" sz="1100">
                <a:solidFill>
                  <a:srgbClr val="434343"/>
                </a:solidFill>
                <a:latin typeface="Nunito"/>
                <a:ea typeface="Nunito"/>
                <a:cs typeface="Nunito"/>
                <a:sym typeface="Nunito"/>
              </a:rPr>
              <a:t>(July - September)</a:t>
            </a:r>
            <a:endParaRPr sz="1100">
              <a:solidFill>
                <a:srgbClr val="434343"/>
              </a:solidFill>
              <a:latin typeface="Nunito"/>
              <a:ea typeface="Nunito"/>
              <a:cs typeface="Nunito"/>
              <a:sym typeface="Nunito"/>
            </a:endParaRPr>
          </a:p>
        </p:txBody>
      </p:sp>
      <p:sp>
        <p:nvSpPr>
          <p:cNvPr id="185" name="Google Shape;185;p24"/>
          <p:cNvSpPr txBox="1"/>
          <p:nvPr/>
        </p:nvSpPr>
        <p:spPr>
          <a:xfrm rot="1424">
            <a:off x="3036755" y="1178825"/>
            <a:ext cx="2897400" cy="194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rgbClr val="053259"/>
                </a:solidFill>
                <a:latin typeface="Nunito"/>
                <a:ea typeface="Nunito"/>
                <a:cs typeface="Nunito"/>
                <a:sym typeface="Nunito"/>
              </a:rPr>
              <a:t>Revamp our approach to </a:t>
            </a:r>
            <a:r>
              <a:rPr b="1" lang="en">
                <a:solidFill>
                  <a:schemeClr val="accent6"/>
                </a:solidFill>
                <a:latin typeface="Nunito"/>
                <a:ea typeface="Nunito"/>
                <a:cs typeface="Nunito"/>
                <a:sym typeface="Nunito"/>
              </a:rPr>
              <a:t>c</a:t>
            </a:r>
            <a:r>
              <a:rPr b="1" lang="en">
                <a:solidFill>
                  <a:schemeClr val="accent6"/>
                </a:solidFill>
                <a:latin typeface="Nunito"/>
                <a:ea typeface="Nunito"/>
                <a:cs typeface="Nunito"/>
                <a:sym typeface="Nunito"/>
              </a:rPr>
              <a:t>ommunity engagement</a:t>
            </a:r>
            <a:endParaRPr b="1">
              <a:solidFill>
                <a:schemeClr val="accent6"/>
              </a:solidFill>
              <a:latin typeface="Nunito"/>
              <a:ea typeface="Nunito"/>
              <a:cs typeface="Nunito"/>
              <a:sym typeface="Nunito"/>
            </a:endParaRPr>
          </a:p>
          <a:p>
            <a:pPr indent="0" lvl="0" marL="0" rtl="0" algn="ctr">
              <a:spcBef>
                <a:spcPts val="1000"/>
              </a:spcBef>
              <a:spcAft>
                <a:spcPts val="0"/>
              </a:spcAft>
              <a:buNone/>
            </a:pPr>
            <a:r>
              <a:rPr lang="en">
                <a:solidFill>
                  <a:srgbClr val="053259"/>
                </a:solidFill>
                <a:latin typeface="Nunito"/>
                <a:ea typeface="Nunito"/>
                <a:cs typeface="Nunito"/>
                <a:sym typeface="Nunito"/>
              </a:rPr>
              <a:t>Complete Citywide </a:t>
            </a:r>
            <a:r>
              <a:rPr b="1" lang="en">
                <a:solidFill>
                  <a:schemeClr val="accent6"/>
                </a:solidFill>
                <a:latin typeface="Nunito"/>
                <a:ea typeface="Nunito"/>
                <a:cs typeface="Nunito"/>
                <a:sym typeface="Nunito"/>
              </a:rPr>
              <a:t>d</a:t>
            </a:r>
            <a:r>
              <a:rPr b="1" lang="en">
                <a:solidFill>
                  <a:schemeClr val="accent6"/>
                </a:solidFill>
                <a:latin typeface="Nunito"/>
                <a:ea typeface="Nunito"/>
                <a:cs typeface="Nunito"/>
                <a:sym typeface="Nunito"/>
              </a:rPr>
              <a:t>epartmental training</a:t>
            </a:r>
            <a:endParaRPr b="1">
              <a:solidFill>
                <a:schemeClr val="accent6"/>
              </a:solidFill>
              <a:latin typeface="Nunito"/>
              <a:ea typeface="Nunito"/>
              <a:cs typeface="Nunito"/>
              <a:sym typeface="Nunito"/>
            </a:endParaRPr>
          </a:p>
          <a:p>
            <a:pPr indent="-317500" lvl="0" marL="457200" rtl="0" algn="ctr">
              <a:spcBef>
                <a:spcPts val="1000"/>
              </a:spcBef>
              <a:spcAft>
                <a:spcPts val="0"/>
              </a:spcAft>
              <a:buClr>
                <a:srgbClr val="053259"/>
              </a:buClr>
              <a:buSzPts val="1400"/>
              <a:buFont typeface="Nunito"/>
              <a:buChar char="●"/>
            </a:pPr>
            <a:r>
              <a:rPr lang="en">
                <a:solidFill>
                  <a:srgbClr val="053259"/>
                </a:solidFill>
                <a:latin typeface="Nunito"/>
                <a:ea typeface="Nunito"/>
                <a:cs typeface="Nunito"/>
                <a:sym typeface="Nunito"/>
              </a:rPr>
              <a:t>Determine Schedule for refresher trainings (annually or every 6 months)</a:t>
            </a:r>
            <a:endParaRPr>
              <a:solidFill>
                <a:srgbClr val="053259"/>
              </a:solidFill>
              <a:latin typeface="Nunito"/>
              <a:ea typeface="Nunito"/>
              <a:cs typeface="Nunito"/>
              <a:sym typeface="Nunito"/>
            </a:endParaRPr>
          </a:p>
        </p:txBody>
      </p:sp>
      <p:sp>
        <p:nvSpPr>
          <p:cNvPr id="186" name="Google Shape;186;p24"/>
          <p:cNvSpPr txBox="1"/>
          <p:nvPr/>
        </p:nvSpPr>
        <p:spPr>
          <a:xfrm rot="2068">
            <a:off x="6033718" y="1179125"/>
            <a:ext cx="2992801" cy="2380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rgbClr val="053259"/>
                </a:solidFill>
                <a:latin typeface="Nunito"/>
                <a:ea typeface="Nunito"/>
                <a:cs typeface="Nunito"/>
                <a:sym typeface="Nunito"/>
              </a:rPr>
              <a:t>Complete an audit of technologies currently used by the City as</a:t>
            </a:r>
            <a:r>
              <a:rPr b="1" lang="en">
                <a:solidFill>
                  <a:schemeClr val="accent1"/>
                </a:solidFill>
                <a:latin typeface="Nunito"/>
                <a:ea typeface="Nunito"/>
                <a:cs typeface="Nunito"/>
                <a:sym typeface="Nunito"/>
              </a:rPr>
              <a:t> Surveillance or Not</a:t>
            </a:r>
            <a:endParaRPr b="1">
              <a:solidFill>
                <a:schemeClr val="accent1"/>
              </a:solidFill>
              <a:latin typeface="Nunito"/>
              <a:ea typeface="Nunito"/>
              <a:cs typeface="Nunito"/>
              <a:sym typeface="Nunito"/>
            </a:endParaRPr>
          </a:p>
          <a:p>
            <a:pPr indent="0" lvl="0" marL="0" rtl="0" algn="ctr">
              <a:spcBef>
                <a:spcPts val="1000"/>
              </a:spcBef>
              <a:spcAft>
                <a:spcPts val="0"/>
              </a:spcAft>
              <a:buNone/>
            </a:pPr>
            <a:r>
              <a:rPr lang="en">
                <a:solidFill>
                  <a:srgbClr val="053259"/>
                </a:solidFill>
                <a:latin typeface="Nunito"/>
                <a:ea typeface="Nunito"/>
                <a:cs typeface="Nunito"/>
                <a:sym typeface="Nunito"/>
              </a:rPr>
              <a:t>Release an </a:t>
            </a:r>
            <a:r>
              <a:rPr b="1" lang="en">
                <a:solidFill>
                  <a:srgbClr val="053259"/>
                </a:solidFill>
                <a:latin typeface="Nunito"/>
                <a:ea typeface="Nunito"/>
                <a:cs typeface="Nunito"/>
                <a:sym typeface="Nunito"/>
              </a:rPr>
              <a:t>Annual Report</a:t>
            </a:r>
            <a:endParaRPr>
              <a:solidFill>
                <a:srgbClr val="053259"/>
              </a:solidFill>
              <a:latin typeface="Nunito"/>
              <a:ea typeface="Nunito"/>
              <a:cs typeface="Nunito"/>
              <a:sym typeface="Nunito"/>
            </a:endParaRPr>
          </a:p>
          <a:p>
            <a:pPr indent="-317500" lvl="0" marL="457200" rtl="0" algn="ctr">
              <a:spcBef>
                <a:spcPts val="1000"/>
              </a:spcBef>
              <a:spcAft>
                <a:spcPts val="0"/>
              </a:spcAft>
              <a:buClr>
                <a:schemeClr val="accent1"/>
              </a:buClr>
              <a:buSzPts val="1400"/>
              <a:buFont typeface="Nunito"/>
              <a:buChar char="●"/>
            </a:pPr>
            <a:r>
              <a:rPr lang="en">
                <a:solidFill>
                  <a:schemeClr val="accent1"/>
                </a:solidFill>
                <a:latin typeface="Nunito"/>
                <a:ea typeface="Nunito"/>
                <a:cs typeface="Nunito"/>
                <a:sym typeface="Nunito"/>
              </a:rPr>
              <a:t>Including recommendations, data that came from recommendations, and if stipulations are  being followed.</a:t>
            </a:r>
            <a:endParaRPr>
              <a:solidFill>
                <a:schemeClr val="accent1"/>
              </a:solidFill>
              <a:latin typeface="Nunito"/>
              <a:ea typeface="Nunito"/>
              <a:cs typeface="Nunito"/>
              <a:sym typeface="Nunito"/>
            </a:endParaRPr>
          </a:p>
        </p:txBody>
      </p:sp>
      <p:sp>
        <p:nvSpPr>
          <p:cNvPr id="187" name="Google Shape;187;p24"/>
          <p:cNvSpPr txBox="1"/>
          <p:nvPr>
            <p:ph type="title"/>
          </p:nvPr>
        </p:nvSpPr>
        <p:spPr>
          <a:xfrm>
            <a:off x="228600" y="262725"/>
            <a:ext cx="84585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STWG Long Term Plan (Review)</a:t>
            </a:r>
            <a:endParaRPr sz="3600">
              <a:latin typeface="Times"/>
              <a:ea typeface="Times"/>
              <a:cs typeface="Times"/>
              <a:sym typeface="Time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91" name="Shape 191"/>
        <p:cNvGrpSpPr/>
        <p:nvPr/>
      </p:nvGrpSpPr>
      <p:grpSpPr>
        <a:xfrm>
          <a:off x="0" y="0"/>
          <a:ext cx="0" cy="0"/>
          <a:chOff x="0" y="0"/>
          <a:chExt cx="0" cy="0"/>
        </a:xfrm>
      </p:grpSpPr>
      <p:sp>
        <p:nvSpPr>
          <p:cNvPr id="192" name="Google Shape;192;p25"/>
          <p:cNvSpPr/>
          <p:nvPr/>
        </p:nvSpPr>
        <p:spPr>
          <a:xfrm>
            <a:off x="3496288" y="930649"/>
            <a:ext cx="2897700" cy="2505000"/>
          </a:xfrm>
          <a:prstGeom prst="wedgeRectCallout">
            <a:avLst>
              <a:gd fmla="val -8095" name="adj1"/>
              <a:gd fmla="val 63526" name="adj2"/>
            </a:avLst>
          </a:prstGeom>
          <a:no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93" name="Google Shape;193;p25"/>
          <p:cNvCxnSpPr>
            <a:stCxn id="194" idx="6"/>
          </p:cNvCxnSpPr>
          <p:nvPr/>
        </p:nvCxnSpPr>
        <p:spPr>
          <a:xfrm>
            <a:off x="4826400" y="4031625"/>
            <a:ext cx="7591800" cy="6300"/>
          </a:xfrm>
          <a:prstGeom prst="straightConnector1">
            <a:avLst/>
          </a:prstGeom>
          <a:noFill/>
          <a:ln cap="flat" cmpd="sng" w="38100">
            <a:solidFill>
              <a:srgbClr val="053259"/>
            </a:solidFill>
            <a:prstDash val="dash"/>
            <a:round/>
            <a:headEnd len="med" w="med" type="none"/>
            <a:tailEnd len="med" w="med" type="none"/>
          </a:ln>
        </p:spPr>
      </p:cxnSp>
      <p:cxnSp>
        <p:nvCxnSpPr>
          <p:cNvPr id="195" name="Google Shape;195;p25"/>
          <p:cNvCxnSpPr>
            <a:endCxn id="194" idx="6"/>
          </p:cNvCxnSpPr>
          <p:nvPr/>
        </p:nvCxnSpPr>
        <p:spPr>
          <a:xfrm>
            <a:off x="-2240100" y="4019325"/>
            <a:ext cx="7066500" cy="12300"/>
          </a:xfrm>
          <a:prstGeom prst="straightConnector1">
            <a:avLst/>
          </a:prstGeom>
          <a:noFill/>
          <a:ln cap="flat" cmpd="sng" w="38100">
            <a:solidFill>
              <a:srgbClr val="053259"/>
            </a:solidFill>
            <a:prstDash val="solid"/>
            <a:round/>
            <a:headEnd len="med" w="med" type="none"/>
            <a:tailEnd len="med" w="med" type="none"/>
          </a:ln>
        </p:spPr>
      </p:cxnSp>
      <p:sp>
        <p:nvSpPr>
          <p:cNvPr id="194" name="Google Shape;194;p25"/>
          <p:cNvSpPr/>
          <p:nvPr/>
        </p:nvSpPr>
        <p:spPr>
          <a:xfrm>
            <a:off x="4317600" y="3777225"/>
            <a:ext cx="508800" cy="508800"/>
          </a:xfrm>
          <a:prstGeom prst="ellipse">
            <a:avLst/>
          </a:prstGeom>
          <a:solidFill>
            <a:schemeClr val="accent2"/>
          </a:solidFill>
          <a:ln cap="flat" cmpd="sng" w="38100">
            <a:solidFill>
              <a:srgbClr val="0532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5"/>
          <p:cNvSpPr txBox="1"/>
          <p:nvPr/>
        </p:nvSpPr>
        <p:spPr>
          <a:xfrm>
            <a:off x="3771250" y="4413275"/>
            <a:ext cx="23478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100">
                <a:solidFill>
                  <a:srgbClr val="434343"/>
                </a:solidFill>
                <a:latin typeface="Nunito"/>
                <a:ea typeface="Nunito"/>
                <a:cs typeface="Nunito"/>
                <a:sym typeface="Nunito"/>
              </a:rPr>
              <a:t>Requires more planning</a:t>
            </a:r>
            <a:endParaRPr sz="1100">
              <a:solidFill>
                <a:srgbClr val="434343"/>
              </a:solidFill>
              <a:latin typeface="Nunito"/>
              <a:ea typeface="Nunito"/>
              <a:cs typeface="Nunito"/>
              <a:sym typeface="Nunito"/>
            </a:endParaRPr>
          </a:p>
        </p:txBody>
      </p:sp>
      <p:sp>
        <p:nvSpPr>
          <p:cNvPr id="197" name="Google Shape;197;p25"/>
          <p:cNvSpPr txBox="1"/>
          <p:nvPr/>
        </p:nvSpPr>
        <p:spPr>
          <a:xfrm rot="1424">
            <a:off x="3496453" y="1049025"/>
            <a:ext cx="2897400" cy="17343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lang="en">
                <a:solidFill>
                  <a:srgbClr val="053259"/>
                </a:solidFill>
                <a:latin typeface="Nunito"/>
                <a:ea typeface="Nunito"/>
                <a:cs typeface="Nunito"/>
                <a:sym typeface="Nunito"/>
              </a:rPr>
              <a:t>Begin process of trying to transfer STWG to a </a:t>
            </a:r>
            <a:r>
              <a:rPr b="1" lang="en">
                <a:solidFill>
                  <a:schemeClr val="accent2"/>
                </a:solidFill>
                <a:latin typeface="Nunito"/>
                <a:ea typeface="Nunito"/>
                <a:cs typeface="Nunito"/>
                <a:sym typeface="Nunito"/>
              </a:rPr>
              <a:t>City Ordinance</a:t>
            </a:r>
            <a:r>
              <a:rPr lang="en">
                <a:solidFill>
                  <a:srgbClr val="053259"/>
                </a:solidFill>
                <a:latin typeface="Nunito"/>
                <a:ea typeface="Nunito"/>
                <a:cs typeface="Nunito"/>
                <a:sym typeface="Nunito"/>
              </a:rPr>
              <a:t> </a:t>
            </a:r>
            <a:endParaRPr>
              <a:solidFill>
                <a:srgbClr val="053259"/>
              </a:solidFill>
              <a:latin typeface="Nunito"/>
              <a:ea typeface="Nunito"/>
              <a:cs typeface="Nunito"/>
              <a:sym typeface="Nunito"/>
            </a:endParaRPr>
          </a:p>
          <a:p>
            <a:pPr indent="0" lvl="0" marL="457200" rtl="0" algn="l">
              <a:spcBef>
                <a:spcPts val="1000"/>
              </a:spcBef>
              <a:spcAft>
                <a:spcPts val="0"/>
              </a:spcAft>
              <a:buNone/>
            </a:pPr>
            <a:r>
              <a:rPr lang="en">
                <a:solidFill>
                  <a:srgbClr val="053259"/>
                </a:solidFill>
                <a:latin typeface="Nunito"/>
                <a:ea typeface="Nunito"/>
                <a:cs typeface="Nunito"/>
                <a:sym typeface="Nunito"/>
              </a:rPr>
              <a:t>Determine Member’s </a:t>
            </a:r>
            <a:r>
              <a:rPr b="1" lang="en">
                <a:solidFill>
                  <a:schemeClr val="accent2"/>
                </a:solidFill>
                <a:latin typeface="Nunito"/>
                <a:ea typeface="Nunito"/>
                <a:cs typeface="Nunito"/>
                <a:sym typeface="Nunito"/>
              </a:rPr>
              <a:t>Term Duration</a:t>
            </a:r>
            <a:endParaRPr b="1">
              <a:solidFill>
                <a:schemeClr val="accent2"/>
              </a:solidFill>
              <a:latin typeface="Nunito"/>
              <a:ea typeface="Nunito"/>
              <a:cs typeface="Nunito"/>
              <a:sym typeface="Nunito"/>
            </a:endParaRPr>
          </a:p>
          <a:p>
            <a:pPr indent="0" lvl="0" marL="0" rtl="0" algn="ctr">
              <a:spcBef>
                <a:spcPts val="1000"/>
              </a:spcBef>
              <a:spcAft>
                <a:spcPts val="0"/>
              </a:spcAft>
              <a:buNone/>
            </a:pPr>
            <a:r>
              <a:t/>
            </a:r>
            <a:endParaRPr>
              <a:solidFill>
                <a:srgbClr val="053259"/>
              </a:solidFill>
              <a:latin typeface="Nunito"/>
              <a:ea typeface="Nunito"/>
              <a:cs typeface="Nunito"/>
              <a:sym typeface="Nunito"/>
            </a:endParaRPr>
          </a:p>
        </p:txBody>
      </p:sp>
      <p:sp>
        <p:nvSpPr>
          <p:cNvPr id="198" name="Google Shape;198;p25"/>
          <p:cNvSpPr txBox="1"/>
          <p:nvPr>
            <p:ph type="title"/>
          </p:nvPr>
        </p:nvSpPr>
        <p:spPr>
          <a:xfrm>
            <a:off x="426375" y="262725"/>
            <a:ext cx="82605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STWG Long Term Plan (Review)</a:t>
            </a:r>
            <a:endParaRPr sz="3600">
              <a:latin typeface="Times"/>
              <a:ea typeface="Times"/>
              <a:cs typeface="Times"/>
              <a:sym typeface="Times"/>
            </a:endParaRPr>
          </a:p>
        </p:txBody>
      </p:sp>
    </p:spTree>
  </p:cSld>
  <p:clrMapOvr>
    <a:masterClrMapping/>
  </p:clrMapOvr>
</p:sld>
</file>

<file path=ppt/theme/theme1.xml><?xml version="1.0" encoding="utf-8"?>
<a:theme xmlns:a="http://schemas.openxmlformats.org/drawingml/2006/main" xmlns:r="http://schemas.openxmlformats.org/officeDocument/2006/relationships" name="City of Syracuse No. #5">
  <a:themeElements>
    <a:clrScheme name="Office">
      <a:dk1>
        <a:srgbClr val="000000"/>
      </a:dk1>
      <a:lt1>
        <a:srgbClr val="FFFFFF"/>
      </a:lt1>
      <a:dk2>
        <a:srgbClr val="B98E00"/>
      </a:dk2>
      <a:lt2>
        <a:srgbClr val="EEECE1"/>
      </a:lt2>
      <a:accent1>
        <a:srgbClr val="062858"/>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