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Nunito"/>
      <p:regular r:id="rId31"/>
      <p:bold r:id="rId32"/>
      <p:italic r:id="rId33"/>
      <p:boldItalic r:id="rId34"/>
    </p:embeddedFont>
    <p:embeddedFont>
      <p:font typeface="Poppins"/>
      <p:regular r:id="rId35"/>
      <p:bold r:id="rId36"/>
      <p:italic r:id="rId37"/>
      <p:boldItalic r:id="rId38"/>
    </p:embeddedFont>
    <p:embeddedFont>
      <p:font typeface="Libre Baskerville"/>
      <p:regular r:id="rId39"/>
      <p:bold r:id="rId40"/>
      <p: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8B27F4-9024-4FEF-A11E-735D08D99F12}">
  <a:tblStyle styleId="{DA8B27F4-9024-4FEF-A11E-735D08D99F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ibreBaskerville-bold.fntdata"/><Relationship Id="rId20" Type="http://schemas.openxmlformats.org/officeDocument/2006/relationships/slide" Target="slides/slide14.xml"/><Relationship Id="rId41" Type="http://schemas.openxmlformats.org/officeDocument/2006/relationships/font" Target="fonts/LibreBaskerville-italic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Nunito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33" Type="http://schemas.openxmlformats.org/officeDocument/2006/relationships/font" Target="fonts/Nunito-italic.fntdata"/><Relationship Id="rId10" Type="http://schemas.openxmlformats.org/officeDocument/2006/relationships/slide" Target="slides/slide4.xml"/><Relationship Id="rId32" Type="http://schemas.openxmlformats.org/officeDocument/2006/relationships/font" Target="fonts/Nunito-bold.fntdata"/><Relationship Id="rId13" Type="http://schemas.openxmlformats.org/officeDocument/2006/relationships/slide" Target="slides/slide7.xml"/><Relationship Id="rId35" Type="http://schemas.openxmlformats.org/officeDocument/2006/relationships/font" Target="fonts/Poppins-regular.fntdata"/><Relationship Id="rId12" Type="http://schemas.openxmlformats.org/officeDocument/2006/relationships/slide" Target="slides/slide6.xml"/><Relationship Id="rId34" Type="http://schemas.openxmlformats.org/officeDocument/2006/relationships/font" Target="fonts/Nunito-boldItalic.fntdata"/><Relationship Id="rId15" Type="http://schemas.openxmlformats.org/officeDocument/2006/relationships/slide" Target="slides/slide9.xml"/><Relationship Id="rId37" Type="http://schemas.openxmlformats.org/officeDocument/2006/relationships/font" Target="fonts/Poppins-italic.fntdata"/><Relationship Id="rId14" Type="http://schemas.openxmlformats.org/officeDocument/2006/relationships/slide" Target="slides/slide8.xml"/><Relationship Id="rId36" Type="http://schemas.openxmlformats.org/officeDocument/2006/relationships/font" Target="fonts/Poppins-bold.fntdata"/><Relationship Id="rId17" Type="http://schemas.openxmlformats.org/officeDocument/2006/relationships/slide" Target="slides/slide11.xml"/><Relationship Id="rId39" Type="http://schemas.openxmlformats.org/officeDocument/2006/relationships/font" Target="fonts/LibreBaskerville-regular.fntdata"/><Relationship Id="rId16" Type="http://schemas.openxmlformats.org/officeDocument/2006/relationships/slide" Target="slides/slide10.xml"/><Relationship Id="rId38" Type="http://schemas.openxmlformats.org/officeDocument/2006/relationships/font" Target="fonts/Poppins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3561bcc0b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13561bcc0b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3b584a21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13b584a21c6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31345daac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131345daac9_0_28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3af63f2b4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13af63f2b4f_0_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31345daa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31345daa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29277ffae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129277ffae0_0_1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29277ffae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129277ffae0_0_1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22555230c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122555230c4_0_11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22555230c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122555230c4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2e80e269b8_1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g12e80e269b8_1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9277ffa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129277ffae0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2555230c4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22555230c4_0_38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9277ffae0_0_6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29277ffae0_0_6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9277ffae0_0_7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9277ffae0_0_7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Char char="•"/>
              <a:defRPr sz="1200"/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 sz="1200"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spreadsheets/d/1FUW1Zy0DJeL9YtXtJG3M3VCuQocGFTN5XjjgW81iRn4/edit?usp=sharing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forms/d/1k6L1jqTUVrrmlFYGLFA98nz6NAd7XdfOdB914-Y7Kns/edit" TargetMode="External"/><Relationship Id="rId4" Type="http://schemas.openxmlformats.org/officeDocument/2006/relationships/hyperlink" Target="https://ourcity.syrgov.net/wp-content/uploads/2020/12/Executive-Order-No2.pdf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google.com/spreadsheets/d/16BWF9FQSJrbTjNeZGGM8TayDAu_61ogDeiEPbdE-VQw/edit?usp=sharing" TargetMode="External"/><Relationship Id="rId4" Type="http://schemas.openxmlformats.org/officeDocument/2006/relationships/hyperlink" Target="https://www.dataminr.com/" TargetMode="External"/><Relationship Id="rId5" Type="http://schemas.openxmlformats.org/officeDocument/2006/relationships/hyperlink" Target="https://docs.google.com/spreadsheets/d/16BWF9FQSJrbTjNeZGGM8TayDAu_61ogDeiEPbdE-VQw/edit?usp=sharing" TargetMode="External"/><Relationship Id="rId6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rive.google.com/file/d/1Af_Xsq__OxQsuc8_z31nHcBpI1GLdXPk/view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document/d/10oIo5eBeYepGn45VDKTRWqBT8QxFT_ETiJDDvdzLhto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#29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7.05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.2022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Dataminr Debrief and Next Steps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Social Get Together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9" name="Google Shape;209;p27"/>
          <p:cNvSpPr txBox="1"/>
          <p:nvPr/>
        </p:nvSpPr>
        <p:spPr>
          <a:xfrm>
            <a:off x="1300125" y="1440200"/>
            <a:ext cx="6799800" cy="3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2858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Tuesday August 2nd 5-6PM</a:t>
            </a:r>
            <a:endParaRPr sz="17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Salt City Coffee &amp; Bar </a:t>
            </a:r>
            <a:endParaRPr sz="17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Font typeface="Twentieth Century"/>
              <a:buChar char="■"/>
            </a:pPr>
            <a:r>
              <a:rPr lang="en" sz="17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Inside of Salt City Market at - </a:t>
            </a:r>
            <a:r>
              <a:rPr lang="en" sz="17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484 S Salina St, Syracuse, NY</a:t>
            </a:r>
            <a:endParaRPr sz="17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More information to come!</a:t>
            </a:r>
            <a:endParaRPr sz="17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Technology 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1300125" y="1440200"/>
            <a:ext cx="6799800" cy="21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Chief Gleeson provided the list of technology from the Fire Department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He also completed the survey assessment for this technology.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Results can be viewed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HERE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.  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We plan to look at this after a 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is made 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regarding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Dataminr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Kelsey May provided the list of technology that the City of Syracuse is currently using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Coming Up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1" name="Google Shape;221;p29"/>
          <p:cNvSpPr txBox="1"/>
          <p:nvPr/>
        </p:nvSpPr>
        <p:spPr>
          <a:xfrm>
            <a:off x="1300125" y="1440200"/>
            <a:ext cx="6799800" cy="3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Meeting with Digital Services to get more information on the City Technologies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Will be 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completing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the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Technology Audit form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for identified technologies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Results will be shared with the group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Goal is to determine if the technologies fall within the definition of a Surveillance Technology as identified by the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4"/>
              </a:rPr>
              <a:t>Mayor’s Executive Order on Surveillance Technology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7" name="Google Shape;227;p30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8" name="Google Shape;228;p30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0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/>
          <p:nvPr>
            <p:ph type="title"/>
          </p:nvPr>
        </p:nvSpPr>
        <p:spPr>
          <a:xfrm>
            <a:off x="5995850" y="594125"/>
            <a:ext cx="2538600" cy="777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Dataminr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31"/>
          <p:cNvSpPr txBox="1"/>
          <p:nvPr>
            <p:ph idx="1" type="body"/>
          </p:nvPr>
        </p:nvSpPr>
        <p:spPr>
          <a:xfrm>
            <a:off x="457200" y="1200150"/>
            <a:ext cx="8229600" cy="153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New Technology Request received from Syracuse Police Department</a:t>
            </a:r>
            <a:r>
              <a:rPr b="1" lang="en" sz="1700"/>
              <a:t>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The full request for technology review can be viewed </a:t>
            </a:r>
            <a:r>
              <a:rPr lang="en" sz="1700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 sz="1700"/>
              <a:t>.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The companies website can be viewed </a:t>
            </a:r>
            <a:r>
              <a:rPr lang="en" sz="1700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" sz="1700"/>
              <a:t>.  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236" name="Google Shape;236;p31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12" y="2730150"/>
            <a:ext cx="8085925" cy="191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2" name="Google Shape;242;p32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3" name="Google Shape;243;p32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4" name="Google Shape;244;p32"/>
          <p:cNvSpPr txBox="1"/>
          <p:nvPr/>
        </p:nvSpPr>
        <p:spPr>
          <a:xfrm>
            <a:off x="1134950" y="1301400"/>
            <a:ext cx="6235500" cy="31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SPD: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Body Cameras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COPS Cameras (these are the street cameras)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Radar Detectors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Speeds Signs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Shotspotter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Temporary Cameras (aka Trail Cams)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Drones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Still missing: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from Syracuse Fire Department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from Digital Services Team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0" name="Google Shape;250;p33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51" name="Google Shape;251;p33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2" name="Google Shape;252;p33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Smart City pilot technologies: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 – notifications/alerts only. No images relayed, all images processed at the pole and erased.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Road temperature sensing – for ice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flooding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Creek level monitoring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house smoke and temperature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house motion sensors – notifications/alerts only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Weather/AQ sensors – air temperature, dew point, relative humidity, CO, NO2, O3, PM10, PM2.5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Trash can fullness sensors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58" name="Google Shape;258;p34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59" name="Google Shape;259;p34"/>
          <p:cNvGraphicFramePr/>
          <p:nvPr/>
        </p:nvGraphicFramePr>
        <p:xfrm>
          <a:off x="851300" y="10239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{DA8B27F4-9024-4FEF-A11E-735D08D99F12}</a:tableStyleId>
              </a:tblPr>
              <a:tblGrid>
                <a:gridCol w="2365025"/>
                <a:gridCol w="1015600"/>
                <a:gridCol w="1205750"/>
                <a:gridCol w="801100"/>
                <a:gridCol w="1092750"/>
                <a:gridCol w="923400"/>
              </a:tblGrid>
              <a:tr h="54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Kelsey May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Sharon Owens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Martha Grabowski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Mark King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Ken Stewart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Tim Gleeson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Johannes Himmelreich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Jen Tifft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1st DC Richard Shoff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5"/>
          <p:cNvSpPr txBox="1"/>
          <p:nvPr>
            <p:ph type="title"/>
          </p:nvPr>
        </p:nvSpPr>
        <p:spPr>
          <a:xfrm>
            <a:off x="3288550" y="271275"/>
            <a:ext cx="57384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65" name="Google Shape;265;p35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66" name="Google Shape;266;p35"/>
          <p:cNvGraphicFramePr/>
          <p:nvPr/>
        </p:nvGraphicFramePr>
        <p:xfrm>
          <a:off x="796450" y="99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{DA8B27F4-9024-4FEF-A11E-735D08D99F12}</a:tableStyleId>
              </a:tblPr>
              <a:tblGrid>
                <a:gridCol w="2501300"/>
                <a:gridCol w="748650"/>
                <a:gridCol w="1289300"/>
                <a:gridCol w="783275"/>
                <a:gridCol w="1068450"/>
                <a:gridCol w="902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Daniel Schwarz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Mujtaba Tirmizey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Michelle Sczpanski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Nico Diaz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Jason Scharf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" name="Google Shape;116;p18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Debrief</a:t>
            </a: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 Discussion on Dataminr Technology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Update on STWG Social Get-Together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 Update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6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Membership Commitment Letter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72" name="Google Shape;272;p36"/>
          <p:cNvSpPr txBox="1"/>
          <p:nvPr>
            <p:ph idx="1" type="body"/>
          </p:nvPr>
        </p:nvSpPr>
        <p:spPr>
          <a:xfrm>
            <a:off x="457200" y="1200150"/>
            <a:ext cx="8458200" cy="341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700"/>
              <a:t>Letter of Commitment: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We are still missing </a:t>
            </a:r>
            <a:r>
              <a:rPr b="1" lang="en" sz="1700" u="sng"/>
              <a:t>3 Members’</a:t>
            </a:r>
            <a:r>
              <a:rPr lang="en" sz="1700"/>
              <a:t> </a:t>
            </a:r>
            <a:r>
              <a:rPr lang="en" sz="1700"/>
              <a:t>2022 STWG Membership Commitment Letter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If you have not done so, please complete this and email it back this week.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Link to the PDF of this is </a:t>
            </a:r>
            <a:r>
              <a:rPr lang="en" sz="1700" u="sng">
                <a:solidFill>
                  <a:schemeClr val="hlink"/>
                </a:solidFill>
                <a:hlinkClick r:id="rId3"/>
              </a:rPr>
              <a:t>HERE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3" name="Google Shape;123;p19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Safety/ALPRs: </a:t>
            </a: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STWG created guidelines for ALPR Use and this was recommended to the mayor with the stipulations written on 3/11/22.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" name="Google Shape;139;p21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Cyclomedia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Right of Way Imaging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5/07/22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stated: </a:t>
            </a: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I have reviewed the STWG’s recommendation and I am in agreement with it.</a:t>
            </a:r>
            <a:endParaRPr sz="1500">
              <a:solidFill>
                <a:srgbClr val="1F497D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Current </a:t>
            </a:r>
            <a:r>
              <a:rPr b="1" lang="en" sz="22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b="1"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Dataminr</a:t>
            </a:r>
            <a:r>
              <a:rPr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 Social Media monitoring of violent posts.</a:t>
            </a:r>
            <a:endParaRPr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Dataminr staff met with STWG on 6/21/2022.</a:t>
            </a:r>
            <a:endParaRPr sz="1500">
              <a:solidFill>
                <a:srgbClr val="1F497D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Dataminr then removed their offer of service on 6/21/2022.</a:t>
            </a:r>
            <a:endParaRPr sz="1500">
              <a:solidFill>
                <a:srgbClr val="1F497D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555550" y="841325"/>
            <a:ext cx="3796800" cy="530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Internal Norms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960500" y="4658225"/>
            <a:ext cx="5361900" cy="48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View Attendance and Guest Norms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9" name="Google Shape;149;p22"/>
          <p:cNvSpPr txBox="1"/>
          <p:nvPr/>
        </p:nvSpPr>
        <p:spPr>
          <a:xfrm>
            <a:off x="457200" y="1371725"/>
            <a:ext cx="86868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Attendance: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members have unjustified absences for three meetings in a three month time period, the Surveillance Team Working Group (STWG) Coordinators will reach out to the member.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working group is required to have at least 50% of all members present before we hold a recommendation vote.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those present at least 40% should be non-city staff.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Participants: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participants should request permission before-hand to the API team.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API team will inform the STWG before meetings if there will be outside participants joining the group.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 for Community Review: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notes from the STWG Sessions will be posted to the STWG Website after the meetings.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 of Commitment: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effective for one year, and is to be sent out annually.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Roboto"/>
                <a:ea typeface="Roboto"/>
                <a:cs typeface="Roboto"/>
                <a:sym typeface="Roboto"/>
              </a:rPr>
              <a:t>    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3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6" name="Google Shape;166;p23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/>
          <p:nvPr/>
        </p:nvSpPr>
        <p:spPr>
          <a:xfrm>
            <a:off x="39750" y="1060449"/>
            <a:ext cx="2897700" cy="2505000"/>
          </a:xfrm>
          <a:prstGeom prst="wedgeRectCallout">
            <a:avLst>
              <a:gd fmla="val 1140" name="adj1"/>
              <a:gd fmla="val 57386" name="adj2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4"/>
          <p:cNvSpPr/>
          <p:nvPr/>
        </p:nvSpPr>
        <p:spPr>
          <a:xfrm>
            <a:off x="6033450" y="1057950"/>
            <a:ext cx="2993100" cy="2505000"/>
          </a:xfrm>
          <a:prstGeom prst="wedgeRectCallout">
            <a:avLst>
              <a:gd fmla="val -24197" name="adj1"/>
              <a:gd fmla="val 58021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4"/>
          <p:cNvSpPr/>
          <p:nvPr/>
        </p:nvSpPr>
        <p:spPr>
          <a:xfrm>
            <a:off x="3036604" y="1060449"/>
            <a:ext cx="2897700" cy="2505000"/>
          </a:xfrm>
          <a:prstGeom prst="wedgeRectCallout">
            <a:avLst>
              <a:gd fmla="val 1261" name="adj1"/>
              <a:gd fmla="val 57813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6" name="Google Shape;176;p24"/>
          <p:cNvCxnSpPr/>
          <p:nvPr/>
        </p:nvCxnSpPr>
        <p:spPr>
          <a:xfrm>
            <a:off x="7151750" y="4040775"/>
            <a:ext cx="1998600" cy="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4"/>
          <p:cNvCxnSpPr>
            <a:endCxn id="178" idx="6"/>
          </p:cNvCxnSpPr>
          <p:nvPr/>
        </p:nvCxnSpPr>
        <p:spPr>
          <a:xfrm>
            <a:off x="-7425" y="402847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9" name="Google Shape;179;p24"/>
          <p:cNvSpPr/>
          <p:nvPr/>
        </p:nvSpPr>
        <p:spPr>
          <a:xfrm>
            <a:off x="1235025" y="3786375"/>
            <a:ext cx="508800" cy="508800"/>
          </a:xfrm>
          <a:prstGeom prst="ellipse">
            <a:avLst/>
          </a:prstGeom>
          <a:solidFill>
            <a:schemeClr val="accent5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4045050" y="3786375"/>
            <a:ext cx="508800" cy="508800"/>
          </a:xfrm>
          <a:prstGeom prst="ellipse">
            <a:avLst/>
          </a:prstGeom>
          <a:solidFill>
            <a:schemeClr val="accent6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4"/>
          <p:cNvSpPr/>
          <p:nvPr/>
        </p:nvSpPr>
        <p:spPr>
          <a:xfrm>
            <a:off x="6550275" y="3786375"/>
            <a:ext cx="508800" cy="508800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899325" y="4332775"/>
            <a:ext cx="11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Short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(April - June)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2" name="Google Shape;182;p24"/>
          <p:cNvSpPr txBox="1"/>
          <p:nvPr/>
        </p:nvSpPr>
        <p:spPr>
          <a:xfrm rot="1424">
            <a:off x="39915" y="1280100"/>
            <a:ext cx="2897400" cy="20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Update STWG 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Website</a:t>
            </a:r>
            <a:endParaRPr b="1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Tech Recommendations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Meeting Notes and Slide Decks</a:t>
            </a:r>
            <a:endParaRPr b="1"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Connect with other 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cities d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oing surv. tech work</a:t>
            </a:r>
            <a:endParaRPr b="1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6022275" y="4332775"/>
            <a:ext cx="156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Long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(October - December)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3623100" y="4332775"/>
            <a:ext cx="135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Medium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(July - September)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5" name="Google Shape;185;p24"/>
          <p:cNvSpPr txBox="1"/>
          <p:nvPr/>
        </p:nvSpPr>
        <p:spPr>
          <a:xfrm rot="1424">
            <a:off x="3036755" y="1178825"/>
            <a:ext cx="2897400" cy="19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Revamp our approach to 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ommunity engagement</a:t>
            </a:r>
            <a:endParaRPr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Complete Citywide 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epartmental training</a:t>
            </a:r>
            <a:endParaRPr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Determine Schedule for refresher trainings (annually or every 6 months)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6" name="Google Shape;186;p24"/>
          <p:cNvSpPr txBox="1"/>
          <p:nvPr/>
        </p:nvSpPr>
        <p:spPr>
          <a:xfrm rot="2068">
            <a:off x="6033718" y="1179125"/>
            <a:ext cx="2992801" cy="23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Complete an audit of technologies currently used by the City as</a:t>
            </a:r>
            <a:r>
              <a:rPr b="1" lang="en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 Surveillance or Not</a:t>
            </a:r>
            <a:endParaRPr b="1"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Release an </a:t>
            </a:r>
            <a:r>
              <a:rPr b="1"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Annual Report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Including recommendations, data that came from recommendations, and if stipulations are  being followed.</a:t>
            </a:r>
            <a:endParaRPr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228600" y="262725"/>
            <a:ext cx="84585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Long Term Plan (Review)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/>
          <p:nvPr/>
        </p:nvSpPr>
        <p:spPr>
          <a:xfrm>
            <a:off x="3496288" y="930649"/>
            <a:ext cx="2897700" cy="2505000"/>
          </a:xfrm>
          <a:prstGeom prst="wedgeRectCallout">
            <a:avLst>
              <a:gd fmla="val -8095" name="adj1"/>
              <a:gd fmla="val 63526" name="adj2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3" name="Google Shape;193;p25"/>
          <p:cNvCxnSpPr>
            <a:stCxn id="194" idx="6"/>
          </p:cNvCxnSpPr>
          <p:nvPr/>
        </p:nvCxnSpPr>
        <p:spPr>
          <a:xfrm>
            <a:off x="4826400" y="4031625"/>
            <a:ext cx="7591800" cy="6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25"/>
          <p:cNvCxnSpPr>
            <a:endCxn id="194" idx="6"/>
          </p:cNvCxnSpPr>
          <p:nvPr/>
        </p:nvCxnSpPr>
        <p:spPr>
          <a:xfrm>
            <a:off x="-2240100" y="401932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4" name="Google Shape;194;p25"/>
          <p:cNvSpPr/>
          <p:nvPr/>
        </p:nvSpPr>
        <p:spPr>
          <a:xfrm>
            <a:off x="4317600" y="3777225"/>
            <a:ext cx="508800" cy="508800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5"/>
          <p:cNvSpPr txBox="1"/>
          <p:nvPr/>
        </p:nvSpPr>
        <p:spPr>
          <a:xfrm>
            <a:off x="3771250" y="4413275"/>
            <a:ext cx="2347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Requires more planning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7" name="Google Shape;197;p25"/>
          <p:cNvSpPr txBox="1"/>
          <p:nvPr/>
        </p:nvSpPr>
        <p:spPr>
          <a:xfrm rot="1424">
            <a:off x="3496453" y="1049025"/>
            <a:ext cx="28974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Begin process of trying to transfer STWG to a </a:t>
            </a:r>
            <a:r>
              <a:rPr b="1" lang="en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City Ordinance</a:t>
            </a: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Determine Member’s </a:t>
            </a:r>
            <a:r>
              <a:rPr b="1" lang="en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Term Duration</a:t>
            </a:r>
            <a:endParaRPr b="1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8" name="Google Shape;198;p25"/>
          <p:cNvSpPr txBox="1"/>
          <p:nvPr>
            <p:ph type="title"/>
          </p:nvPr>
        </p:nvSpPr>
        <p:spPr>
          <a:xfrm>
            <a:off x="426375" y="262725"/>
            <a:ext cx="82605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Long Term Plan (Review)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