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Nunito"/>
      <p:regular r:id="rId32"/>
      <p:bold r:id="rId33"/>
      <p:italic r:id="rId34"/>
      <p:boldItalic r:id="rId35"/>
    </p:embeddedFont>
    <p:embeddedFont>
      <p:font typeface="Poppins"/>
      <p:regular r:id="rId36"/>
      <p:bold r:id="rId37"/>
      <p:italic r:id="rId38"/>
      <p:boldItalic r:id="rId39"/>
    </p:embeddedFont>
    <p:embeddedFont>
      <p:font typeface="Libre Baskerville"/>
      <p:regular r:id="rId40"/>
      <p:bold r:id="rId41"/>
      <p: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3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9AA0A6"/>
          </p15:clr>
        </p15:guide>
        <p15:guide id="4" orient="horz" pos="2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A316F5-B2BB-4157-8DE8-E0C07B1D878E}">
  <a:tblStyle styleId="{1EA316F5-B2BB-4157-8DE8-E0C07B1D87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3" orient="horz"/>
        <p:guide pos="144"/>
        <p:guide pos="5616"/>
        <p:guide pos="2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Baskerville-regular.fntdata"/><Relationship Id="rId20" Type="http://schemas.openxmlformats.org/officeDocument/2006/relationships/slide" Target="slides/slide14.xml"/><Relationship Id="rId42" Type="http://schemas.openxmlformats.org/officeDocument/2006/relationships/font" Target="fonts/LibreBaskerville-italic.fntdata"/><Relationship Id="rId41" Type="http://schemas.openxmlformats.org/officeDocument/2006/relationships/font" Target="fonts/LibreBaskerville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Nunito-bold.fntdata"/><Relationship Id="rId10" Type="http://schemas.openxmlformats.org/officeDocument/2006/relationships/slide" Target="slides/slide4.xml"/><Relationship Id="rId32" Type="http://schemas.openxmlformats.org/officeDocument/2006/relationships/font" Target="fonts/Nunito-regular.fntdata"/><Relationship Id="rId13" Type="http://schemas.openxmlformats.org/officeDocument/2006/relationships/slide" Target="slides/slide7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6.xml"/><Relationship Id="rId34" Type="http://schemas.openxmlformats.org/officeDocument/2006/relationships/font" Target="fonts/Nunito-italic.fntdata"/><Relationship Id="rId15" Type="http://schemas.openxmlformats.org/officeDocument/2006/relationships/slide" Target="slides/slide9.xml"/><Relationship Id="rId37" Type="http://schemas.openxmlformats.org/officeDocument/2006/relationships/font" Target="fonts/Poppins-bold.fntdata"/><Relationship Id="rId14" Type="http://schemas.openxmlformats.org/officeDocument/2006/relationships/slide" Target="slides/slide8.xml"/><Relationship Id="rId36" Type="http://schemas.openxmlformats.org/officeDocument/2006/relationships/font" Target="fonts/Poppins-regular.fntdata"/><Relationship Id="rId17" Type="http://schemas.openxmlformats.org/officeDocument/2006/relationships/slide" Target="slides/slide11.xml"/><Relationship Id="rId39" Type="http://schemas.openxmlformats.org/officeDocument/2006/relationships/font" Target="fonts/Poppins-boldItalic.fntdata"/><Relationship Id="rId16" Type="http://schemas.openxmlformats.org/officeDocument/2006/relationships/slide" Target="slides/slide10.xml"/><Relationship Id="rId38" Type="http://schemas.openxmlformats.org/officeDocument/2006/relationships/font" Target="fonts/Poppi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7c11150254_3_89:notes"/>
          <p:cNvSpPr/>
          <p:nvPr>
            <p:ph idx="2" type="sldImg"/>
          </p:nvPr>
        </p:nvSpPr>
        <p:spPr>
          <a:xfrm>
            <a:off x="397565" y="685488"/>
            <a:ext cx="606286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e5db85010_1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e5db85010_1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8c201f09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48c201f096_0_23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6a86d34f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6a86d34f3c_1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a76529fd1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5a76529fd1_0_20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a76529fd1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5a76529fd1_0_22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7592578d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37592578d4_0_6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a76529fd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5a76529fd1_0_98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7592578d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37592578d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8eb1c976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98eb1c9761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a76529fd1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5a76529fd1_0_21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810c52c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86810c52c3_0_3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2555230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22555230c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2555230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122555230c4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21b901c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e221b901c8_0_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d41b712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fd41b7129d_0_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29277ffae0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22555230c4_0_389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bab3d78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dbab3d7879_0_3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9277ffae0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9277ffae0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9277ffae0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9277ffae0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 rot="5400000">
            <a:off x="5503664" y="1411486"/>
            <a:ext cx="430887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1312664" y="-569714"/>
            <a:ext cx="430887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1" sz="2400">
                <a:solidFill>
                  <a:srgbClr val="B98E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45" name="Google Shape;45;p7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7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b="0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0" i="0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/>
        </p:nvSpPr>
        <p:spPr>
          <a:xfrm>
            <a:off x="4767300" y="11850"/>
            <a:ext cx="3919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rPr>
              <a:t>Surveillance Technology Policy and Data Governance 2022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forms/u/2/d/1k6L1jqTUVrrmlFYGLFA98nz6NAd7XdfOdB914-Y7Kns/edit?usp=drive_web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ourcity.syrgov.net/wp-content/uploads/2020/12/Executive-Order-No2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spreadsheets/u/2/d/1FUW1Zy0DJeL9YtXtJG3M3VCuQocGFTN5XjjgW81iRn4/edit?resourcekey#gid=1061346598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wyISMxkyWOhJTmGFqUZNFGsN2o8m1S39/edit#gid=1356674884" TargetMode="External"/><Relationship Id="rId4" Type="http://schemas.openxmlformats.org/officeDocument/2006/relationships/hyperlink" Target="https://docs.google.com/spreadsheets/d/1wyISMxkyWOhJTmGFqUZNFGsN2o8m1S39/edit#gid=1356674884" TargetMode="External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spreadsheets/d/1wyISMxkyWOhJTmGFqUZNFGsN2o8m1S39/edit#gid=1356674884" TargetMode="External"/><Relationship Id="rId4" Type="http://schemas.openxmlformats.org/officeDocument/2006/relationships/hyperlink" Target="https://docs.google.com/spreadsheets/d/1FUW1Zy0DJeL9YtXtJG3M3VCuQocGFTN5XjjgW81iRn4/edit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forms/d/1k6L1jqTUVrrmlFYGLFA98nz6NAd7XdfOdB914-Y7Kns/edit" TargetMode="External"/><Relationship Id="rId4" Type="http://schemas.openxmlformats.org/officeDocument/2006/relationships/hyperlink" Target="https://ourcity.syrgov.net/wp-content/uploads/2020/12/Executive-Order-No2.pdf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0oIo5eBeYepGn45VDKTRWqBT8QxFT_ETiJDDvdzLhto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285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b="1" lang="en" sz="48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Surveillance Technology Working Group </a:t>
            </a:r>
            <a:endParaRPr b="1" sz="48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Meeting #35</a:t>
            </a:r>
            <a:b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11/08/</a:t>
            </a: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2022</a:t>
            </a:r>
            <a:endParaRPr sz="30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fmla="val 1140" name="adj1"/>
              <a:gd fmla="val 57386" name="adj2"/>
            </a:avLst>
          </a:prstGeom>
          <a:noFill/>
          <a:ln cap="flat" cmpd="sng" w="9525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fmla="val -24197" name="adj1"/>
              <a:gd fmla="val 58021" name="adj2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fmla="val 1261" name="adj1"/>
              <a:gd fmla="val 57813" name="adj2"/>
            </a:avLst>
          </a:prstGeom>
          <a:noFill/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Google Shape;206;p26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6"/>
          <p:cNvCxnSpPr>
            <a:endCxn id="20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26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rgbClr val="741B47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rgbClr val="CC4125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rgbClr val="0C343D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 txBox="1"/>
          <p:nvPr/>
        </p:nvSpPr>
        <p:spPr>
          <a:xfrm>
            <a:off x="899325" y="4332775"/>
            <a:ext cx="11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Digital Services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 rot="1355">
            <a:off x="-7425" y="1061050"/>
            <a:ext cx="30441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Review List of technology (Make initial determination if “Not Surveillance” or “Need more information”)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For flagged technologies, send </a:t>
            </a: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Technology Audit Form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requesting more info.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When information is received, group votes on whether identified technology will be characterized as surveillance.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6022275" y="4332775"/>
            <a:ext cx="156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Syracuse Police Dept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3623100" y="4332775"/>
            <a:ext cx="135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Fire Department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26"/>
          <p:cNvSpPr txBox="1"/>
          <p:nvPr>
            <p:ph type="title"/>
          </p:nvPr>
        </p:nvSpPr>
        <p:spPr>
          <a:xfrm>
            <a:off x="256200" y="5893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Technology Audit Roadmap (Review)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 rot="1378">
            <a:off x="6033450" y="1061050"/>
            <a:ext cx="29931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 through same process as Digital Services and Fire Dept.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addition, try to schedule a site visit to be able to find more information about how technologies are used.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 rot="1424">
            <a:off x="3036600" y="1061050"/>
            <a:ext cx="28977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 through same process as Digital Services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addition, try to schedule a site visit to be able to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find more information about how technologies are used.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2305975" y="310875"/>
            <a:ext cx="67350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Definition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228600" y="1017375"/>
            <a:ext cx="8686800" cy="4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Definition of a Surveillance Technology (According to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Mayor’s Executive Order on Surveillance Technology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Technologies that “observe or analyze the movements, behavior, or actions of identifiable individuals in a manner that is reasonably likely to raise concerns about civil liberties, freedom of speech or association, racial equity or social justice.”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1050125" y="310875"/>
            <a:ext cx="79908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ALPR Pilot Update and Discussion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228600" y="1017375"/>
            <a:ext cx="8686800" cy="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Update on this technology request from SPD (Chief Shoff)</a:t>
            </a:r>
            <a:endParaRPr b="1"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1300125" y="1440200"/>
            <a:ext cx="6799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reached out to most of the departments identified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from these responses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0" y="2926875"/>
            <a:ext cx="4837075" cy="20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1300125" y="1440200"/>
            <a:ext cx="6799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will 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continue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to go through more of the Digital Services technology list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5" name="Google Shape;245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0150" y="2377975"/>
            <a:ext cx="5791951" cy="20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1300125" y="1440200"/>
            <a:ext cx="6799800" cy="3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Digital Services provided a list of City Software used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Chief Gleeson provided the list of technology from the Fire Department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 also completed the survey assessment for this technology.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HERE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 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of technology provided from the Syracuse Police Department are: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Body Cameras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Cops Cameras (these are the street cameras)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Radar Detectors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Speeds Signs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Shotspotter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Temporary Cameras (aka Trail Cams)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Drones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865325" y="1440200"/>
            <a:ext cx="7234500" cy="3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of technology provided from Strategic Initiatives/ Internet of Things (Provided by Rebecca) 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 – notifications/alerts only. No images relayed, all images processed at the pole and erased. </a:t>
            </a:r>
            <a:r>
              <a:rPr i="1" lang="en" sz="1700">
                <a:solidFill>
                  <a:srgbClr val="38761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(Already completed)</a:t>
            </a:r>
            <a:endParaRPr i="1" sz="1700">
              <a:solidFill>
                <a:srgbClr val="38761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Road temperature sensing – for ice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flooding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Creek level monitoring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smoke and temperature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motion sensors – notifications/alerts only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Weather/AQ sensors – air temperature, dew point, relative humidity, CO, NO2, O3, PM10, PM2.5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Trash can fullness sensors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Coming Up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1300125" y="1440200"/>
            <a:ext cx="67998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technologies that are being used by the City (Including those identified by Digital Services, Fire Department, and the Police Department)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Will continue to request that the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Technology Audit form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be completed for identified technologies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will be shared with the group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Goal is to determine if the technologies fall within the definition of a Surveillance Technology as identified by the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Mayor’s Executive Order on Surveillance Technology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34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Questions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3505200" y="1506450"/>
            <a:ext cx="2133600" cy="2130600"/>
          </a:xfrm>
          <a:prstGeom prst="ellipse">
            <a:avLst/>
          </a:prstGeom>
          <a:solidFill>
            <a:srgbClr val="062858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"/>
          <p:cNvSpPr txBox="1"/>
          <p:nvPr/>
        </p:nvSpPr>
        <p:spPr>
          <a:xfrm>
            <a:off x="3666000" y="1256250"/>
            <a:ext cx="1812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B98E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15000">
              <a:solidFill>
                <a:srgbClr val="B98E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7" name="Google Shape;277;p35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1300125" y="1440200"/>
            <a:ext cx="6799800" cy="3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{Technology}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4294967295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8"/>
          <p:cNvSpPr txBox="1"/>
          <p:nvPr>
            <p:ph idx="4294967295" type="title"/>
          </p:nvPr>
        </p:nvSpPr>
        <p:spPr>
          <a:xfrm>
            <a:off x="4572000" y="262725"/>
            <a:ext cx="4114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Agenda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57200" y="1122925"/>
            <a:ext cx="7573500" cy="3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Automatic License Plate Reader (ALPR)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Update on this technology request from SPD (Chief Shoff)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Discussion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Audit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Review responses from </a:t>
            </a: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request</a:t>
            </a: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for more information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Continue to go through Digital Services form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Coming Up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4" name="Google Shape;284;p36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85" name="Google Shape;285;p36"/>
          <p:cNvGraphicFramePr/>
          <p:nvPr/>
        </p:nvGraphicFramePr>
        <p:xfrm>
          <a:off x="851300" y="1023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{1EA316F5-B2BB-4157-8DE8-E0C07B1D878E}</a:tableStyleId>
              </a:tblPr>
              <a:tblGrid>
                <a:gridCol w="2365025"/>
                <a:gridCol w="1015600"/>
                <a:gridCol w="1205750"/>
                <a:gridCol w="801100"/>
                <a:gridCol w="1092750"/>
                <a:gridCol w="923400"/>
              </a:tblGrid>
              <a:tr h="54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Kelsey May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Sharon Owens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Martha Grabowski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Mark King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Ken Stewart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Chief Tim Gleeson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Johannes Himmelreich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Jen Tifft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1st DC Richard Shoff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>
            <p:ph type="title"/>
          </p:nvPr>
        </p:nvSpPr>
        <p:spPr>
          <a:xfrm>
            <a:off x="3288550" y="271275"/>
            <a:ext cx="57384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1" name="Google Shape;291;p37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92" name="Google Shape;292;p37"/>
          <p:cNvGraphicFramePr/>
          <p:nvPr/>
        </p:nvGraphicFramePr>
        <p:xfrm>
          <a:off x="796450" y="99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{1EA316F5-B2BB-4157-8DE8-E0C07B1D878E}</a:tableStyleId>
              </a:tblPr>
              <a:tblGrid>
                <a:gridCol w="2501300"/>
                <a:gridCol w="748650"/>
                <a:gridCol w="1289300"/>
                <a:gridCol w="783275"/>
                <a:gridCol w="1068450"/>
                <a:gridCol w="902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Daniel Schwarz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Mujtaba Tirmizey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Michelle Sczpanski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Nico Diaz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Jason Scharf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Fotokite: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Aerial UAS allowing for different perspectives during crisis response.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received comments from SPD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Sensor that detect changes in a scene to monitor lots for dumping.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waiting for updated data from the requesting department</a:t>
            </a:r>
            <a:endParaRPr sz="1500">
              <a:solidFill>
                <a:srgbClr val="062858"/>
              </a:solidFill>
              <a:highlight>
                <a:srgbClr val="FFFF00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Asset Tracker: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Camera with machine learning algorithm to identify objects within the city.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Assessed pilot, documentation provided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COPS: </a:t>
            </a: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Cameras strategically placed around the city to aid in policing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Exempted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Samsara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Fleet management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2/01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 that he read the read the groups recommendations, and is in agreement with a  </a:t>
            </a:r>
            <a:r>
              <a:rPr b="1"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qualified approval</a:t>
            </a: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, and is in agreement with the importance of putting in appropriate policies and procedures.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Safety/ALPRs: </a:t>
            </a: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cameras that capture vehicle plates.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Work Group heard from SPD Officers on 1/25/22 for more information regarding this.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STWG created guidelines for ALPR Use and this was recommended to the mayor with the stipulations written on 3/11/22.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Cyclomedia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Right of Way Imaging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5/07/22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stated: </a:t>
            </a: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I have reviewed the STWG’s recommendation and I am in agreement with it.</a:t>
            </a:r>
            <a:endParaRPr b="1"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Social Media monitoring of violent posts.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 staff met with STWG on 6/21/2022.</a:t>
            </a:r>
            <a:endParaRPr sz="1500">
              <a:solidFill>
                <a:srgbClr val="1F497D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 then removed their offer of service on 6/21/2022.</a:t>
            </a:r>
            <a:endParaRPr sz="1500">
              <a:solidFill>
                <a:srgbClr val="1F497D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Rubicon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Vehicle route optimization software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9/27/22 and this was determined to not be a form of Surveillance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00"/>
              <a:t>Internal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960500" y="4658225"/>
            <a:ext cx="5361900" cy="48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View Attendance and Guest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9" name="Google Shape;149;p22"/>
          <p:cNvSpPr txBox="1"/>
          <p:nvPr/>
        </p:nvSpPr>
        <p:spPr>
          <a:xfrm>
            <a:off x="457200" y="1371725"/>
            <a:ext cx="8686800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members have unjustified absences for three meetings in a three month time period, the Surveillance Team Working Group (STWG) Coordinators will reach out to the member.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working group is required to have at least 50% of all members present before we hold a recommendation vote.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present at least 40% should be non-city staff.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Participants: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participants should request permission before-hand to the API team.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API team will inform the STWG before meetings if there will be outside participants joining the group.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for Community Review: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notes from the STWG Sessions will be posted to the STWG Website after the meetings.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 of Commitment: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effective for one year, and is to be sent out annually.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69875" y="851625"/>
            <a:ext cx="441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62858"/>
                </a:solidFill>
                <a:latin typeface="Calibri"/>
                <a:ea typeface="Calibri"/>
                <a:cs typeface="Calibri"/>
                <a:sym typeface="Calibri"/>
              </a:rPr>
              <a:t>Service Level Agreements (SLAs)</a:t>
            </a:r>
            <a:endParaRPr b="1" sz="23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74937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688175" y="17781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2 - 6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(10 - 30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88175" y="28808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Initial submission to determination of surveillance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282620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76500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Every 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765000" y="2880850"/>
            <a:ext cx="157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Short duration meeting to vote on technology exemptions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90302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841825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660625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Issuance of press release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Council meeting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(*) For now public input will be received via a Google Form and in the future will be on the new website.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704105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97985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798650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Submission of finalized form (by dept.) to time of recommendation.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Group will individually research; departments will get follow-up questions; group to vote yes/no;  and submit recommendation.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fmla="val 1140" name="adj1"/>
              <a:gd fmla="val 57386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fmla="val -24197" name="adj1"/>
              <a:gd fmla="val 58021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fmla="val 1261" name="adj1"/>
              <a:gd fmla="val 57813" name="adj2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" name="Google Shape;176;p24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4"/>
          <p:cNvCxnSpPr>
            <a:endCxn id="17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4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899325" y="4332775"/>
            <a:ext cx="118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Short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(April - June)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 rot="1424">
            <a:off x="39915" y="1280100"/>
            <a:ext cx="28974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Update STWG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Website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Tech Recommendations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Meeting Notes and Slide Decks</a:t>
            </a:r>
            <a:endParaRPr b="1"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Connect with other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cities d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oing surv. tech work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6022275" y="4332775"/>
            <a:ext cx="156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Long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(October - December)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623100" y="4332775"/>
            <a:ext cx="135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Medium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(July - September)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 rot="1424">
            <a:off x="3036755" y="1178825"/>
            <a:ext cx="2897400" cy="19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Revamp our approach to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ommunity engagement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Citywide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epartmental training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Schedule for refresher trainings (annually or every 6 months)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 rot="2068">
            <a:off x="6033718" y="1179125"/>
            <a:ext cx="2992801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an audit of technologies currently used by the City as</a:t>
            </a:r>
            <a:r>
              <a:rPr b="1"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Surveillance or Not</a:t>
            </a:r>
            <a:endParaRPr b="1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Release an </a:t>
            </a:r>
            <a:r>
              <a:rPr b="1"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Annual Report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Including recommendations, data that came from recommendations, and if stipulations are  being followed.</a:t>
            </a:r>
            <a:endParaRPr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4"/>
          <p:cNvSpPr txBox="1"/>
          <p:nvPr>
            <p:ph type="title"/>
          </p:nvPr>
        </p:nvSpPr>
        <p:spPr>
          <a:xfrm>
            <a:off x="228600" y="2627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3496288" y="930649"/>
            <a:ext cx="2897700" cy="2505000"/>
          </a:xfrm>
          <a:prstGeom prst="wedgeRectCallout">
            <a:avLst>
              <a:gd fmla="val -8095" name="adj1"/>
              <a:gd fmla="val 63526" name="adj2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3" name="Google Shape;193;p25"/>
          <p:cNvCxnSpPr>
            <a:stCxn id="194" idx="6"/>
          </p:cNvCxnSpPr>
          <p:nvPr/>
        </p:nvCxnSpPr>
        <p:spPr>
          <a:xfrm>
            <a:off x="4826400" y="4031625"/>
            <a:ext cx="7591800" cy="6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5"/>
          <p:cNvCxnSpPr>
            <a:endCxn id="194" idx="6"/>
          </p:cNvCxnSpPr>
          <p:nvPr/>
        </p:nvCxnSpPr>
        <p:spPr>
          <a:xfrm>
            <a:off x="-2240100" y="401932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5"/>
          <p:cNvSpPr/>
          <p:nvPr/>
        </p:nvSpPr>
        <p:spPr>
          <a:xfrm>
            <a:off x="4317600" y="3777225"/>
            <a:ext cx="508800" cy="5088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771250" y="4413275"/>
            <a:ext cx="23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Requires more planning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 rot="1424">
            <a:off x="3496453" y="1049025"/>
            <a:ext cx="28974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Begin process of trying to transfer STWG to a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City Ordinance</a:t>
            </a: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Member’s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Term Duration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25"/>
          <p:cNvSpPr txBox="1"/>
          <p:nvPr>
            <p:ph type="title"/>
          </p:nvPr>
        </p:nvSpPr>
        <p:spPr>
          <a:xfrm>
            <a:off x="426375" y="262725"/>
            <a:ext cx="8260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ty of Syracuse No. #5">
  <a:themeElements>
    <a:clrScheme name="Office">
      <a:dk1>
        <a:srgbClr val="000000"/>
      </a:dk1>
      <a:lt1>
        <a:srgbClr val="FFFFFF"/>
      </a:lt1>
      <a:dk2>
        <a:srgbClr val="B98E00"/>
      </a:dk2>
      <a:lt2>
        <a:srgbClr val="EEECE1"/>
      </a:lt2>
      <a:accent1>
        <a:srgbClr val="0628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