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2"/>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301" r:id="rId19"/>
    <p:sldId id="298" r:id="rId20"/>
    <p:sldId id="294" r:id="rId21"/>
    <p:sldId id="299" r:id="rId22"/>
    <p:sldId id="285" r:id="rId23"/>
    <p:sldId id="296" r:id="rId24"/>
    <p:sldId id="295" r:id="rId25"/>
    <p:sldId id="300" r:id="rId26"/>
    <p:sldId id="270" r:id="rId27"/>
    <p:sldId id="271" r:id="rId28"/>
    <p:sldId id="276" r:id="rId29"/>
    <p:sldId id="293" r:id="rId30"/>
    <p:sldId id="29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Libre Baskerville" panose="02000000000000000000" pitchFamily="2" charset="0"/>
      <p:regular r:id="rId37"/>
      <p:bold r:id="rId38"/>
      <p:italic r:id="rId39"/>
    </p:embeddedFont>
    <p:embeddedFont>
      <p:font typeface="Nunito" pitchFamily="2" charset="0"/>
      <p:regular r:id="rId40"/>
      <p:bold r:id="rId41"/>
      <p:italic r:id="rId42"/>
      <p:boldItalic r:id="rId43"/>
    </p:embeddedFont>
    <p:embeddedFont>
      <p:font typeface="Poppins" panose="000005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imes" panose="020206030504050203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3A0D6-2A48-23CF-BBB1-5719CEBDD95A}" v="4" dt="2023-05-09T21:15:26.119"/>
    <p1510:client id="{21AAB911-F66F-C52E-8F89-157BB5EF6B96}" v="500" dt="2023-04-17T16:56:25.563"/>
    <p1510:client id="{2CD4BBE2-9DE1-7FF3-8D93-405BFAE271FE}" v="197" dt="2023-03-30T18:40:49.463"/>
    <p1510:client id="{3E5039FA-28EC-9EAE-0E55-A0E9F9FAA9BB}" v="549" dt="2023-02-28T21:36:13.439"/>
    <p1510:client id="{4151F212-9553-4B70-90E6-A323D7DB984F}" v="15" dt="2023-02-28T19:57:18.740"/>
    <p1510:client id="{464767DD-E576-F50C-3293-8C89D1A78F36}" v="87" dt="2023-05-16T19:35:44.136"/>
    <p1510:client id="{47E6D8D3-57A0-12C6-B81D-D1D41C03A197}" v="608" dt="2023-05-01T17:36:19.852"/>
    <p1510:client id="{4B3CE7D8-9FA9-C4DF-687F-7C7D7D9E38E2}" v="2" dt="2023-05-09T14:00:51.862"/>
    <p1510:client id="{4C275B6E-48A8-961E-33E6-34FDD62C0130}" v="272" dt="2023-04-03T17:39:47.286"/>
    <p1510:client id="{52EB59DF-0116-4B6F-746C-413BCB1CEDE5}" v="110" dt="2023-05-01T18:19:17.450"/>
    <p1510:client id="{5DCA46DA-EE2E-4D71-9B7C-3CD4DE3CED38}" v="62" dt="2023-04-04T18:51:56.835"/>
    <p1510:client id="{5F1D2B9E-511C-151B-05C2-7B9F2522EE1D}" v="8" dt="2023-05-10T14:36:30.800"/>
    <p1510:client id="{63D90CCC-DFA6-B87F-7446-61D873572477}" v="470" dt="2023-04-03T23:32:47.138"/>
    <p1510:client id="{6EDA6D7D-3E08-C6CA-87CB-34EFDA91DBB0}" v="553" dt="2023-05-15T20:46:15.375"/>
    <p1510:client id="{7882B33F-D968-8131-D9ED-116C5F9D001E}" v="14" dt="2023-04-04T21:15:03.152"/>
    <p1510:client id="{7926C9F2-FF2C-F556-00AE-9591538C40CD}" v="229" dt="2023-05-02T21:50:34.522"/>
    <p1510:client id="{7BEFD042-F749-420C-B1D2-5E66EB5DD59B}" v="8" dt="2023-05-01T20:06:40.211"/>
    <p1510:client id="{8319650C-119B-5106-3282-1E7E071734B0}" v="39" dt="2023-05-02T21:51:27.261"/>
    <p1510:client id="{8668B70D-EF8D-ACA4-34F4-0843BBA981A0}" v="74" dt="2023-04-17T21:45:25.924"/>
    <p1510:client id="{8EE63F30-A88B-AAD8-AC97-AB24C83C62AF}" v="25" dt="2023-04-18T20:47:26.038"/>
    <p1510:client id="{9A166552-34D8-407F-96ED-C66D3D847539}" v="73" dt="2023-05-01T19:26:21.750"/>
    <p1510:client id="{C8CCF198-CEF4-858E-8959-A78C75472AB3}" v="326" dt="2023-03-20T19:04:10.034"/>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96C6737-096A-4EB2-AA8D-2DAC74BB81E5}" v="1" dt="2023-03-20T19:08:08.796"/>
    <p1510:client id="{EB97FE29-24C1-E441-58C7-C6EEF3546B17}" v="126" dt="2023-05-01T14:21:46.713"/>
    <p1510:client id="{F580ECFF-1DFF-99ED-C693-B40FB105A56E}" v="273" dt="2023-03-21T20:39:03.193"/>
    <p1510:client id="{FD14C060-A534-0339-AA57-3D72A5ADA383}" v="3" dt="2023-05-17T18:08:29.686"/>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99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67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93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9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04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6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95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ublic.tableau.com/app/profile/dilpreet.arora/viz/ALPRCoSTableauGraphs-May2023/ALPRDashboard"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a:solidFill>
                  <a:srgbClr val="F2F2F2"/>
                </a:solidFill>
                <a:latin typeface="Libre Baskerville"/>
                <a:ea typeface="Libre Baskerville"/>
                <a:cs typeface="Libre Baskerville"/>
                <a:sym typeface="Libre Baskerville"/>
              </a:rPr>
              <a:t>Surveillance Technology Working Group </a:t>
            </a:r>
            <a:endParaRPr sz="4800" b="1">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a:solidFill>
                  <a:srgbClr val="F2F2F2"/>
                </a:solidFill>
                <a:latin typeface="Libre Baskerville"/>
                <a:ea typeface="Libre Baskerville"/>
                <a:cs typeface="Libre Baskerville"/>
                <a:sym typeface="Libre Baskerville"/>
              </a:rPr>
              <a:t>Meeting #46</a:t>
            </a:r>
            <a:br>
              <a:rPr lang="en" sz="3000">
                <a:latin typeface="Libre Baskerville"/>
                <a:ea typeface="Libre Baskerville"/>
                <a:cs typeface="Libre Baskerville"/>
              </a:rPr>
            </a:br>
            <a:r>
              <a:rPr lang="en" sz="3000">
                <a:solidFill>
                  <a:srgbClr val="F2F2F2"/>
                </a:solidFill>
                <a:latin typeface="Libre Baskerville"/>
                <a:ea typeface="Libre Baskerville"/>
                <a:cs typeface="Libre Baskerville"/>
                <a:sym typeface="Libre Baskerville"/>
              </a:rPr>
              <a:t>5/15/2023</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a:off x="-2240100" y="401932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algn="r"/>
            <a:r>
              <a:rPr lang="en" sz="3600" b="1" dirty="0">
                <a:solidFill>
                  <a:srgbClr val="B98E00"/>
                </a:solidFill>
                <a:latin typeface="Times"/>
                <a:cs typeface="Times"/>
                <a:sym typeface="Times"/>
              </a:rPr>
              <a:t>New Member</a:t>
            </a:r>
            <a:endParaRPr lang="en-US" dirty="0"/>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indent="-336550">
              <a:spcBef>
                <a:spcPts val="360"/>
              </a:spcBef>
              <a:buClr>
                <a:srgbClr val="062858"/>
              </a:buClr>
              <a:buSzPts val="1700"/>
              <a:buChar char="●"/>
            </a:pPr>
            <a:r>
              <a:rPr lang="en" sz="1700" dirty="0">
                <a:solidFill>
                  <a:schemeClr val="accent1"/>
                </a:solidFill>
                <a:latin typeface="Twentieth Century"/>
                <a:ea typeface="Twentieth Century"/>
                <a:cs typeface="Twentieth Century"/>
                <a:sym typeface="Twentieth Century"/>
              </a:rPr>
              <a:t>Bradford Morse, Vice President US Operations at Archangel Imaging</a:t>
            </a:r>
            <a:endParaRPr lang="en" sz="1700" dirty="0">
              <a:solidFill>
                <a:schemeClr val="accent1"/>
              </a:solidFill>
              <a:latin typeface="Twentieth Century"/>
              <a:ea typeface="Twentieth Century"/>
              <a:cs typeface="Twentieth Century"/>
            </a:endParaRPr>
          </a:p>
        </p:txBody>
      </p:sp>
    </p:spTree>
    <p:extLst>
      <p:ext uri="{BB962C8B-B14F-4D97-AF65-F5344CB8AC3E}">
        <p14:creationId xmlns:p14="http://schemas.microsoft.com/office/powerpoint/2010/main" val="24735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ALPRs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1440998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024125" y="271275"/>
            <a:ext cx="6002825"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ALPR Technology Summary</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1101025608"/>
              </p:ext>
            </p:extLst>
          </p:nvPr>
        </p:nvGraphicFramePr>
        <p:xfrm>
          <a:off x="122825" y="843625"/>
          <a:ext cx="8904175" cy="408423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SPD</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TBD</a:t>
                      </a:r>
                      <a:endParaRPr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900" i="1">
                          <a:solidFill>
                            <a:srgbClr val="062858"/>
                          </a:solidFill>
                        </a:rPr>
                        <a:t>Syracuse Police Department</a:t>
                      </a:r>
                      <a:endParaRPr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900" i="1">
                          <a:solidFill>
                            <a:srgbClr val="062858"/>
                          </a:solidFill>
                        </a:rPr>
                        <a:t>2/28/23</a:t>
                      </a:r>
                      <a:endParaRPr sz="9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TBD (Currently in RFP Committee)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solidFill>
                            <a:srgbClr val="062858"/>
                          </a:solidFill>
                        </a:rPr>
                        <a:t>Street cameras that capture still photos and also vehicle license plates to aid police with investigations and apprehension of suspect after criminal activity has occurred.</a:t>
                      </a:r>
                      <a:endParaRPr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900" i="1">
                          <a:solidFill>
                            <a:schemeClr val="accent1"/>
                          </a:solidFill>
                        </a:rPr>
                        <a:t>The technology will be installed on free-standing poles on city streets or in overlays of currently existing cops cameras</a:t>
                      </a:r>
                      <a:r>
                        <a:rPr lang="en" sz="1000" i="1">
                          <a:solidFill>
                            <a:schemeClr val="accent1"/>
                          </a:solidFill>
                        </a:rPr>
                        <a:t>.</a:t>
                      </a:r>
                      <a:endParaRPr sz="10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endParaRPr sz="9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r>
                        <a:rPr lang="en" sz="900" i="1">
                          <a:solidFill>
                            <a:schemeClr val="accent1"/>
                          </a:solidFill>
                        </a:rPr>
                        <a:t>Locations were chosen consulting analysts and officers. 26 locations were pinpointed, covering the entire City.</a:t>
                      </a:r>
                      <a:endParaRPr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r>
                        <a:rPr lang="en" sz="900" i="1">
                          <a:solidFill>
                            <a:schemeClr val="accent1"/>
                          </a:solidFill>
                        </a:rPr>
                        <a:t>Retention follows standards set by the New York State Educational Law.</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 technology will be permanently installed and will operate continuously. This technology will assist the Syracuse Police Department in its mission to make the city safer by improving their ability to more swiftly and effectively investigate criminal activity, as well as, apprehend those committing the crimes. </a:t>
                      </a:r>
                      <a:endParaRPr sz="1000" i="1">
                        <a:solidFill>
                          <a:srgbClr val="062858"/>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900" i="1">
                          <a:solidFill>
                            <a:schemeClr val="accent1"/>
                          </a:solidFill>
                        </a:rPr>
                        <a:t>Audit trails and passwords that track what data is pulled</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900" i="1">
                          <a:solidFill>
                            <a:schemeClr val="accent1"/>
                          </a:solidFill>
                        </a:rPr>
                        <a:t>Training detectives (SPOs watch cameras) - not every officer.</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How many units/how is the system deployed?: </a:t>
                      </a:r>
                      <a:r>
                        <a:rPr lang="en" sz="900" i="1">
                          <a:solidFill>
                            <a:schemeClr val="accent1"/>
                          </a:solidFill>
                        </a:rPr>
                        <a:t>26 cameras primarily near on and off ramps, to assist on investigations</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79321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8842855" cy="787811"/>
          </a:xfrm>
          <a:prstGeom prst="rect">
            <a:avLst/>
          </a:prstGeom>
          <a:noFill/>
          <a:ln>
            <a:noFill/>
          </a:ln>
        </p:spPr>
        <p:txBody>
          <a:bodyPr spcFirstLastPara="1" wrap="square" lIns="91425" tIns="45700" rIns="91425" bIns="45700" anchor="t" anchorCtr="0">
            <a:noAutofit/>
          </a:bodyPr>
          <a:lstStyle/>
          <a:p>
            <a:pPr>
              <a:buClr>
                <a:srgbClr val="062858"/>
              </a:buClr>
              <a:buSzPts val="2000"/>
              <a:buFont typeface="Arial"/>
              <a:buChar char="•"/>
            </a:pPr>
            <a:r>
              <a:rPr lang="en" sz="1800" dirty="0">
                <a:solidFill>
                  <a:schemeClr val="accent1"/>
                </a:solidFill>
                <a:latin typeface="Twentieth Century"/>
              </a:rPr>
              <a:t>Public Comments for ALPR technology – </a:t>
            </a:r>
            <a:r>
              <a:rPr lang="en" sz="1800" dirty="0">
                <a:solidFill>
                  <a:schemeClr val="accent1"/>
                </a:solidFill>
                <a:latin typeface="Twentieth Century"/>
                <a:hlinkClick r:id="rId3">
                  <a:extLst>
                    <a:ext uri="{A12FA001-AC4F-418D-AE19-62706E023703}">
                      <ahyp:hlinkClr xmlns:ahyp="http://schemas.microsoft.com/office/drawing/2018/hyperlinkcolor" val="tx"/>
                    </a:ext>
                  </a:extLst>
                </a:hlinkClick>
              </a:rPr>
              <a:t>Link to View</a:t>
            </a:r>
            <a:br>
              <a:rPr lang="en" sz="1800" dirty="0">
                <a:latin typeface="Twentieth Century"/>
              </a:rPr>
            </a:br>
            <a:r>
              <a:rPr lang="en" sz="1600" dirty="0">
                <a:solidFill>
                  <a:schemeClr val="accent1"/>
                </a:solidFill>
                <a:latin typeface="Twentieth Century"/>
              </a:rPr>
              <a:t>      </a:t>
            </a:r>
            <a:r>
              <a:rPr lang="en" sz="1600" dirty="0">
                <a:solidFill>
                  <a:schemeClr val="accent1"/>
                </a:solidFill>
              </a:rPr>
              <a:t>- Dilpreet Singh Arora (Lemoyne MIS Student)</a:t>
            </a:r>
            <a:br>
              <a:rPr lang="en" sz="1600" dirty="0"/>
            </a:br>
            <a:r>
              <a:rPr lang="en" sz="1600" dirty="0">
                <a:solidFill>
                  <a:schemeClr val="accent1"/>
                </a:solidFill>
              </a:rPr>
              <a:t>      - Prof. Yue Han (Asst. Professor of Information Systems) </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Data Viz.</a:t>
            </a:r>
          </a:p>
        </p:txBody>
      </p:sp>
      <p:pic>
        <p:nvPicPr>
          <p:cNvPr id="2" name="Picture 3">
            <a:extLst>
              <a:ext uri="{FF2B5EF4-FFF2-40B4-BE49-F238E27FC236}">
                <a16:creationId xmlns:a16="http://schemas.microsoft.com/office/drawing/2014/main" id="{F6486A30-30B2-96FD-5645-31658634A16B}"/>
              </a:ext>
            </a:extLst>
          </p:cNvPr>
          <p:cNvPicPr>
            <a:picLocks noChangeAspect="1"/>
          </p:cNvPicPr>
          <p:nvPr/>
        </p:nvPicPr>
        <p:blipFill>
          <a:blip r:embed="rId4"/>
          <a:stretch>
            <a:fillRect/>
          </a:stretch>
        </p:blipFill>
        <p:spPr>
          <a:xfrm>
            <a:off x="308781" y="1849540"/>
            <a:ext cx="8304661" cy="3167448"/>
          </a:xfrm>
          <a:prstGeom prst="rect">
            <a:avLst/>
          </a:prstGeom>
        </p:spPr>
      </p:pic>
    </p:spTree>
    <p:extLst>
      <p:ext uri="{BB962C8B-B14F-4D97-AF65-F5344CB8AC3E}">
        <p14:creationId xmlns:p14="http://schemas.microsoft.com/office/powerpoint/2010/main" val="106693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8531031"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If you have not submitted your vote, please do so by Friday</a:t>
            </a:r>
            <a:endParaRPr lang="en" sz="1800">
              <a:latin typeface="Twentieth Century"/>
            </a:endParaRP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Update</a:t>
            </a:r>
          </a:p>
        </p:txBody>
      </p:sp>
    </p:spTree>
    <p:extLst>
      <p:ext uri="{BB962C8B-B14F-4D97-AF65-F5344CB8AC3E}">
        <p14:creationId xmlns:p14="http://schemas.microsoft.com/office/powerpoint/2010/main" val="126965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Char char="•"/>
            </a:pPr>
            <a:r>
              <a:rPr lang="en" sz="2000" dirty="0">
                <a:solidFill>
                  <a:schemeClr val="accent1"/>
                </a:solidFill>
                <a:latin typeface="Twentieth Century"/>
                <a:ea typeface="Twentieth Century"/>
                <a:cs typeface="Twentieth Century"/>
              </a:rPr>
              <a:t>New Member Introduction (Bradford Morse – Archangel Imaging)</a:t>
            </a:r>
          </a:p>
          <a:p>
            <a:pPr marL="444500" indent="-342900">
              <a:buClr>
                <a:srgbClr val="062858"/>
              </a:buClr>
              <a:buSzPts val="2000"/>
              <a:buChar char="•"/>
            </a:pPr>
            <a:r>
              <a:rPr lang="en" sz="2000" dirty="0">
                <a:solidFill>
                  <a:schemeClr val="accent1"/>
                </a:solidFill>
                <a:latin typeface="Twentieth Century"/>
                <a:ea typeface="Twentieth Century"/>
                <a:cs typeface="Twentieth Century"/>
              </a:rPr>
              <a:t>ALPR – Public Comments Data Visualization</a:t>
            </a:r>
            <a:r>
              <a:rPr lang="en" sz="2000" dirty="0">
                <a:solidFill>
                  <a:schemeClr val="accent1"/>
                </a:solidFill>
                <a:latin typeface="Twentieth Century"/>
                <a:ea typeface="Twentieth Century"/>
              </a:rPr>
              <a:t> (</a:t>
            </a:r>
            <a:r>
              <a:rPr lang="en" sz="2000" dirty="0">
                <a:solidFill>
                  <a:schemeClr val="accent1"/>
                </a:solidFill>
                <a:ea typeface="Twentieth Century"/>
              </a:rPr>
              <a:t>10 min.)</a:t>
            </a:r>
            <a:r>
              <a:rPr lang="en" sz="2000" dirty="0">
                <a:solidFill>
                  <a:schemeClr val="accent1"/>
                </a:solidFill>
                <a:latin typeface="Twentieth Century"/>
                <a:ea typeface="Twentieth Century"/>
                <a:cs typeface="Twentieth Century"/>
              </a:rPr>
              <a:t>  </a:t>
            </a:r>
            <a:br>
              <a:rPr lang="en" sz="2000" dirty="0">
                <a:solidFill>
                  <a:schemeClr val="accent1"/>
                </a:solidFill>
                <a:latin typeface="Twentieth Century"/>
                <a:ea typeface="Twentieth Century"/>
              </a:rPr>
            </a:br>
            <a:r>
              <a:rPr lang="en" sz="1600" dirty="0">
                <a:solidFill>
                  <a:schemeClr val="accent1"/>
                </a:solidFill>
                <a:latin typeface="Twentieth Century"/>
                <a:ea typeface="Twentieth Century"/>
              </a:rPr>
              <a:t>        - Dilpreet Singh Arora (Lemoyne MIS Student) </a:t>
            </a:r>
            <a:br>
              <a:rPr lang="en" sz="1600" dirty="0">
                <a:solidFill>
                  <a:schemeClr val="accent1"/>
                </a:solidFill>
                <a:latin typeface="Twentieth Century"/>
                <a:ea typeface="Twentieth Century"/>
              </a:rPr>
            </a:br>
            <a:r>
              <a:rPr lang="en" sz="1600" dirty="0">
                <a:solidFill>
                  <a:schemeClr val="accent1"/>
                </a:solidFill>
                <a:latin typeface="Twentieth Century"/>
                <a:ea typeface="Twentieth Century"/>
              </a:rPr>
              <a:t>        - Prof. Yue Han (Asst. Professor of Information Systems)</a:t>
            </a:r>
            <a:endParaRPr lang="en" sz="160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rPr>
              <a:t>ALPR Guidelines Update</a:t>
            </a: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rPr>
              <a:t>Body Worn Camera (Public Comment Update)</a:t>
            </a:r>
            <a:endParaRPr lang="en" dirty="0">
              <a:solidFill>
                <a:schemeClr val="accent1"/>
              </a:solidFill>
            </a:endParaRP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sym typeface="Twentieth Century"/>
              </a:rPr>
              <a:t>Coming Up</a:t>
            </a:r>
            <a:endParaRPr lang="en" sz="2000" dirty="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sym typeface="Twentieth Century"/>
              </a:rPr>
              <a:t>Questions</a:t>
            </a:r>
            <a:endParaRPr sz="2000" dirty="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924570" y="271275"/>
            <a:ext cx="7102380" cy="611280"/>
          </a:xfrm>
          <a:prstGeom prst="rect">
            <a:avLst/>
          </a:prstGeom>
          <a:noFill/>
          <a:ln>
            <a:noFill/>
          </a:ln>
        </p:spPr>
        <p:txBody>
          <a:bodyPr spcFirstLastPara="1" wrap="square" lIns="91425" tIns="45700" rIns="91425" bIns="45700" anchor="ctr" anchorCtr="0">
            <a:noAutofit/>
          </a:bodyPr>
          <a:lstStyle/>
          <a:p>
            <a:pPr algn="r"/>
            <a:r>
              <a:rPr lang="en" sz="3600" b="1">
                <a:solidFill>
                  <a:srgbClr val="B98E00"/>
                </a:solidFill>
                <a:latin typeface="Times"/>
                <a:cs typeface="Times"/>
                <a:sym typeface="Times"/>
              </a:rPr>
              <a:t>Body Worn Cameras (Codes)</a:t>
            </a:r>
            <a:endParaRPr lang="en-US"/>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668068845"/>
              </p:ext>
            </p:extLst>
          </p:nvPr>
        </p:nvGraphicFramePr>
        <p:xfrm>
          <a:off x="122825" y="843625"/>
          <a:ext cx="8904175" cy="388611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Code Enforcement</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United Radio (tentative)</a:t>
                      </a:r>
                      <a:endParaRPr lang="en"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1000" i="1">
                          <a:solidFill>
                            <a:schemeClr val="dk1"/>
                          </a:solidFill>
                        </a:rPr>
                        <a:t>Code Enforcement</a:t>
                      </a: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4/12/23</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United Radio </a:t>
                      </a:r>
                      <a:r>
                        <a:rPr lang="en" sz="900" b="0" i="1" u="none" strike="noStrike" noProof="0">
                          <a:solidFill>
                            <a:schemeClr val="accent1"/>
                          </a:solidFill>
                          <a:latin typeface="Arial"/>
                        </a:rPr>
                        <a:t>(tentative)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t>To outfit Code Enforcement Officers with Body Worn cameras.  This would assist with keeping inspectors safe while out in the field and allows Codes Department another means to document inspection activity.</a:t>
                      </a:r>
                      <a:endParaRPr lang="en"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i="1">
                          <a:solidFill>
                            <a:schemeClr val="dk1"/>
                          </a:solidFill>
                        </a:rPr>
                        <a:t>This technology would be used internally by Code Enforcement, would be used for internal documentation purposes only.  Codes Enforcement would like to follow similar policies for standards and policies that SPD uses for </a:t>
                      </a:r>
                      <a:r>
                        <a:rPr lang="en" sz="1000" i="1" err="1">
                          <a:solidFill>
                            <a:schemeClr val="dk1"/>
                          </a:solidFill>
                        </a:rPr>
                        <a:t>ther</a:t>
                      </a:r>
                      <a:r>
                        <a:rPr lang="en" sz="1000" i="1">
                          <a:solidFill>
                            <a:schemeClr val="dk1"/>
                          </a:solidFill>
                        </a:rPr>
                        <a:t> officer worn cameras.</a:t>
                      </a:r>
                      <a:endParaRPr lang="en"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These Cody Cameras would be worn by Code Enforcement inspectors when they are responding to housing inspections.  These would document incident/safety concerns and as evidence for inspections.</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1" u="none" strike="noStrike" noProof="0">
                          <a:solidFill>
                            <a:schemeClr val="accent1"/>
                          </a:solidFill>
                          <a:latin typeface="Arial"/>
                        </a:rPr>
                        <a:t>The info or video collected is only for code officers use as official government agents.</a:t>
                      </a:r>
                      <a:endParaRPr lang="en" sz="900" i="1">
                        <a:solidFill>
                          <a:schemeClr val="accent1"/>
                        </a:solidFill>
                      </a:endParaRPr>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24185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4615916"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Public Comment period began on Thursday May 11th and closed on Thursday May 25th</a:t>
            </a:r>
            <a:endParaRPr lang="en-US"/>
          </a:p>
          <a:p>
            <a:pPr marL="457200" lvl="1" indent="-355600">
              <a:buClr>
                <a:srgbClr val="062858"/>
              </a:buClr>
              <a:buSzPts val="2000"/>
              <a:buFont typeface="Twentieth Century"/>
              <a:buChar char="●"/>
            </a:pPr>
            <a:r>
              <a:rPr lang="en" sz="1800">
                <a:solidFill>
                  <a:srgbClr val="062858"/>
                </a:solidFill>
                <a:latin typeface="Twentieth Century"/>
              </a:rPr>
              <a:t>The Communications team helped make posters that we plan on putting at a few local community centers</a:t>
            </a: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Camera's Public Comment  Update</a:t>
            </a:r>
          </a:p>
        </p:txBody>
      </p:sp>
      <p:pic>
        <p:nvPicPr>
          <p:cNvPr id="3" name="Picture 3">
            <a:extLst>
              <a:ext uri="{FF2B5EF4-FFF2-40B4-BE49-F238E27FC236}">
                <a16:creationId xmlns:a16="http://schemas.microsoft.com/office/drawing/2014/main" id="{9A7161F3-B02A-88ED-912B-620F01E4C773}"/>
              </a:ext>
            </a:extLst>
          </p:cNvPr>
          <p:cNvPicPr>
            <a:picLocks noChangeAspect="1"/>
          </p:cNvPicPr>
          <p:nvPr/>
        </p:nvPicPr>
        <p:blipFill>
          <a:blip r:embed="rId3"/>
          <a:stretch>
            <a:fillRect/>
          </a:stretch>
        </p:blipFill>
        <p:spPr>
          <a:xfrm>
            <a:off x="5143500" y="1289271"/>
            <a:ext cx="3535680" cy="3578418"/>
          </a:xfrm>
          <a:prstGeom prst="rect">
            <a:avLst/>
          </a:prstGeom>
        </p:spPr>
      </p:pic>
    </p:spTree>
    <p:extLst>
      <p:ext uri="{BB962C8B-B14F-4D97-AF65-F5344CB8AC3E}">
        <p14:creationId xmlns:p14="http://schemas.microsoft.com/office/powerpoint/2010/main" val="90704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8282142" cy="3140762"/>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Do we have more research that we want to do?</a:t>
            </a:r>
          </a:p>
          <a:p>
            <a:pPr marL="457200" lvl="1" indent="-355600">
              <a:buClr>
                <a:srgbClr val="062858"/>
              </a:buClr>
              <a:buSzPts val="2000"/>
              <a:buFont typeface="Twentieth Century"/>
              <a:buChar char="●"/>
            </a:pPr>
            <a:r>
              <a:rPr lang="en" sz="1800">
                <a:solidFill>
                  <a:srgbClr val="062858"/>
                </a:solidFill>
                <a:latin typeface="Twentieth Century"/>
              </a:rPr>
              <a:t>Do we have more questions for Code Enforcement?</a:t>
            </a:r>
            <a:endParaRPr lang="en-US"/>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Camera's Discussion</a:t>
            </a:r>
          </a:p>
        </p:txBody>
      </p:sp>
    </p:spTree>
    <p:extLst>
      <p:ext uri="{BB962C8B-B14F-4D97-AF65-F5344CB8AC3E}">
        <p14:creationId xmlns:p14="http://schemas.microsoft.com/office/powerpoint/2010/main" val="21124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SzPts val="2000"/>
              <a:buFont typeface="Twentieth Century,Sans-Serif"/>
              <a:buChar char="●"/>
            </a:pPr>
            <a:r>
              <a:rPr lang="en" sz="2000">
                <a:solidFill>
                  <a:srgbClr val="062858"/>
                </a:solidFill>
                <a:latin typeface="Twentieth Century"/>
                <a:ea typeface="Twentieth Century"/>
                <a:cs typeface="Twentieth Century"/>
              </a:rPr>
              <a:t>Will share results from </a:t>
            </a:r>
            <a:r>
              <a:rPr lang="en" sz="2000">
                <a:solidFill>
                  <a:srgbClr val="062858"/>
                </a:solidFill>
                <a:ea typeface="Twentieth Century"/>
              </a:rPr>
              <a:t>Body Worn Camera pipeline (Code Enforcement)</a:t>
            </a:r>
            <a:endParaRPr lang="en-US" sz="2000">
              <a:ea typeface="Twentieth Century"/>
            </a:endParaRPr>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Citywide Technology Audit: Continue to integrate the work done on various sections</a:t>
            </a:r>
            <a:endParaRPr lang="en-US"/>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504153647"/>
              </p:ext>
            </p:extLst>
          </p:nvPr>
        </p:nvGraphicFramePr>
        <p:xfrm>
          <a:off x="851300" y="1023955"/>
          <a:ext cx="7403625" cy="374877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a:t>Nico Diaz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a:latin typeface="Arial"/>
                        </a:rPr>
                        <a:t>Chief Tim Gleeson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a:latin typeface="Arial"/>
                        </a:rPr>
                        <a:t>Martha Grabowski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strike="sngStrike"/>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a:latin typeface="Arial"/>
                        </a:rPr>
                        <a:t>Johannes Himmelreich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err="1">
                          <a:latin typeface="Arial"/>
                        </a:rPr>
                        <a:t>Ocesa</a:t>
                      </a:r>
                      <a:r>
                        <a:rPr lang="en" sz="1200" b="0" i="0" u="none" strike="noStrike" noProof="0">
                          <a:latin typeface="Arial"/>
                        </a:rPr>
                        <a:t> Keaton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a:latin typeface="Arial"/>
                        </a:rPr>
                        <a:t>Mark King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a:latin typeface="Arial"/>
                        </a:rPr>
                        <a:t>Timothy Liles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a:t>Dep. Mayor Sharon Owens </a:t>
                      </a:r>
                      <a:endParaRPr lang="en-US"/>
                    </a:p>
                  </a:txBody>
                  <a:tcPr marL="91425" marR="91425" marT="91425" marB="91425"/>
                </a:tc>
                <a:tc>
                  <a:txBody>
                    <a:bodyPr/>
                    <a:lstStyle/>
                    <a:p>
                      <a:pPr lvl="0" algn="ctr">
                        <a:lnSpc>
                          <a:spcPct val="100000"/>
                        </a:lnSpc>
                        <a:spcBef>
                          <a:spcPts val="0"/>
                        </a:spcBef>
                        <a:spcAft>
                          <a:spcPts val="0"/>
                        </a:spcAft>
                        <a:buNone/>
                      </a:pPr>
                      <a:endParaRPr lang="en" sz="1400" b="0" i="0" u="none" strike="noStrike" noProof="0">
                        <a:latin typeface="Arial"/>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1076937"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1814529104"/>
              </p:ext>
            </p:extLst>
          </p:nvPr>
        </p:nvGraphicFramePr>
        <p:xfrm>
          <a:off x="796450" y="997975"/>
          <a:ext cx="7293850" cy="335256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a:t>Jawwaad Rasheed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a:latin typeface="Arial"/>
                        </a:rPr>
                        <a:t>Jason Scharf </a:t>
                      </a:r>
                      <a:endParaRPr lang="en" sz="1200" u="none" strike="noStrike" noProof="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a:latin typeface="Arial"/>
                        </a:rPr>
                        <a:t>Daniel Schwarz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Michelle </a:t>
                      </a:r>
                      <a:r>
                        <a:rPr lang="en" sz="1200" err="1"/>
                        <a:t>Sczpanski</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a:latin typeface="Arial"/>
                        </a:rPr>
                        <a:t>1st DC Richard Shoff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a:latin typeface="Arial"/>
                        </a:rPr>
                        <a:t>Jen Tifft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a:latin typeface="Arial"/>
                        </a:rPr>
                        <a:t>Valerie Didamo</a:t>
                      </a:r>
                      <a:endParaRPr sz="1200" b="0" i="0" u="none" strike="noStrike" noProof="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2.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27</Slides>
  <Notes>27</Notes>
  <HiddenSlides>3</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City of Syracuse No. #5</vt:lpstr>
      <vt:lpstr>Surveillance Technology Working Group  Meeting #46 5/15/2023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New Member </vt:lpstr>
      <vt:lpstr>ALPRs</vt:lpstr>
      <vt:lpstr>ALPR Technology Summary </vt:lpstr>
      <vt:lpstr>PowerPoint Presentation</vt:lpstr>
      <vt:lpstr>PowerPoint Presentation</vt:lpstr>
      <vt:lpstr>Body Worn Cameras (Codes)</vt:lpstr>
      <vt:lpstr>PowerPoint Presentation</vt:lpstr>
      <vt:lpstr>PowerPoint Presentation</vt:lpstr>
      <vt:lpstr>Coming Up </vt:lpstr>
      <vt:lpstr>Questions</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21</cp:revision>
  <dcterms:modified xsi:type="dcterms:W3CDTF">2023-05-17T18:08:32Z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