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5143500" cx="9144000"/>
  <p:notesSz cx="6858000" cy="9144000"/>
  <p:embeddedFontLst>
    <p:embeddedFont>
      <p:font typeface="Roboto"/>
      <p:regular r:id="rId20"/>
      <p:bold r:id="rId21"/>
      <p:italic r:id="rId22"/>
      <p:boldItalic r:id="rId23"/>
    </p:embeddedFont>
    <p:embeddedFont>
      <p:font typeface="Poppins"/>
      <p:regular r:id="rId24"/>
      <p:bold r:id="rId25"/>
      <p:italic r:id="rId26"/>
      <p:boldItalic r:id="rId27"/>
    </p:embeddedFont>
    <p:embeddedFont>
      <p:font typeface="Libre Baskerville"/>
      <p:regular r:id="rId28"/>
      <p:bold r:id="rId29"/>
      <p: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03">
          <p15:clr>
            <a:srgbClr val="A4A3A4"/>
          </p15:clr>
        </p15:guide>
        <p15:guide id="2" pos="144">
          <p15:clr>
            <a:srgbClr val="A4A3A4"/>
          </p15:clr>
        </p15:guide>
        <p15:guide id="3" pos="5616">
          <p15:clr>
            <a:srgbClr val="9AA0A6"/>
          </p15:clr>
        </p15:guide>
        <p15:guide id="4" orient="horz" pos="288">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Amanda Darcangelo"/>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03" orient="horz"/>
        <p:guide pos="144"/>
        <p:guide pos="5616"/>
        <p:guide pos="288"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22" Type="http://schemas.openxmlformats.org/officeDocument/2006/relationships/font" Target="fonts/Roboto-italic.fntdata"/><Relationship Id="rId21" Type="http://schemas.openxmlformats.org/officeDocument/2006/relationships/font" Target="fonts/Roboto-bold.fntdata"/><Relationship Id="rId24" Type="http://schemas.openxmlformats.org/officeDocument/2006/relationships/font" Target="fonts/Poppins-regular.fntdata"/><Relationship Id="rId23"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26" Type="http://schemas.openxmlformats.org/officeDocument/2006/relationships/font" Target="fonts/Poppins-italic.fntdata"/><Relationship Id="rId25" Type="http://schemas.openxmlformats.org/officeDocument/2006/relationships/font" Target="fonts/Poppins-bold.fntdata"/><Relationship Id="rId28" Type="http://schemas.openxmlformats.org/officeDocument/2006/relationships/font" Target="fonts/LibreBaskerville-regular.fntdata"/><Relationship Id="rId27" Type="http://schemas.openxmlformats.org/officeDocument/2006/relationships/font" Target="fonts/Poppins-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LibreBaskerville-bold.fntdata"/><Relationship Id="rId7" Type="http://schemas.openxmlformats.org/officeDocument/2006/relationships/slide" Target="slides/slide1.xml"/><Relationship Id="rId8" Type="http://schemas.openxmlformats.org/officeDocument/2006/relationships/slide" Target="slides/slide2.xml"/><Relationship Id="rId30" Type="http://schemas.openxmlformats.org/officeDocument/2006/relationships/font" Target="fonts/LibreBaskerville-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1-07-07T06:34:28.158">
    <p:pos x="552" y="1061"/>
    <p:text>These two terms often have different definitions for most organizations based on more specific uses and the industry space. We should have a discussion about what exactly these terms means to the City specifically.</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1-07-07T06:34:28.158">
    <p:pos x="552" y="1061"/>
    <p:text>These two terms often have different definitions for most organizations based on more specific uses and the industry space. We should have a discussion about what exactly these terms means to the City specifically.</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7c11150254_3_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96" name="Google Shape;96;g7c11150254_3_89:notes"/>
          <p:cNvSpPr/>
          <p:nvPr>
            <p:ph idx="2" type="sldImg"/>
          </p:nvPr>
        </p:nvSpPr>
        <p:spPr>
          <a:xfrm>
            <a:off x="397565" y="685488"/>
            <a:ext cx="606286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e43019fffb_0_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89" name="Google Shape;189;ge43019fffb_0_9: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e43019fffb_0_3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97" name="Google Shape;197;ge43019fffb_0_3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d6f2186907_0_24: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05" name="Google Shape;205;gd6f2186907_0_24: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98eb1c976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213" name="Google Shape;213;g98eb1c976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6810c52c3_0_3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2" name="Google Shape;102;g86810c52c3_0_3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da492394b6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9" name="Google Shape;109;gda492394b6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dbab3d7879_0_28: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26" name="Google Shape;126;gdbab3d7879_0_28: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df9d6f73b6_0_2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34" name="Google Shape;134;gdf9d6f73b6_0_2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e2e1b10eee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42" name="Google Shape;142;ge2e1b10eee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e221b901c8_0_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50" name="Google Shape;150;ge221b901c8_0_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dbab3d7879_0_3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rPr lang="en"/>
              <a:t>Ask that every member of the team complete the Google Form for both technologies</a:t>
            </a:r>
            <a:endParaRPr/>
          </a:p>
          <a:p>
            <a:pPr indent="0" lvl="0" marL="0" rtl="0" algn="l">
              <a:spcBef>
                <a:spcPts val="0"/>
              </a:spcBef>
              <a:spcAft>
                <a:spcPts val="0"/>
              </a:spcAft>
              <a:buNone/>
            </a:pPr>
            <a:r>
              <a:rPr lang="en"/>
              <a:t>Collect form responses</a:t>
            </a:r>
            <a:endParaRPr/>
          </a:p>
          <a:p>
            <a:pPr indent="0" lvl="0" marL="0" rtl="0" algn="l">
              <a:spcBef>
                <a:spcPts val="0"/>
              </a:spcBef>
              <a:spcAft>
                <a:spcPts val="0"/>
              </a:spcAft>
              <a:buNone/>
            </a:pPr>
            <a:r>
              <a:rPr lang="en"/>
              <a:t>Then we would send to sender</a:t>
            </a:r>
            <a:endParaRPr/>
          </a:p>
          <a:p>
            <a:pPr indent="0" lvl="0" marL="0" rtl="0" algn="l">
              <a:spcBef>
                <a:spcPts val="0"/>
              </a:spcBef>
              <a:spcAft>
                <a:spcPts val="0"/>
              </a:spcAft>
              <a:buNone/>
            </a:pPr>
            <a:r>
              <a:rPr lang="en"/>
              <a:t>Then they would respond to the feedback</a:t>
            </a:r>
            <a:endParaRPr/>
          </a:p>
          <a:p>
            <a:pPr indent="0" lvl="0" marL="0" rtl="0" algn="l">
              <a:spcBef>
                <a:spcPts val="0"/>
              </a:spcBef>
              <a:spcAft>
                <a:spcPts val="0"/>
              </a:spcAft>
              <a:buNone/>
            </a:pPr>
            <a:r>
              <a:rPr lang="en"/>
              <a:t>Then they would send a response</a:t>
            </a:r>
            <a:endParaRPr/>
          </a:p>
          <a:p>
            <a:pPr indent="0" lvl="0" marL="0" rtl="0" algn="l">
              <a:spcBef>
                <a:spcPts val="0"/>
              </a:spcBef>
              <a:spcAft>
                <a:spcPts val="0"/>
              </a:spcAft>
              <a:buNone/>
            </a:pPr>
            <a:r>
              <a:rPr lang="en"/>
              <a:t>Then we review and vote (decide how we will vote)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58" name="Google Shape;158;gdbab3d7879_0_3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d6f2186907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77" name="Google Shape;177;gd6f2186907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18" name="Google Shape;18;p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wentieth Century"/>
                <a:ea typeface="Twentieth Century"/>
                <a:cs typeface="Twentieth Century"/>
                <a:sym typeface="Twentieth Century"/>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9pPr>
          </a:lstStyle>
          <a:p/>
        </p:txBody>
      </p:sp>
      <p:sp>
        <p:nvSpPr>
          <p:cNvPr id="75" name="Google Shape;75;p11"/>
          <p:cNvSpPr txBox="1"/>
          <p:nvPr>
            <p:ph idx="1" type="body"/>
          </p:nvPr>
        </p:nvSpPr>
        <p:spPr>
          <a:xfrm>
            <a:off x="1792288" y="4025503"/>
            <a:ext cx="5486400" cy="603646"/>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85" name="Google Shape;85;p1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13"/>
          <p:cNvSpPr txBox="1"/>
          <p:nvPr>
            <p:ph type="title"/>
          </p:nvPr>
        </p:nvSpPr>
        <p:spPr>
          <a:xfrm rot="5400000">
            <a:off x="5503664" y="1411486"/>
            <a:ext cx="4308872"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3"/>
          <p:cNvSpPr txBox="1"/>
          <p:nvPr>
            <p:ph idx="1" type="body"/>
          </p:nvPr>
        </p:nvSpPr>
        <p:spPr>
          <a:xfrm rot="5400000">
            <a:off x="1312664" y="-569714"/>
            <a:ext cx="4308872"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9" name="Google Shape;89;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92" name="Google Shape;92;p1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spTree>
      <p:nvGrpSpPr>
        <p:cNvPr id="93" name="Shape 9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lvl1pPr lvl="0">
              <a:spcBef>
                <a:spcPts val="0"/>
              </a:spcBef>
              <a:spcAft>
                <a:spcPts val="0"/>
              </a:spcAft>
              <a:buClr>
                <a:schemeClr val="dk1"/>
              </a:buClr>
              <a:buSzPts val="4000"/>
              <a:buFont typeface="Times New Roman"/>
              <a:buNone/>
              <a:defRPr b="1" sz="2400">
                <a:solidFill>
                  <a:srgbClr val="B98E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25" name="Google Shape;25;p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30" name="Google Shape;30;p4"/>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31" name="Shape 3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6"/>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5" name="Google Shape;35;p6"/>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6" name="Google Shape;36;p6"/>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7" name="Google Shape;37;p6"/>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8" name="Google Shape;38;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41" name="Google Shape;41;p6"/>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7"/>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cxnSp>
        <p:nvCxnSpPr>
          <p:cNvPr id="45" name="Google Shape;45;p7"/>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46" name="Google Shape;46;p7"/>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
        <p:nvSpPr>
          <p:cNvPr id="47" name="Google Shape;47;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3600"/>
              <a:buFont typeface="Times New Roman"/>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8"/>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53" name="Google Shape;53;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56" name="Google Shape;56;p8"/>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7" name="Shape 57"/>
        <p:cNvGrpSpPr/>
        <p:nvPr/>
      </p:nvGrpSpPr>
      <p:grpSpPr>
        <a:xfrm>
          <a:off x="0" y="0"/>
          <a:ext cx="0" cy="0"/>
          <a:chOff x="0" y="0"/>
          <a:chExt cx="0" cy="0"/>
        </a:xfrm>
      </p:grpSpPr>
      <p:sp>
        <p:nvSpPr>
          <p:cNvPr id="58" name="Google Shape;58;p9"/>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1" name="Google Shape;61;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64" name="Google Shape;64;p9"/>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04788"/>
            <a:ext cx="3008313" cy="8715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000"/>
              <a:buFont typeface="Times New Roman"/>
              <a:buNone/>
              <a:defRPr b="0" i="0" sz="40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wentieth Century"/>
                <a:ea typeface="Twentieth Century"/>
                <a:cs typeface="Twentieth Century"/>
                <a:sym typeface="Twentieth Century"/>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9pPr>
          </a:lstStyle>
          <a:p/>
        </p:txBody>
      </p:sp>
      <p:sp>
        <p:nvSpPr>
          <p:cNvPr id="8" name="Google Shape;8;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062858"/>
                </a:solidFill>
                <a:latin typeface="Poppins"/>
                <a:ea typeface="Poppins"/>
                <a:cs typeface="Poppins"/>
                <a:sym typeface="Poppins"/>
              </a:defRPr>
            </a:lvl1pPr>
            <a:lvl2pPr indent="0" lvl="1" marL="0" marR="0" rtl="0" algn="r">
              <a:spcBef>
                <a:spcPts val="0"/>
              </a:spcBef>
              <a:buNone/>
              <a:defRPr b="0" i="0" sz="800" u="none" cap="none" strike="noStrike">
                <a:solidFill>
                  <a:srgbClr val="062858"/>
                </a:solidFill>
                <a:latin typeface="Poppins"/>
                <a:ea typeface="Poppins"/>
                <a:cs typeface="Poppins"/>
                <a:sym typeface="Poppins"/>
              </a:defRPr>
            </a:lvl2pPr>
            <a:lvl3pPr indent="0" lvl="2" marL="0" marR="0" rtl="0" algn="r">
              <a:spcBef>
                <a:spcPts val="0"/>
              </a:spcBef>
              <a:buNone/>
              <a:defRPr b="0" i="0" sz="800" u="none" cap="none" strike="noStrike">
                <a:solidFill>
                  <a:srgbClr val="062858"/>
                </a:solidFill>
                <a:latin typeface="Poppins"/>
                <a:ea typeface="Poppins"/>
                <a:cs typeface="Poppins"/>
                <a:sym typeface="Poppins"/>
              </a:defRPr>
            </a:lvl3pPr>
            <a:lvl4pPr indent="0" lvl="3" marL="0" marR="0" rtl="0" algn="r">
              <a:spcBef>
                <a:spcPts val="0"/>
              </a:spcBef>
              <a:buNone/>
              <a:defRPr b="0" i="0" sz="800" u="none" cap="none" strike="noStrike">
                <a:solidFill>
                  <a:srgbClr val="062858"/>
                </a:solidFill>
                <a:latin typeface="Poppins"/>
                <a:ea typeface="Poppins"/>
                <a:cs typeface="Poppins"/>
                <a:sym typeface="Poppins"/>
              </a:defRPr>
            </a:lvl4pPr>
            <a:lvl5pPr indent="0" lvl="4" marL="0" marR="0" rtl="0" algn="r">
              <a:spcBef>
                <a:spcPts val="0"/>
              </a:spcBef>
              <a:buNone/>
              <a:defRPr b="0" i="0" sz="800" u="none" cap="none" strike="noStrike">
                <a:solidFill>
                  <a:srgbClr val="062858"/>
                </a:solidFill>
                <a:latin typeface="Poppins"/>
                <a:ea typeface="Poppins"/>
                <a:cs typeface="Poppins"/>
                <a:sym typeface="Poppins"/>
              </a:defRPr>
            </a:lvl5pPr>
            <a:lvl6pPr indent="0" lvl="5" marL="0" marR="0" rtl="0" algn="r">
              <a:spcBef>
                <a:spcPts val="0"/>
              </a:spcBef>
              <a:buNone/>
              <a:defRPr b="0" i="0" sz="800" u="none" cap="none" strike="noStrike">
                <a:solidFill>
                  <a:srgbClr val="062858"/>
                </a:solidFill>
                <a:latin typeface="Poppins"/>
                <a:ea typeface="Poppins"/>
                <a:cs typeface="Poppins"/>
                <a:sym typeface="Poppins"/>
              </a:defRPr>
            </a:lvl6pPr>
            <a:lvl7pPr indent="0" lvl="6" marL="0" marR="0" rtl="0" algn="r">
              <a:spcBef>
                <a:spcPts val="0"/>
              </a:spcBef>
              <a:buNone/>
              <a:defRPr b="0" i="0" sz="800" u="none" cap="none" strike="noStrike">
                <a:solidFill>
                  <a:srgbClr val="062858"/>
                </a:solidFill>
                <a:latin typeface="Poppins"/>
                <a:ea typeface="Poppins"/>
                <a:cs typeface="Poppins"/>
                <a:sym typeface="Poppins"/>
              </a:defRPr>
            </a:lvl7pPr>
            <a:lvl8pPr indent="0" lvl="7" marL="0" marR="0" rtl="0" algn="r">
              <a:spcBef>
                <a:spcPts val="0"/>
              </a:spcBef>
              <a:buNone/>
              <a:defRPr b="0" i="0" sz="800" u="none" cap="none" strike="noStrike">
                <a:solidFill>
                  <a:srgbClr val="062858"/>
                </a:solidFill>
                <a:latin typeface="Poppins"/>
                <a:ea typeface="Poppins"/>
                <a:cs typeface="Poppins"/>
                <a:sym typeface="Poppins"/>
              </a:defRPr>
            </a:lvl8pPr>
            <a:lvl9pPr indent="0" lvl="8" marL="0" marR="0" rtl="0" algn="r">
              <a:spcBef>
                <a:spcPts val="0"/>
              </a:spcBef>
              <a:buNone/>
              <a:defRPr b="0" i="0" sz="800" u="none" cap="none" strike="noStrike">
                <a:solidFill>
                  <a:srgbClr val="062858"/>
                </a:solidFill>
                <a:latin typeface="Poppins"/>
                <a:ea typeface="Poppins"/>
                <a:cs typeface="Poppins"/>
                <a:sym typeface="Poppins"/>
              </a:defRPr>
            </a:lvl9pPr>
          </a:lstStyle>
          <a:p>
            <a:pPr indent="0" lvl="0" marL="0" rtl="0" algn="r">
              <a:spcBef>
                <a:spcPts val="0"/>
              </a:spcBef>
              <a:spcAft>
                <a:spcPts val="0"/>
              </a:spcAft>
              <a:buNone/>
            </a:pPr>
            <a:fld id="{00000000-1234-1234-1234-123412341234}" type="slidenum">
              <a:rPr lang="en"/>
              <a:t>‹#›</a:t>
            </a:fld>
            <a:endParaRPr/>
          </a:p>
        </p:txBody>
      </p:sp>
      <p:cxnSp>
        <p:nvCxnSpPr>
          <p:cNvPr id="11" name="Google Shape;11;p1"/>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12" name="Google Shape;12;p1"/>
          <p:cNvSpPr txBox="1"/>
          <p:nvPr/>
        </p:nvSpPr>
        <p:spPr>
          <a:xfrm>
            <a:off x="4767300" y="11850"/>
            <a:ext cx="3919500" cy="2739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 sz="1000">
                <a:solidFill>
                  <a:srgbClr val="062858"/>
                </a:solidFill>
                <a:latin typeface="Poppins"/>
                <a:ea typeface="Poppins"/>
                <a:cs typeface="Poppins"/>
                <a:sym typeface="Poppins"/>
              </a:rPr>
              <a:t>Surveillance Technology Policy and Data Governance 2021</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www.canva.com/design/DAEedxSFoew/5RUaAet4DVxvzUko8i-p5A/edi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62858"/>
        </a:solidFill>
      </p:bgPr>
    </p:bg>
    <p:spTree>
      <p:nvGrpSpPr>
        <p:cNvPr id="97" name="Shape 97"/>
        <p:cNvGrpSpPr/>
        <p:nvPr/>
      </p:nvGrpSpPr>
      <p:grpSpPr>
        <a:xfrm>
          <a:off x="0" y="0"/>
          <a:ext cx="0" cy="0"/>
          <a:chOff x="0" y="0"/>
          <a:chExt cx="0" cy="0"/>
        </a:xfrm>
      </p:grpSpPr>
      <p:sp>
        <p:nvSpPr>
          <p:cNvPr id="98" name="Google Shape;98;p15"/>
          <p:cNvSpPr txBox="1"/>
          <p:nvPr>
            <p:ph type="title"/>
          </p:nvPr>
        </p:nvSpPr>
        <p:spPr>
          <a:xfrm>
            <a:off x="0" y="1232900"/>
            <a:ext cx="9144000" cy="19095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2F2F2"/>
              </a:buClr>
              <a:buSzPts val="6600"/>
              <a:buFont typeface="Libre Baskerville"/>
              <a:buNone/>
            </a:pPr>
            <a:r>
              <a:rPr b="1" lang="en" sz="4800">
                <a:solidFill>
                  <a:srgbClr val="F2F2F2"/>
                </a:solidFill>
                <a:latin typeface="Libre Baskerville"/>
                <a:ea typeface="Libre Baskerville"/>
                <a:cs typeface="Libre Baskerville"/>
                <a:sym typeface="Libre Baskerville"/>
              </a:rPr>
              <a:t>Surveillance Technology Working Group </a:t>
            </a:r>
            <a:endParaRPr b="1" sz="4800">
              <a:solidFill>
                <a:srgbClr val="F2F2F2"/>
              </a:solidFill>
              <a:latin typeface="Libre Baskerville"/>
              <a:ea typeface="Libre Baskerville"/>
              <a:cs typeface="Libre Baskerville"/>
              <a:sym typeface="Libre Baskerville"/>
            </a:endParaRPr>
          </a:p>
          <a:p>
            <a:pPr indent="0" lvl="0" marL="0" rtl="0" algn="ctr">
              <a:lnSpc>
                <a:spcPct val="115000"/>
              </a:lnSpc>
              <a:spcBef>
                <a:spcPts val="0"/>
              </a:spcBef>
              <a:spcAft>
                <a:spcPts val="0"/>
              </a:spcAft>
              <a:buClr>
                <a:srgbClr val="F2F2F2"/>
              </a:buClr>
              <a:buSzPts val="6600"/>
              <a:buFont typeface="Libre Baskerville"/>
              <a:buNone/>
            </a:pPr>
            <a:r>
              <a:rPr lang="en" sz="3000">
                <a:solidFill>
                  <a:srgbClr val="F2F2F2"/>
                </a:solidFill>
                <a:latin typeface="Libre Baskerville"/>
                <a:ea typeface="Libre Baskerville"/>
                <a:cs typeface="Libre Baskerville"/>
                <a:sym typeface="Libre Baskerville"/>
              </a:rPr>
              <a:t>Meeting #6</a:t>
            </a:r>
            <a:br>
              <a:rPr lang="en" sz="3000">
                <a:solidFill>
                  <a:srgbClr val="F2F2F2"/>
                </a:solidFill>
                <a:latin typeface="Libre Baskerville"/>
                <a:ea typeface="Libre Baskerville"/>
                <a:cs typeface="Libre Baskerville"/>
                <a:sym typeface="Libre Baskerville"/>
              </a:rPr>
            </a:br>
            <a:r>
              <a:rPr lang="en" sz="3000">
                <a:solidFill>
                  <a:srgbClr val="F2F2F2"/>
                </a:solidFill>
                <a:latin typeface="Libre Baskerville"/>
                <a:ea typeface="Libre Baskerville"/>
                <a:cs typeface="Libre Baskerville"/>
                <a:sym typeface="Libre Baskerville"/>
              </a:rPr>
              <a:t>7.13.2021</a:t>
            </a:r>
            <a:endParaRPr sz="3000">
              <a:solidFill>
                <a:srgbClr val="F2F2F2"/>
              </a:solidFill>
              <a:latin typeface="Libre Baskerville"/>
              <a:ea typeface="Libre Baskerville"/>
              <a:cs typeface="Libre Baskerville"/>
              <a:sym typeface="Libre Baskerville"/>
            </a:endParaRPr>
          </a:p>
        </p:txBody>
      </p:sp>
      <p:sp>
        <p:nvSpPr>
          <p:cNvPr id="99" name="Google Shape;99;p1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92" name="Google Shape;192;p24"/>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Status Update</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93" name="Google Shape;193;p24"/>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Press Release</a:t>
            </a:r>
            <a:endParaRPr sz="2200">
              <a:solidFill>
                <a:srgbClr val="062858"/>
              </a:solidFill>
              <a:latin typeface="Twentieth Century"/>
              <a:ea typeface="Twentieth Century"/>
              <a:cs typeface="Twentieth Century"/>
              <a:sym typeface="Twentieth Century"/>
            </a:endParaRPr>
          </a:p>
        </p:txBody>
      </p:sp>
      <p:sp>
        <p:nvSpPr>
          <p:cNvPr id="194" name="Google Shape;194;p24"/>
          <p:cNvSpPr txBox="1"/>
          <p:nvPr/>
        </p:nvSpPr>
        <p:spPr>
          <a:xfrm>
            <a:off x="1134950" y="1301400"/>
            <a:ext cx="62355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Press Release:</a:t>
            </a:r>
            <a:r>
              <a:rPr lang="en" sz="1500">
                <a:solidFill>
                  <a:srgbClr val="062858"/>
                </a:solidFill>
                <a:latin typeface="Twentieth Century"/>
                <a:ea typeface="Twentieth Century"/>
                <a:cs typeface="Twentieth Century"/>
                <a:sym typeface="Twentieth Century"/>
              </a:rPr>
              <a:t> Link to press release</a:t>
            </a:r>
            <a:endParaRPr sz="1500">
              <a:solidFill>
                <a:srgbClr val="062858"/>
              </a:solidFill>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Please send out this release to any of your networks to ensure the highest level of outreach</a:t>
            </a:r>
            <a:endParaRPr sz="1500">
              <a:solidFill>
                <a:srgbClr val="062858"/>
              </a:solidFill>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lang="en" sz="1500">
                <a:solidFill>
                  <a:srgbClr val="062858"/>
                </a:solidFill>
                <a:highlight>
                  <a:srgbClr val="FFFF00"/>
                </a:highlight>
                <a:latin typeface="Twentieth Century"/>
                <a:ea typeface="Twentieth Century"/>
                <a:cs typeface="Twentieth Century"/>
                <a:sym typeface="Twentieth Century"/>
              </a:rPr>
              <a:t>Members of the group should use the time to review the technologies and submit feedback</a:t>
            </a:r>
            <a:endParaRPr b="1"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None/>
            </a:pPr>
            <a:r>
              <a:t/>
            </a:r>
            <a:endParaRPr b="1" sz="1500">
              <a:solidFill>
                <a:srgbClr val="062858"/>
              </a:solidFill>
              <a:latin typeface="Twentieth Century"/>
              <a:ea typeface="Twentieth Century"/>
              <a:cs typeface="Twentieth Century"/>
              <a:sym typeface="Twentieth Century"/>
            </a:endParaRPr>
          </a:p>
          <a:p>
            <a:pPr indent="0" lvl="0" marL="0" rtl="0" algn="ctr">
              <a:spcBef>
                <a:spcPts val="0"/>
              </a:spcBef>
              <a:spcAft>
                <a:spcPts val="0"/>
              </a:spcAft>
              <a:buNone/>
            </a:pPr>
            <a:r>
              <a:rPr b="1" lang="en" sz="1500">
                <a:solidFill>
                  <a:srgbClr val="062858"/>
                </a:solidFill>
                <a:latin typeface="Twentieth Century"/>
                <a:ea typeface="Twentieth Century"/>
                <a:cs typeface="Twentieth Century"/>
                <a:sym typeface="Twentieth Century"/>
              </a:rPr>
              <a:t>**Please also send any technologies that you are aware of over to Amanda to be documented for the technology audit**</a:t>
            </a:r>
            <a:endParaRPr b="1"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00" name="Google Shape;200;p25"/>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Documentation</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201" name="Google Shape;201;p25"/>
          <p:cNvSpPr txBox="1"/>
          <p:nvPr/>
        </p:nvSpPr>
        <p:spPr>
          <a:xfrm>
            <a:off x="1134950" y="942300"/>
            <a:ext cx="7730700" cy="458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2200">
                <a:solidFill>
                  <a:srgbClr val="062858"/>
                </a:solidFill>
                <a:latin typeface="Twentieth Century"/>
                <a:ea typeface="Twentieth Century"/>
                <a:cs typeface="Twentieth Century"/>
                <a:sym typeface="Twentieth Century"/>
              </a:rPr>
              <a:t>Open Data Portal: Surveillance Technology</a:t>
            </a:r>
            <a:endParaRPr sz="2200">
              <a:solidFill>
                <a:srgbClr val="062858"/>
              </a:solidFill>
              <a:latin typeface="Twentieth Century"/>
              <a:ea typeface="Twentieth Century"/>
              <a:cs typeface="Twentieth Century"/>
              <a:sym typeface="Twentieth Century"/>
            </a:endParaRPr>
          </a:p>
        </p:txBody>
      </p:sp>
      <p:sp>
        <p:nvSpPr>
          <p:cNvPr id="202" name="Google Shape;202;p25"/>
          <p:cNvSpPr txBox="1"/>
          <p:nvPr/>
        </p:nvSpPr>
        <p:spPr>
          <a:xfrm>
            <a:off x="1134950" y="1301400"/>
            <a:ext cx="7003200" cy="3681000"/>
          </a:xfrm>
          <a:prstGeom prst="rect">
            <a:avLst/>
          </a:prstGeom>
          <a:noFill/>
          <a:ln>
            <a:noFill/>
          </a:ln>
        </p:spPr>
        <p:txBody>
          <a:bodyPr anchorCtr="0" anchor="t" bIns="91425" lIns="91425" spcFirstLastPara="1" rIns="91425" wrap="square" tIns="91425">
            <a:noAutofit/>
          </a:bodyPr>
          <a:lstStyle/>
          <a:p>
            <a:pPr indent="0" lvl="0" marL="457200" rtl="0" algn="l">
              <a:spcBef>
                <a:spcPts val="0"/>
              </a:spcBef>
              <a:spcAft>
                <a:spcPts val="0"/>
              </a:spcAft>
              <a:buNone/>
            </a:pPr>
            <a:r>
              <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All slide decks</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Cleaned, summary notes</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Process map &amp; SLAs</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One pager: </a:t>
            </a:r>
            <a:r>
              <a:rPr lang="en" sz="1500" u="sng">
                <a:solidFill>
                  <a:schemeClr val="hlink"/>
                </a:solidFill>
                <a:latin typeface="Calibri"/>
                <a:ea typeface="Calibri"/>
                <a:cs typeface="Calibri"/>
                <a:sym typeface="Calibri"/>
                <a:hlinkClick r:id="rId3"/>
              </a:rPr>
              <a:t>https://www.canva.com/design/DAEedxSFoew/5RUaAet4DVxvzUko8i-p5A/edit</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Definitions</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Technology audit</a:t>
            </a:r>
            <a:endParaRPr sz="1500">
              <a:solidFill>
                <a:schemeClr val="accent1"/>
              </a:solidFill>
              <a:latin typeface="Calibri"/>
              <a:ea typeface="Calibri"/>
              <a:cs typeface="Calibri"/>
              <a:sym typeface="Calibri"/>
            </a:endParaRPr>
          </a:p>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Eventually…  Working Group recommendations to the Mayor</a:t>
            </a:r>
            <a:endParaRPr sz="1500">
              <a:solidFill>
                <a:schemeClr val="accent1"/>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08" name="Google Shape;208;p26"/>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Next Steps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209" name="Google Shape;209;p26"/>
          <p:cNvSpPr txBox="1"/>
          <p:nvPr/>
        </p:nvSpPr>
        <p:spPr>
          <a:xfrm>
            <a:off x="876550" y="1685475"/>
            <a:ext cx="5803800" cy="7695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rgbClr val="062858"/>
              </a:buClr>
              <a:buSzPts val="1800"/>
              <a:buFont typeface="Calibri"/>
              <a:buChar char="●"/>
            </a:pPr>
            <a:r>
              <a:rPr lang="en" sz="1800">
                <a:solidFill>
                  <a:srgbClr val="062858"/>
                </a:solidFill>
                <a:latin typeface="Calibri"/>
                <a:ea typeface="Calibri"/>
                <a:cs typeface="Calibri"/>
                <a:sym typeface="Calibri"/>
              </a:rPr>
              <a:t>Finalize any process loose ends</a:t>
            </a:r>
            <a:endParaRPr sz="1800">
              <a:solidFill>
                <a:srgbClr val="062858"/>
              </a:solidFill>
              <a:latin typeface="Calibri"/>
              <a:ea typeface="Calibri"/>
              <a:cs typeface="Calibri"/>
              <a:sym typeface="Calibri"/>
            </a:endParaRPr>
          </a:p>
          <a:p>
            <a:pPr indent="-342900" lvl="0" marL="457200" rtl="0" algn="l">
              <a:spcBef>
                <a:spcPts val="0"/>
              </a:spcBef>
              <a:spcAft>
                <a:spcPts val="0"/>
              </a:spcAft>
              <a:buClr>
                <a:srgbClr val="062858"/>
              </a:buClr>
              <a:buSzPts val="1800"/>
              <a:buFont typeface="Calibri"/>
              <a:buChar char="●"/>
            </a:pPr>
            <a:r>
              <a:rPr lang="en" sz="1800">
                <a:solidFill>
                  <a:srgbClr val="062858"/>
                </a:solidFill>
                <a:latin typeface="Calibri"/>
                <a:ea typeface="Calibri"/>
                <a:cs typeface="Calibri"/>
                <a:sym typeface="Calibri"/>
              </a:rPr>
              <a:t>Audit existing technologies</a:t>
            </a:r>
            <a:endParaRPr sz="1800">
              <a:solidFill>
                <a:srgbClr val="062858"/>
              </a:solidFill>
              <a:latin typeface="Calibri"/>
              <a:ea typeface="Calibri"/>
              <a:cs typeface="Calibri"/>
              <a:sym typeface="Calibri"/>
            </a:endParaRPr>
          </a:p>
          <a:p>
            <a:pPr indent="-342900" lvl="1" marL="914400" rtl="0" algn="l">
              <a:spcBef>
                <a:spcPts val="0"/>
              </a:spcBef>
              <a:spcAft>
                <a:spcPts val="0"/>
              </a:spcAft>
              <a:buClr>
                <a:srgbClr val="062858"/>
              </a:buClr>
              <a:buSzPts val="1800"/>
              <a:buFont typeface="Calibri"/>
              <a:buChar char="○"/>
            </a:pPr>
            <a:r>
              <a:rPr lang="en" sz="1800">
                <a:solidFill>
                  <a:schemeClr val="accent1"/>
                </a:solidFill>
                <a:latin typeface="Calibri"/>
                <a:ea typeface="Calibri"/>
                <a:cs typeface="Calibri"/>
                <a:sym typeface="Calibri"/>
              </a:rPr>
              <a:t>Community Asset Tracker</a:t>
            </a:r>
            <a:endParaRPr sz="1800">
              <a:solidFill>
                <a:srgbClr val="062858"/>
              </a:solidFill>
              <a:latin typeface="Calibri"/>
              <a:ea typeface="Calibri"/>
              <a:cs typeface="Calibri"/>
              <a:sym typeface="Calibri"/>
            </a:endParaRPr>
          </a:p>
          <a:p>
            <a:pPr indent="-342900" lvl="0" marL="457200" rtl="0" algn="l">
              <a:spcBef>
                <a:spcPts val="0"/>
              </a:spcBef>
              <a:spcAft>
                <a:spcPts val="0"/>
              </a:spcAft>
              <a:buClr>
                <a:srgbClr val="062858"/>
              </a:buClr>
              <a:buSzPts val="1800"/>
              <a:buFont typeface="Calibri"/>
              <a:buChar char="●"/>
            </a:pPr>
            <a:r>
              <a:rPr lang="en" sz="1800">
                <a:solidFill>
                  <a:srgbClr val="062858"/>
                </a:solidFill>
                <a:latin typeface="Calibri"/>
                <a:ea typeface="Calibri"/>
                <a:cs typeface="Calibri"/>
                <a:sym typeface="Calibri"/>
              </a:rPr>
              <a:t>Continue assessing technologies as they come in</a:t>
            </a:r>
            <a:endParaRPr sz="18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
        <p:nvSpPr>
          <p:cNvPr id="210" name="Google Shape;210;p26"/>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Next Steps</a:t>
            </a:r>
            <a:endParaRPr b="1" sz="3600">
              <a:solidFill>
                <a:srgbClr val="B98E00"/>
              </a:solidFill>
              <a:latin typeface="Times"/>
              <a:ea typeface="Times"/>
              <a:cs typeface="Times"/>
              <a:sym typeface="Time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216" name="Google Shape;216;p27"/>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Questions</a:t>
            </a:r>
            <a:endParaRPr b="1" sz="3600">
              <a:solidFill>
                <a:srgbClr val="B98E00"/>
              </a:solidFill>
              <a:latin typeface="Times"/>
              <a:ea typeface="Times"/>
              <a:cs typeface="Times"/>
              <a:sym typeface="Times"/>
            </a:endParaRPr>
          </a:p>
        </p:txBody>
      </p:sp>
      <p:sp>
        <p:nvSpPr>
          <p:cNvPr id="217" name="Google Shape;217;p27"/>
          <p:cNvSpPr/>
          <p:nvPr/>
        </p:nvSpPr>
        <p:spPr>
          <a:xfrm>
            <a:off x="3505200" y="1506450"/>
            <a:ext cx="2133600" cy="2130600"/>
          </a:xfrm>
          <a:prstGeom prst="ellipse">
            <a:avLst/>
          </a:prstGeom>
          <a:solidFill>
            <a:srgbClr val="062858"/>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7"/>
          <p:cNvSpPr txBox="1"/>
          <p:nvPr/>
        </p:nvSpPr>
        <p:spPr>
          <a:xfrm>
            <a:off x="3666000" y="1256250"/>
            <a:ext cx="1812000" cy="263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0">
                <a:solidFill>
                  <a:srgbClr val="B98E00"/>
                </a:solidFill>
                <a:latin typeface="Twentieth Century"/>
                <a:ea typeface="Twentieth Century"/>
                <a:cs typeface="Twentieth Century"/>
                <a:sym typeface="Twentieth Century"/>
              </a:rPr>
              <a:t>?</a:t>
            </a:r>
            <a:endParaRPr sz="15000">
              <a:solidFill>
                <a:srgbClr val="B98E00"/>
              </a:solidFill>
              <a:latin typeface="Twentieth Century"/>
              <a:ea typeface="Twentieth Century"/>
              <a:cs typeface="Twentieth Century"/>
              <a:sym typeface="Twentieth Century"/>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05" name="Google Shape;105;p16"/>
          <p:cNvSpPr txBox="1"/>
          <p:nvPr>
            <p:ph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Agenda</a:t>
            </a:r>
            <a:endParaRPr sz="3600">
              <a:latin typeface="Times"/>
              <a:ea typeface="Times"/>
              <a:cs typeface="Times"/>
              <a:sym typeface="Times"/>
            </a:endParaRPr>
          </a:p>
        </p:txBody>
      </p:sp>
      <p:sp>
        <p:nvSpPr>
          <p:cNvPr id="106" name="Google Shape;106;p16"/>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Where We Are</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Review</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Status Update: Press Release</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Documentation</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Next Steps</a:t>
            </a:r>
            <a:endParaRPr sz="2000">
              <a:solidFill>
                <a:srgbClr val="062858"/>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Questions</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12" name="Google Shape;112;p17"/>
          <p:cNvSpPr txBox="1"/>
          <p:nvPr>
            <p:ph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Where we are</a:t>
            </a:r>
            <a:endParaRPr sz="3600">
              <a:latin typeface="Times"/>
              <a:ea typeface="Times"/>
              <a:cs typeface="Times"/>
              <a:sym typeface="Times"/>
            </a:endParaRPr>
          </a:p>
        </p:txBody>
      </p:sp>
      <p:cxnSp>
        <p:nvCxnSpPr>
          <p:cNvPr id="113" name="Google Shape;113;p17"/>
          <p:cNvCxnSpPr>
            <a:endCxn id="114" idx="2"/>
          </p:cNvCxnSpPr>
          <p:nvPr/>
        </p:nvCxnSpPr>
        <p:spPr>
          <a:xfrm>
            <a:off x="-8250" y="3080000"/>
            <a:ext cx="3995700" cy="0"/>
          </a:xfrm>
          <a:prstGeom prst="straightConnector1">
            <a:avLst/>
          </a:prstGeom>
          <a:noFill/>
          <a:ln cap="flat" cmpd="sng" w="76200">
            <a:solidFill>
              <a:schemeClr val="dk2"/>
            </a:solidFill>
            <a:prstDash val="solid"/>
            <a:round/>
            <a:headEnd len="med" w="med" type="none"/>
            <a:tailEnd len="med" w="med" type="none"/>
          </a:ln>
        </p:spPr>
      </p:cxnSp>
      <p:sp>
        <p:nvSpPr>
          <p:cNvPr id="115" name="Google Shape;115;p17"/>
          <p:cNvSpPr/>
          <p:nvPr/>
        </p:nvSpPr>
        <p:spPr>
          <a:xfrm>
            <a:off x="1813350" y="2724650"/>
            <a:ext cx="817800" cy="817800"/>
          </a:xfrm>
          <a:prstGeom prst="ellipse">
            <a:avLst/>
          </a:prstGeom>
          <a:solidFill>
            <a:schemeClr val="lt1"/>
          </a:solidFill>
          <a:ln cap="flat" cmpd="sng" w="762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6" name="Google Shape;116;p17"/>
          <p:cNvCxnSpPr/>
          <p:nvPr/>
        </p:nvCxnSpPr>
        <p:spPr>
          <a:xfrm>
            <a:off x="5004075" y="3080000"/>
            <a:ext cx="4156800" cy="0"/>
          </a:xfrm>
          <a:prstGeom prst="straightConnector1">
            <a:avLst/>
          </a:prstGeom>
          <a:noFill/>
          <a:ln cap="flat" cmpd="sng" w="76200">
            <a:solidFill>
              <a:schemeClr val="dk2"/>
            </a:solidFill>
            <a:prstDash val="dash"/>
            <a:round/>
            <a:headEnd len="med" w="med" type="none"/>
            <a:tailEnd len="med" w="med" type="none"/>
          </a:ln>
        </p:spPr>
      </p:cxnSp>
      <p:sp>
        <p:nvSpPr>
          <p:cNvPr id="114" name="Google Shape;114;p17"/>
          <p:cNvSpPr/>
          <p:nvPr/>
        </p:nvSpPr>
        <p:spPr>
          <a:xfrm>
            <a:off x="3987450" y="2495450"/>
            <a:ext cx="1169100" cy="1169100"/>
          </a:xfrm>
          <a:prstGeom prst="ellipse">
            <a:avLst/>
          </a:prstGeom>
          <a:solidFill>
            <a:schemeClr val="lt1"/>
          </a:solidFill>
          <a:ln cap="flat" cmpd="sng" w="762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7"/>
          <p:cNvSpPr txBox="1"/>
          <p:nvPr/>
        </p:nvSpPr>
        <p:spPr>
          <a:xfrm>
            <a:off x="1251450" y="3710150"/>
            <a:ext cx="19416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a:solidFill>
                  <a:schemeClr val="dk1"/>
                </a:solidFill>
                <a:latin typeface="Twentieth Century"/>
                <a:ea typeface="Twentieth Century"/>
                <a:cs typeface="Twentieth Century"/>
                <a:sym typeface="Twentieth Century"/>
              </a:rPr>
              <a:t>Determine process for completing technology audit</a:t>
            </a:r>
            <a:endParaRPr>
              <a:latin typeface="Twentieth Century"/>
              <a:ea typeface="Twentieth Century"/>
              <a:cs typeface="Twentieth Century"/>
              <a:sym typeface="Twentieth Century"/>
            </a:endParaRPr>
          </a:p>
        </p:txBody>
      </p:sp>
      <p:sp>
        <p:nvSpPr>
          <p:cNvPr id="118" name="Google Shape;118;p17"/>
          <p:cNvSpPr txBox="1"/>
          <p:nvPr/>
        </p:nvSpPr>
        <p:spPr>
          <a:xfrm>
            <a:off x="1251450" y="2095250"/>
            <a:ext cx="19416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800">
                <a:latin typeface="Twentieth Century"/>
                <a:ea typeface="Twentieth Century"/>
                <a:cs typeface="Twentieth Century"/>
                <a:sym typeface="Twentieth Century"/>
              </a:rPr>
              <a:t>Last session</a:t>
            </a:r>
            <a:endParaRPr b="1" sz="1800">
              <a:latin typeface="Twentieth Century"/>
              <a:ea typeface="Twentieth Century"/>
              <a:cs typeface="Twentieth Century"/>
              <a:sym typeface="Twentieth Century"/>
            </a:endParaRPr>
          </a:p>
        </p:txBody>
      </p:sp>
      <p:sp>
        <p:nvSpPr>
          <p:cNvPr id="119" name="Google Shape;119;p17"/>
          <p:cNvSpPr txBox="1"/>
          <p:nvPr/>
        </p:nvSpPr>
        <p:spPr>
          <a:xfrm>
            <a:off x="3601200" y="1793900"/>
            <a:ext cx="1941600" cy="569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2500">
                <a:latin typeface="Twentieth Century"/>
                <a:ea typeface="Twentieth Century"/>
                <a:cs typeface="Twentieth Century"/>
                <a:sym typeface="Twentieth Century"/>
              </a:rPr>
              <a:t>Today</a:t>
            </a:r>
            <a:endParaRPr b="1" sz="2500">
              <a:latin typeface="Twentieth Century"/>
              <a:ea typeface="Twentieth Century"/>
              <a:cs typeface="Twentieth Century"/>
              <a:sym typeface="Twentieth Century"/>
            </a:endParaRPr>
          </a:p>
        </p:txBody>
      </p:sp>
      <p:sp>
        <p:nvSpPr>
          <p:cNvPr id="120" name="Google Shape;120;p17"/>
          <p:cNvSpPr txBox="1"/>
          <p:nvPr/>
        </p:nvSpPr>
        <p:spPr>
          <a:xfrm>
            <a:off x="5950950" y="2095250"/>
            <a:ext cx="19416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800">
                <a:latin typeface="Twentieth Century"/>
                <a:ea typeface="Twentieth Century"/>
                <a:cs typeface="Twentieth Century"/>
                <a:sym typeface="Twentieth Century"/>
              </a:rPr>
              <a:t>Coming up</a:t>
            </a:r>
            <a:endParaRPr b="1" sz="1800">
              <a:latin typeface="Twentieth Century"/>
              <a:ea typeface="Twentieth Century"/>
              <a:cs typeface="Twentieth Century"/>
              <a:sym typeface="Twentieth Century"/>
            </a:endParaRPr>
          </a:p>
        </p:txBody>
      </p:sp>
      <p:sp>
        <p:nvSpPr>
          <p:cNvPr id="121" name="Google Shape;121;p17"/>
          <p:cNvSpPr txBox="1"/>
          <p:nvPr/>
        </p:nvSpPr>
        <p:spPr>
          <a:xfrm>
            <a:off x="3601200" y="3710150"/>
            <a:ext cx="19416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latin typeface="Twentieth Century"/>
                <a:ea typeface="Twentieth Century"/>
                <a:cs typeface="Twentieth Century"/>
                <a:sym typeface="Twentieth Century"/>
              </a:rPr>
              <a:t>Review Press Release  and other documentation</a:t>
            </a:r>
            <a:endParaRPr>
              <a:latin typeface="Twentieth Century"/>
              <a:ea typeface="Twentieth Century"/>
              <a:cs typeface="Twentieth Century"/>
              <a:sym typeface="Twentieth Century"/>
            </a:endParaRPr>
          </a:p>
        </p:txBody>
      </p:sp>
      <p:sp>
        <p:nvSpPr>
          <p:cNvPr id="122" name="Google Shape;122;p17"/>
          <p:cNvSpPr txBox="1"/>
          <p:nvPr/>
        </p:nvSpPr>
        <p:spPr>
          <a:xfrm>
            <a:off x="5950950" y="3710150"/>
            <a:ext cx="1941600" cy="1262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Move forward on assessing FotoKite and Vacant Lot Monitoring</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solidFill>
                  <a:schemeClr val="dk1"/>
                </a:solidFill>
                <a:latin typeface="Twentieth Century"/>
                <a:ea typeface="Twentieth Century"/>
                <a:cs typeface="Twentieth Century"/>
                <a:sym typeface="Twentieth Century"/>
              </a:rPr>
              <a:t>and Community Asset Tracker</a:t>
            </a:r>
            <a:endParaRPr>
              <a:latin typeface="Twentieth Century"/>
              <a:ea typeface="Twentieth Century"/>
              <a:cs typeface="Twentieth Century"/>
              <a:sym typeface="Twentieth Century"/>
            </a:endParaRPr>
          </a:p>
        </p:txBody>
      </p:sp>
      <p:sp>
        <p:nvSpPr>
          <p:cNvPr id="123" name="Google Shape;123;p17"/>
          <p:cNvSpPr/>
          <p:nvPr/>
        </p:nvSpPr>
        <p:spPr>
          <a:xfrm>
            <a:off x="6512850" y="2671100"/>
            <a:ext cx="817800" cy="817800"/>
          </a:xfrm>
          <a:prstGeom prst="ellipse">
            <a:avLst/>
          </a:prstGeom>
          <a:solidFill>
            <a:schemeClr val="lt1"/>
          </a:solidFill>
          <a:ln cap="flat" cmpd="sng" w="762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9" name="Google Shape;129;p18"/>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Significant Changes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30" name="Google Shape;130;p18"/>
          <p:cNvSpPr txBox="1"/>
          <p:nvPr/>
        </p:nvSpPr>
        <p:spPr>
          <a:xfrm>
            <a:off x="876550" y="1304475"/>
            <a:ext cx="7810200" cy="769500"/>
          </a:xfrm>
          <a:prstGeom prst="rect">
            <a:avLst/>
          </a:prstGeom>
          <a:noFill/>
          <a:ln>
            <a:noFill/>
          </a:ln>
        </p:spPr>
        <p:txBody>
          <a:bodyPr anchorCtr="0" anchor="t" bIns="91425" lIns="91425" spcFirstLastPara="1" rIns="91425" wrap="square" tIns="91425">
            <a:noAutofit/>
          </a:bodyPr>
          <a:lstStyle/>
          <a:p>
            <a:pPr indent="-311150" lvl="0" marL="457200" rtl="0" algn="l">
              <a:spcBef>
                <a:spcPts val="0"/>
              </a:spcBef>
              <a:spcAft>
                <a:spcPts val="0"/>
              </a:spcAft>
              <a:buClr>
                <a:schemeClr val="accent1"/>
              </a:buClr>
              <a:buSzPts val="1300"/>
              <a:buFont typeface="Calibri"/>
              <a:buChar char="●"/>
            </a:pPr>
            <a:r>
              <a:rPr b="1" lang="en" sz="1300">
                <a:solidFill>
                  <a:schemeClr val="accent1"/>
                </a:solidFill>
                <a:latin typeface="Calibri"/>
                <a:ea typeface="Calibri"/>
                <a:cs typeface="Calibri"/>
                <a:sym typeface="Calibri"/>
              </a:rPr>
              <a:t>Surveillance Technology:</a:t>
            </a:r>
            <a:r>
              <a:rPr lang="en" sz="1300">
                <a:solidFill>
                  <a:schemeClr val="accent1"/>
                </a:solidFill>
                <a:latin typeface="Calibri"/>
                <a:ea typeface="Calibri"/>
                <a:cs typeface="Calibri"/>
                <a:sym typeface="Calibri"/>
              </a:rPr>
              <a:t> Technologies or capabilities that observe or analyze the movements, behavior, or actions of identifiable entities (including individuals, groups, organizations, software, or hardware) in a manner that is reasonably likely to raise concerns about civil liberties, freedom of speech or association, racial equity or social justice.</a:t>
            </a:r>
            <a:endParaRPr sz="1300">
              <a:solidFill>
                <a:schemeClr val="accent1"/>
              </a:solidFill>
              <a:latin typeface="Calibri"/>
              <a:ea typeface="Calibri"/>
              <a:cs typeface="Calibri"/>
              <a:sym typeface="Calibri"/>
            </a:endParaRPr>
          </a:p>
          <a:p>
            <a:pPr indent="-311150" lvl="0" marL="457200" rtl="0" algn="l">
              <a:spcBef>
                <a:spcPts val="0"/>
              </a:spcBef>
              <a:spcAft>
                <a:spcPts val="0"/>
              </a:spcAft>
              <a:buClr>
                <a:schemeClr val="accent1"/>
              </a:buClr>
              <a:buSzPts val="1300"/>
              <a:buFont typeface="Calibri"/>
              <a:buChar char="●"/>
            </a:pPr>
            <a:r>
              <a:rPr b="1" lang="en" sz="1300">
                <a:solidFill>
                  <a:schemeClr val="accent1"/>
                </a:solidFill>
                <a:latin typeface="Calibri"/>
                <a:ea typeface="Calibri"/>
                <a:cs typeface="Calibri"/>
                <a:sym typeface="Calibri"/>
              </a:rPr>
              <a:t>Data Collection Technology:</a:t>
            </a:r>
            <a:r>
              <a:rPr lang="en" sz="1300">
                <a:solidFill>
                  <a:schemeClr val="accent1"/>
                </a:solidFill>
                <a:latin typeface="Calibri"/>
                <a:ea typeface="Calibri"/>
                <a:cs typeface="Calibri"/>
                <a:sym typeface="Calibri"/>
              </a:rPr>
              <a:t> Technologies that use a systematic approach to gathering and measuring information from one or more sources in a way that contributes to a complete and accurate picture of an area of interest.</a:t>
            </a:r>
            <a:endParaRPr sz="1300">
              <a:solidFill>
                <a:schemeClr val="accent1"/>
              </a:solidFill>
              <a:latin typeface="Calibri"/>
              <a:ea typeface="Calibri"/>
              <a:cs typeface="Calibri"/>
              <a:sym typeface="Calibri"/>
            </a:endParaRPr>
          </a:p>
          <a:p>
            <a:pPr indent="-311150" lvl="0" marL="457200" rtl="0" algn="l">
              <a:spcBef>
                <a:spcPts val="0"/>
              </a:spcBef>
              <a:spcAft>
                <a:spcPts val="0"/>
              </a:spcAft>
              <a:buClr>
                <a:schemeClr val="accent1"/>
              </a:buClr>
              <a:buSzPts val="1300"/>
              <a:buFont typeface="Calibri"/>
              <a:buChar char="●"/>
            </a:pPr>
            <a:r>
              <a:rPr b="1" lang="en" sz="1300">
                <a:solidFill>
                  <a:schemeClr val="accent1"/>
                </a:solidFill>
                <a:latin typeface="Calibri"/>
                <a:ea typeface="Calibri"/>
                <a:cs typeface="Calibri"/>
                <a:sym typeface="Calibri"/>
              </a:rPr>
              <a:t>Identifiable Individuals: </a:t>
            </a:r>
            <a:r>
              <a:rPr lang="en" sz="1300">
                <a:solidFill>
                  <a:schemeClr val="accent1"/>
                </a:solidFill>
                <a:latin typeface="Calibri"/>
                <a:ea typeface="Calibri"/>
                <a:cs typeface="Calibri"/>
                <a:sym typeface="Calibri"/>
              </a:rPr>
              <a:t>Any information that can be used to distinguish one person from another or can be used for deanonymizing previously anonymous data.</a:t>
            </a:r>
            <a:endParaRPr sz="1300">
              <a:solidFill>
                <a:schemeClr val="accent1"/>
              </a:solidFill>
              <a:latin typeface="Calibri"/>
              <a:ea typeface="Calibri"/>
              <a:cs typeface="Calibri"/>
              <a:sym typeface="Calibri"/>
            </a:endParaRPr>
          </a:p>
          <a:p>
            <a:pPr indent="-311150" lvl="0" marL="457200" rtl="0" algn="l">
              <a:spcBef>
                <a:spcPts val="0"/>
              </a:spcBef>
              <a:spcAft>
                <a:spcPts val="0"/>
              </a:spcAft>
              <a:buClr>
                <a:schemeClr val="accent1"/>
              </a:buClr>
              <a:buSzPts val="1300"/>
              <a:buFont typeface="Calibri"/>
              <a:buChar char="●"/>
            </a:pPr>
            <a:r>
              <a:rPr b="1" lang="en" sz="1300">
                <a:solidFill>
                  <a:schemeClr val="accent1"/>
                </a:solidFill>
                <a:latin typeface="Calibri"/>
                <a:ea typeface="Calibri"/>
                <a:cs typeface="Calibri"/>
                <a:sym typeface="Calibri"/>
              </a:rPr>
              <a:t>Anonymization: </a:t>
            </a:r>
            <a:r>
              <a:rPr lang="en" sz="1300">
                <a:solidFill>
                  <a:schemeClr val="accent1"/>
                </a:solidFill>
                <a:latin typeface="Calibri"/>
                <a:ea typeface="Calibri"/>
                <a:cs typeface="Calibri"/>
                <a:sym typeface="Calibri"/>
              </a:rPr>
              <a:t>The process of removing personally identifiable information from data sets, so that the people whom the data describe remain anonymous. Differentiated by ‘Weak Anonymization’ (PII is removed from data) and ‘Strong Anonymization’ (features to redundantly encode PI or can be used in de-anonymization removed from data).</a:t>
            </a:r>
            <a:endParaRPr sz="1300">
              <a:solidFill>
                <a:schemeClr val="accent1"/>
              </a:solidFill>
              <a:latin typeface="Calibri"/>
              <a:ea typeface="Calibri"/>
              <a:cs typeface="Calibri"/>
              <a:sym typeface="Calibri"/>
            </a:endParaRPr>
          </a:p>
          <a:p>
            <a:pPr indent="-311150" lvl="0" marL="457200" rtl="0" algn="l">
              <a:spcBef>
                <a:spcPts val="0"/>
              </a:spcBef>
              <a:spcAft>
                <a:spcPts val="0"/>
              </a:spcAft>
              <a:buClr>
                <a:schemeClr val="accent1"/>
              </a:buClr>
              <a:buSzPts val="1300"/>
              <a:buFont typeface="Calibri"/>
              <a:buChar char="●"/>
            </a:pPr>
            <a:r>
              <a:rPr b="1" lang="en" sz="1300">
                <a:solidFill>
                  <a:schemeClr val="accent1"/>
                </a:solidFill>
                <a:latin typeface="Calibri"/>
                <a:ea typeface="Calibri"/>
                <a:cs typeface="Calibri"/>
                <a:sym typeface="Calibri"/>
              </a:rPr>
              <a:t>Surveillance Software: </a:t>
            </a:r>
            <a:r>
              <a:rPr lang="en" sz="1300">
                <a:solidFill>
                  <a:schemeClr val="accent1"/>
                </a:solidFill>
                <a:latin typeface="Calibri"/>
                <a:ea typeface="Calibri"/>
                <a:cs typeface="Calibri"/>
                <a:sym typeface="Calibri"/>
              </a:rPr>
              <a:t>Is or supports any electronic device, software program, or hosted software solution that is designed or primarily intended to be used for the purpose of surveillance. Software with a secondary purpose of surveillance will also be reviewed by the group with the understanding that the primary intent is not surveillance.</a:t>
            </a:r>
            <a:endParaRPr sz="1300">
              <a:solidFill>
                <a:schemeClr val="accent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300">
              <a:solidFill>
                <a:schemeClr val="accent1"/>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1300">
              <a:solidFill>
                <a:schemeClr val="accent1"/>
              </a:solidFill>
              <a:latin typeface="Roboto"/>
              <a:ea typeface="Roboto"/>
              <a:cs typeface="Roboto"/>
              <a:sym typeface="Roboto"/>
            </a:endParaRPr>
          </a:p>
          <a:p>
            <a:pPr indent="0" lvl="0" marL="0" rtl="0" algn="l">
              <a:spcBef>
                <a:spcPts val="0"/>
              </a:spcBef>
              <a:spcAft>
                <a:spcPts val="0"/>
              </a:spcAft>
              <a:buNone/>
            </a:pPr>
            <a:r>
              <a:t/>
            </a:r>
            <a:endParaRPr sz="1300">
              <a:solidFill>
                <a:srgbClr val="062858"/>
              </a:solidFill>
              <a:latin typeface="Calibri"/>
              <a:ea typeface="Calibri"/>
              <a:cs typeface="Calibri"/>
              <a:sym typeface="Calibri"/>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p:txBody>
      </p:sp>
      <p:sp>
        <p:nvSpPr>
          <p:cNvPr id="131" name="Google Shape;131;p18"/>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37" name="Google Shape;137;p19"/>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New Definitions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38" name="Google Shape;138;p19"/>
          <p:cNvSpPr txBox="1"/>
          <p:nvPr/>
        </p:nvSpPr>
        <p:spPr>
          <a:xfrm>
            <a:off x="876550" y="1685475"/>
            <a:ext cx="7810200" cy="769500"/>
          </a:xfrm>
          <a:prstGeom prst="rect">
            <a:avLst/>
          </a:prstGeom>
          <a:noFill/>
          <a:ln>
            <a:noFill/>
          </a:ln>
        </p:spPr>
        <p:txBody>
          <a:bodyPr anchorCtr="0" anchor="t" bIns="91425" lIns="91425" spcFirstLastPara="1" rIns="91425" wrap="square" tIns="91425">
            <a:noAutofit/>
          </a:bodyPr>
          <a:lstStyle/>
          <a:p>
            <a:pPr indent="-304800" lvl="0" marL="457200" rtl="0" algn="l">
              <a:spcBef>
                <a:spcPts val="0"/>
              </a:spcBef>
              <a:spcAft>
                <a:spcPts val="0"/>
              </a:spcAft>
              <a:buClr>
                <a:schemeClr val="accent1"/>
              </a:buClr>
              <a:buSzPts val="1200"/>
              <a:buFont typeface="Calibri"/>
              <a:buChar char="●"/>
            </a:pPr>
            <a:r>
              <a:rPr b="1" lang="en" sz="1200">
                <a:solidFill>
                  <a:schemeClr val="accent1"/>
                </a:solidFill>
                <a:highlight>
                  <a:srgbClr val="FFE599"/>
                </a:highlight>
                <a:latin typeface="Calibri"/>
                <a:ea typeface="Calibri"/>
                <a:cs typeface="Calibri"/>
                <a:sym typeface="Calibri"/>
              </a:rPr>
              <a:t>Disclosure &amp;</a:t>
            </a:r>
            <a:r>
              <a:rPr b="1" lang="en" sz="1200">
                <a:solidFill>
                  <a:schemeClr val="accent1"/>
                </a:solidFill>
                <a:highlight>
                  <a:srgbClr val="FFE599"/>
                </a:highlight>
                <a:latin typeface="Calibri"/>
                <a:ea typeface="Calibri"/>
                <a:cs typeface="Calibri"/>
                <a:sym typeface="Calibri"/>
              </a:rPr>
              <a:t> </a:t>
            </a:r>
            <a:r>
              <a:rPr b="1" lang="en" sz="1200">
                <a:solidFill>
                  <a:schemeClr val="accent1"/>
                </a:solidFill>
                <a:highlight>
                  <a:srgbClr val="FFE599"/>
                </a:highlight>
                <a:latin typeface="Calibri"/>
                <a:ea typeface="Calibri"/>
                <a:cs typeface="Calibri"/>
                <a:sym typeface="Calibri"/>
              </a:rPr>
              <a:t>Opt Out:</a:t>
            </a:r>
            <a:r>
              <a:rPr lang="en" sz="1200">
                <a:solidFill>
                  <a:schemeClr val="accent1"/>
                </a:solidFill>
                <a:highlight>
                  <a:srgbClr val="FFE599"/>
                </a:highlight>
                <a:latin typeface="Calibri"/>
                <a:ea typeface="Calibri"/>
                <a:cs typeface="Calibri"/>
                <a:sym typeface="Calibri"/>
              </a:rPr>
              <a:t> A direction by the constituent that you not disclose nonpublic personal information about that consumer to a nonaffiliated third party</a:t>
            </a:r>
            <a:endParaRPr sz="1200">
              <a:solidFill>
                <a:schemeClr val="accent1"/>
              </a:solidFill>
              <a:highlight>
                <a:srgbClr val="FFE599"/>
              </a:highlight>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b="1" lang="en" sz="1200">
                <a:solidFill>
                  <a:schemeClr val="accent1"/>
                </a:solidFill>
                <a:highlight>
                  <a:srgbClr val="FFE599"/>
                </a:highlight>
                <a:latin typeface="Calibri"/>
                <a:ea typeface="Calibri"/>
                <a:cs typeface="Calibri"/>
                <a:sym typeface="Calibri"/>
              </a:rPr>
              <a:t>Implied Consent:</a:t>
            </a:r>
            <a:r>
              <a:rPr lang="en" sz="1200">
                <a:solidFill>
                  <a:schemeClr val="accent1"/>
                </a:solidFill>
                <a:highlight>
                  <a:srgbClr val="FFE599"/>
                </a:highlight>
                <a:latin typeface="Calibri"/>
                <a:ea typeface="Calibri"/>
                <a:cs typeface="Calibri"/>
                <a:sym typeface="Calibri"/>
              </a:rPr>
              <a:t> Consent which is not expressly granted by a person, but rather implicitly granted by a person's actions and the facts and circumstances of a particular situation (or in some cases, by a person's silence or inaction)</a:t>
            </a:r>
            <a:endParaRPr sz="1200">
              <a:solidFill>
                <a:schemeClr val="accent1"/>
              </a:solidFill>
              <a:highlight>
                <a:srgbClr val="FFE599"/>
              </a:highlight>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lang="en" sz="1200">
                <a:solidFill>
                  <a:schemeClr val="accent1"/>
                </a:solidFill>
                <a:latin typeface="Calibri"/>
                <a:ea typeface="Calibri"/>
                <a:cs typeface="Calibri"/>
                <a:sym typeface="Calibri"/>
              </a:rPr>
              <a:t>Justified without Consent:</a:t>
            </a:r>
            <a:endParaRPr sz="1200">
              <a:solidFill>
                <a:schemeClr val="accent1"/>
              </a:solidFill>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lang="en" sz="1200">
                <a:solidFill>
                  <a:schemeClr val="accent1"/>
                </a:solidFill>
                <a:latin typeface="Calibri"/>
                <a:ea typeface="Calibri"/>
                <a:cs typeface="Calibri"/>
                <a:sym typeface="Calibri"/>
              </a:rPr>
              <a:t>Improper Collection of Data: </a:t>
            </a:r>
            <a:endParaRPr sz="1200">
              <a:solidFill>
                <a:schemeClr val="accent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200">
              <a:solidFill>
                <a:schemeClr val="accent1"/>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1200">
              <a:solidFill>
                <a:schemeClr val="accent1"/>
              </a:solidFill>
              <a:latin typeface="Roboto"/>
              <a:ea typeface="Roboto"/>
              <a:cs typeface="Roboto"/>
              <a:sym typeface="Roboto"/>
            </a:endParaRPr>
          </a:p>
          <a:p>
            <a:pPr indent="0" lvl="0" marL="0" rtl="0" algn="l">
              <a:spcBef>
                <a:spcPts val="0"/>
              </a:spcBef>
              <a:spcAft>
                <a:spcPts val="0"/>
              </a:spcAft>
              <a:buNone/>
            </a:pPr>
            <a:r>
              <a:t/>
            </a:r>
            <a:endParaRPr sz="1200">
              <a:solidFill>
                <a:srgbClr val="062858"/>
              </a:solidFill>
              <a:latin typeface="Calibri"/>
              <a:ea typeface="Calibri"/>
              <a:cs typeface="Calibri"/>
              <a:sym typeface="Calibri"/>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p:txBody>
      </p:sp>
      <p:sp>
        <p:nvSpPr>
          <p:cNvPr id="139" name="Google Shape;139;p19"/>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45" name="Google Shape;145;p20"/>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New Definitions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46" name="Google Shape;146;p20"/>
          <p:cNvSpPr txBox="1"/>
          <p:nvPr/>
        </p:nvSpPr>
        <p:spPr>
          <a:xfrm>
            <a:off x="876550" y="1685475"/>
            <a:ext cx="7810200" cy="769500"/>
          </a:xfrm>
          <a:prstGeom prst="rect">
            <a:avLst/>
          </a:prstGeom>
          <a:noFill/>
          <a:ln>
            <a:noFill/>
          </a:ln>
        </p:spPr>
        <p:txBody>
          <a:bodyPr anchorCtr="0" anchor="t" bIns="91425" lIns="91425" spcFirstLastPara="1" rIns="91425" wrap="square" tIns="91425">
            <a:noAutofit/>
          </a:bodyPr>
          <a:lstStyle/>
          <a:p>
            <a:pPr indent="-304800" lvl="0" marL="457200" rtl="0" algn="l">
              <a:spcBef>
                <a:spcPts val="0"/>
              </a:spcBef>
              <a:spcAft>
                <a:spcPts val="0"/>
              </a:spcAft>
              <a:buClr>
                <a:schemeClr val="accent1"/>
              </a:buClr>
              <a:buSzPts val="1200"/>
              <a:buFont typeface="Calibri"/>
              <a:buChar char="●"/>
            </a:pPr>
            <a:r>
              <a:rPr b="1" lang="en" sz="1200">
                <a:solidFill>
                  <a:schemeClr val="accent1"/>
                </a:solidFill>
                <a:highlight>
                  <a:srgbClr val="FFE599"/>
                </a:highlight>
                <a:latin typeface="Calibri"/>
                <a:ea typeface="Calibri"/>
                <a:cs typeface="Calibri"/>
                <a:sym typeface="Calibri"/>
              </a:rPr>
              <a:t>Disclosure &amp; Opt Out:</a:t>
            </a:r>
            <a:r>
              <a:rPr lang="en" sz="1200">
                <a:solidFill>
                  <a:schemeClr val="accent1"/>
                </a:solidFill>
                <a:highlight>
                  <a:srgbClr val="FFE599"/>
                </a:highlight>
                <a:latin typeface="Calibri"/>
                <a:ea typeface="Calibri"/>
                <a:cs typeface="Calibri"/>
                <a:sym typeface="Calibri"/>
              </a:rPr>
              <a:t> A direction by the constituent that you not disclose nonpublic personal information about that consumer to a nonaffiliated third party</a:t>
            </a:r>
            <a:endParaRPr sz="1200">
              <a:solidFill>
                <a:schemeClr val="accent1"/>
              </a:solidFill>
              <a:highlight>
                <a:srgbClr val="FFE599"/>
              </a:highlight>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b="1" lang="en" sz="1200">
                <a:solidFill>
                  <a:schemeClr val="accent1"/>
                </a:solidFill>
                <a:highlight>
                  <a:srgbClr val="FFE599"/>
                </a:highlight>
                <a:latin typeface="Calibri"/>
                <a:ea typeface="Calibri"/>
                <a:cs typeface="Calibri"/>
                <a:sym typeface="Calibri"/>
              </a:rPr>
              <a:t>Implied Consent:</a:t>
            </a:r>
            <a:r>
              <a:rPr lang="en" sz="1200">
                <a:solidFill>
                  <a:schemeClr val="accent1"/>
                </a:solidFill>
                <a:highlight>
                  <a:srgbClr val="FFE599"/>
                </a:highlight>
                <a:latin typeface="Calibri"/>
                <a:ea typeface="Calibri"/>
                <a:cs typeface="Calibri"/>
                <a:sym typeface="Calibri"/>
              </a:rPr>
              <a:t> Consent which is not expressly granted by a person, but rather implicitly granted by a person's actions and the facts and circumstances of a particular situation (or in some cases, by a person's silence or inaction)</a:t>
            </a:r>
            <a:endParaRPr sz="1200">
              <a:solidFill>
                <a:schemeClr val="accent1"/>
              </a:solidFill>
              <a:highlight>
                <a:srgbClr val="FFE599"/>
              </a:highlight>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lang="en" sz="1200">
                <a:solidFill>
                  <a:schemeClr val="accent1"/>
                </a:solidFill>
                <a:highlight>
                  <a:srgbClr val="00FF00"/>
                </a:highlight>
                <a:latin typeface="Calibri"/>
                <a:ea typeface="Calibri"/>
                <a:cs typeface="Calibri"/>
                <a:sym typeface="Calibri"/>
              </a:rPr>
              <a:t>Justified without Consent:</a:t>
            </a:r>
            <a:endParaRPr sz="1200">
              <a:solidFill>
                <a:schemeClr val="accent1"/>
              </a:solidFill>
              <a:highlight>
                <a:srgbClr val="00FF00"/>
              </a:highlight>
              <a:latin typeface="Calibri"/>
              <a:ea typeface="Calibri"/>
              <a:cs typeface="Calibri"/>
              <a:sym typeface="Calibri"/>
            </a:endParaRPr>
          </a:p>
          <a:p>
            <a:pPr indent="-304800" lvl="0" marL="457200" rtl="0" algn="l">
              <a:spcBef>
                <a:spcPts val="0"/>
              </a:spcBef>
              <a:spcAft>
                <a:spcPts val="0"/>
              </a:spcAft>
              <a:buClr>
                <a:schemeClr val="accent1"/>
              </a:buClr>
              <a:buSzPts val="1200"/>
              <a:buFont typeface="Calibri"/>
              <a:buChar char="●"/>
            </a:pPr>
            <a:r>
              <a:rPr lang="en" sz="1200">
                <a:solidFill>
                  <a:schemeClr val="accent1"/>
                </a:solidFill>
                <a:highlight>
                  <a:srgbClr val="00FF00"/>
                </a:highlight>
                <a:latin typeface="Calibri"/>
                <a:ea typeface="Calibri"/>
                <a:cs typeface="Calibri"/>
                <a:sym typeface="Calibri"/>
              </a:rPr>
              <a:t>Improper Collection of Data: </a:t>
            </a:r>
            <a:endParaRPr sz="1200">
              <a:solidFill>
                <a:schemeClr val="accent1"/>
              </a:solidFill>
              <a:highlight>
                <a:srgbClr val="00FF00"/>
              </a:highlight>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200">
              <a:solidFill>
                <a:schemeClr val="accent1"/>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1200">
              <a:solidFill>
                <a:schemeClr val="accent1"/>
              </a:solidFill>
              <a:latin typeface="Roboto"/>
              <a:ea typeface="Roboto"/>
              <a:cs typeface="Roboto"/>
              <a:sym typeface="Roboto"/>
            </a:endParaRPr>
          </a:p>
          <a:p>
            <a:pPr indent="0" lvl="0" marL="0" rtl="0" algn="ctr">
              <a:spcBef>
                <a:spcPts val="0"/>
              </a:spcBef>
              <a:spcAft>
                <a:spcPts val="0"/>
              </a:spcAft>
              <a:buClr>
                <a:schemeClr val="dk1"/>
              </a:buClr>
              <a:buSzPts val="1100"/>
              <a:buFont typeface="Arial"/>
              <a:buNone/>
            </a:pPr>
            <a:r>
              <a:rPr lang="en" sz="1700" u="sng">
                <a:solidFill>
                  <a:schemeClr val="accent1"/>
                </a:solidFill>
                <a:latin typeface="Roboto"/>
                <a:ea typeface="Roboto"/>
                <a:cs typeface="Roboto"/>
                <a:sym typeface="Roboto"/>
              </a:rPr>
              <a:t>Do we have volunteers to tackle these by our next meeting?</a:t>
            </a:r>
            <a:endParaRPr sz="1700" u="sng">
              <a:solidFill>
                <a:schemeClr val="accent1"/>
              </a:solidFill>
              <a:latin typeface="Roboto"/>
              <a:ea typeface="Roboto"/>
              <a:cs typeface="Roboto"/>
              <a:sym typeface="Roboto"/>
            </a:endParaRPr>
          </a:p>
          <a:p>
            <a:pPr indent="0" lvl="0" marL="0" rtl="0" algn="l">
              <a:spcBef>
                <a:spcPts val="0"/>
              </a:spcBef>
              <a:spcAft>
                <a:spcPts val="0"/>
              </a:spcAft>
              <a:buNone/>
            </a:pPr>
            <a:r>
              <a:t/>
            </a:r>
            <a:endParaRPr sz="1200">
              <a:solidFill>
                <a:srgbClr val="062858"/>
              </a:solidFill>
              <a:latin typeface="Calibri"/>
              <a:ea typeface="Calibri"/>
              <a:cs typeface="Calibri"/>
              <a:sym typeface="Calibri"/>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a:p>
            <a:pPr indent="0" lvl="0" marL="0" rtl="0" algn="l">
              <a:spcBef>
                <a:spcPts val="0"/>
              </a:spcBef>
              <a:spcAft>
                <a:spcPts val="0"/>
              </a:spcAft>
              <a:buNone/>
            </a:pPr>
            <a:r>
              <a:t/>
            </a:r>
            <a:endParaRPr sz="1200">
              <a:solidFill>
                <a:srgbClr val="062858"/>
              </a:solidFill>
              <a:latin typeface="Roboto"/>
              <a:ea typeface="Roboto"/>
              <a:cs typeface="Roboto"/>
              <a:sym typeface="Roboto"/>
            </a:endParaRPr>
          </a:p>
        </p:txBody>
      </p:sp>
      <p:sp>
        <p:nvSpPr>
          <p:cNvPr id="147" name="Google Shape;147;p20"/>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10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53" name="Google Shape;153;p21"/>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54" name="Google Shape;154;p21"/>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55" name="Google Shape;155;p21"/>
          <p:cNvSpPr txBox="1"/>
          <p:nvPr/>
        </p:nvSpPr>
        <p:spPr>
          <a:xfrm>
            <a:off x="1134950" y="1301400"/>
            <a:ext cx="62355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Fotokite: </a:t>
            </a:r>
            <a:r>
              <a:rPr lang="en" sz="1500">
                <a:solidFill>
                  <a:srgbClr val="062858"/>
                </a:solidFill>
                <a:latin typeface="Twentieth Century"/>
                <a:ea typeface="Twentieth Century"/>
                <a:cs typeface="Twentieth Century"/>
                <a:sym typeface="Twentieth Century"/>
              </a:rPr>
              <a:t>Aerial UAS allowing for different perspectives during crisis response.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Press Release out, currently in public comment period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Vacant Lot Monitoring:</a:t>
            </a:r>
            <a:r>
              <a:rPr lang="en" sz="1500">
                <a:solidFill>
                  <a:srgbClr val="062858"/>
                </a:solidFill>
                <a:latin typeface="Twentieth Century"/>
                <a:ea typeface="Twentieth Century"/>
                <a:cs typeface="Twentieth Century"/>
                <a:sym typeface="Twentieth Century"/>
              </a:rPr>
              <a:t> Sensor that detect changes in a scene to monitor lots for dumping.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9FC5E8"/>
                </a:highlight>
                <a:latin typeface="Twentieth Century"/>
                <a:ea typeface="Twentieth Century"/>
                <a:cs typeface="Twentieth Century"/>
                <a:sym typeface="Twentieth Century"/>
              </a:rPr>
              <a:t>Press Release out, currently in public comment period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DocuSign: </a:t>
            </a:r>
            <a:r>
              <a:rPr lang="en" sz="1500">
                <a:solidFill>
                  <a:srgbClr val="062858"/>
                </a:solidFill>
                <a:latin typeface="Twentieth Century"/>
                <a:ea typeface="Twentieth Century"/>
                <a:cs typeface="Twentieth Century"/>
                <a:sym typeface="Twentieth Century"/>
              </a:rPr>
              <a:t>Electronic signature tool. Exempt, moving forward to implementation.</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Exempt from process</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Community Asset Tracker: </a:t>
            </a:r>
            <a:r>
              <a:rPr lang="en" sz="1500">
                <a:solidFill>
                  <a:srgbClr val="062858"/>
                </a:solidFill>
                <a:latin typeface="Twentieth Century"/>
                <a:ea typeface="Twentieth Century"/>
                <a:cs typeface="Twentieth Century"/>
                <a:sym typeface="Twentieth Century"/>
              </a:rPr>
              <a:t>Camera with machine learning algorithm to identify objects within the city. Not enough information, tabled until more details are provided.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Being assessed in next week’s meeting</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61" name="Google Shape;161;p22"/>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SLAs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62" name="Google Shape;162;p22"/>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63" name="Google Shape;163;p22"/>
          <p:cNvSpPr/>
          <p:nvPr/>
        </p:nvSpPr>
        <p:spPr>
          <a:xfrm>
            <a:off x="74937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2"/>
          <p:cNvSpPr txBox="1"/>
          <p:nvPr/>
        </p:nvSpPr>
        <p:spPr>
          <a:xfrm>
            <a:off x="688175" y="17781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2 - 6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(10 - 30</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Business Days)</a:t>
            </a:r>
            <a:endParaRPr>
              <a:latin typeface="Twentieth Century"/>
              <a:ea typeface="Twentieth Century"/>
              <a:cs typeface="Twentieth Century"/>
              <a:sym typeface="Twentieth Century"/>
            </a:endParaRPr>
          </a:p>
        </p:txBody>
      </p:sp>
      <p:sp>
        <p:nvSpPr>
          <p:cNvPr id="165" name="Google Shape;165;p22"/>
          <p:cNvSpPr txBox="1"/>
          <p:nvPr/>
        </p:nvSpPr>
        <p:spPr>
          <a:xfrm>
            <a:off x="688175" y="28808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Initial submission to determination of surveillance </a:t>
            </a:r>
            <a:endParaRPr>
              <a:latin typeface="Twentieth Century"/>
              <a:ea typeface="Twentieth Century"/>
              <a:cs typeface="Twentieth Century"/>
              <a:sym typeface="Twentieth Century"/>
            </a:endParaRPr>
          </a:p>
        </p:txBody>
      </p:sp>
      <p:sp>
        <p:nvSpPr>
          <p:cNvPr id="166" name="Google Shape;166;p22"/>
          <p:cNvSpPr/>
          <p:nvPr/>
        </p:nvSpPr>
        <p:spPr>
          <a:xfrm>
            <a:off x="282620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22"/>
          <p:cNvSpPr txBox="1"/>
          <p:nvPr/>
        </p:nvSpPr>
        <p:spPr>
          <a:xfrm>
            <a:off x="276500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Every </a:t>
            </a: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68" name="Google Shape;168;p22"/>
          <p:cNvSpPr txBox="1"/>
          <p:nvPr/>
        </p:nvSpPr>
        <p:spPr>
          <a:xfrm>
            <a:off x="2765000" y="2880850"/>
            <a:ext cx="1574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Short duration meeting to vote on technology exemptions</a:t>
            </a:r>
            <a:endParaRPr>
              <a:latin typeface="Twentieth Century"/>
              <a:ea typeface="Twentieth Century"/>
              <a:cs typeface="Twentieth Century"/>
              <a:sym typeface="Twentieth Century"/>
            </a:endParaRPr>
          </a:p>
        </p:txBody>
      </p:sp>
      <p:sp>
        <p:nvSpPr>
          <p:cNvPr id="169" name="Google Shape;169;p22"/>
          <p:cNvSpPr/>
          <p:nvPr/>
        </p:nvSpPr>
        <p:spPr>
          <a:xfrm>
            <a:off x="490302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22"/>
          <p:cNvSpPr txBox="1"/>
          <p:nvPr/>
        </p:nvSpPr>
        <p:spPr>
          <a:xfrm>
            <a:off x="4841825"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71" name="Google Shape;171;p22"/>
          <p:cNvSpPr txBox="1"/>
          <p:nvPr/>
        </p:nvSpPr>
        <p:spPr>
          <a:xfrm>
            <a:off x="4660625"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Public comment period:</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Issuance of press release </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Council meeting</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 For now public input will be received via a Google Form and in the future will be on the new website.</a:t>
            </a:r>
            <a:endParaRPr>
              <a:latin typeface="Twentieth Century"/>
              <a:ea typeface="Twentieth Century"/>
              <a:cs typeface="Twentieth Century"/>
              <a:sym typeface="Twentieth Century"/>
            </a:endParaRPr>
          </a:p>
        </p:txBody>
      </p:sp>
      <p:sp>
        <p:nvSpPr>
          <p:cNvPr id="172" name="Google Shape;172;p22"/>
          <p:cNvSpPr/>
          <p:nvPr/>
        </p:nvSpPr>
        <p:spPr>
          <a:xfrm>
            <a:off x="704105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2"/>
          <p:cNvSpPr txBox="1"/>
          <p:nvPr/>
        </p:nvSpPr>
        <p:spPr>
          <a:xfrm>
            <a:off x="697985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74" name="Google Shape;174;p22"/>
          <p:cNvSpPr txBox="1"/>
          <p:nvPr/>
        </p:nvSpPr>
        <p:spPr>
          <a:xfrm>
            <a:off x="6798650"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Submission of finalized form (by dept.) to time of recommendation. </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Group will individually research; departments will get follow-up questions; group to vote yes/no;  and submit recommendation.</a:t>
            </a:r>
            <a:endParaRPr>
              <a:latin typeface="Twentieth Century"/>
              <a:ea typeface="Twentieth Century"/>
              <a:cs typeface="Twentieth Century"/>
              <a:sym typeface="Twentieth Century"/>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80" name="Google Shape;180;p23"/>
          <p:cNvSpPr txBox="1"/>
          <p:nvPr/>
        </p:nvSpPr>
        <p:spPr>
          <a:xfrm>
            <a:off x="669875" y="1233750"/>
            <a:ext cx="6138300" cy="1958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300">
                <a:solidFill>
                  <a:srgbClr val="062858"/>
                </a:solidFill>
                <a:latin typeface="Calibri"/>
                <a:ea typeface="Calibri"/>
                <a:cs typeface="Calibri"/>
                <a:sym typeface="Calibri"/>
              </a:rPr>
              <a:t>Working Group Head: </a:t>
            </a:r>
            <a:r>
              <a:rPr lang="en" sz="2300">
                <a:solidFill>
                  <a:srgbClr val="062858"/>
                </a:solidFill>
                <a:latin typeface="Calibri"/>
                <a:ea typeface="Calibri"/>
                <a:cs typeface="Calibri"/>
                <a:sym typeface="Calibri"/>
              </a:rPr>
              <a:t>Group representative</a:t>
            </a:r>
            <a:r>
              <a:rPr b="1" lang="en" sz="2300">
                <a:solidFill>
                  <a:srgbClr val="062858"/>
                </a:solidFill>
                <a:latin typeface="Calibri"/>
                <a:ea typeface="Calibri"/>
                <a:cs typeface="Calibri"/>
                <a:sym typeface="Calibri"/>
              </a:rPr>
              <a:t> </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81" name="Google Shape;181;p23"/>
          <p:cNvSpPr txBox="1"/>
          <p:nvPr/>
        </p:nvSpPr>
        <p:spPr>
          <a:xfrm>
            <a:off x="876550" y="1685475"/>
            <a:ext cx="4380900" cy="7695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lang="en" sz="1500">
                <a:solidFill>
                  <a:srgbClr val="062858"/>
                </a:solidFill>
                <a:latin typeface="Calibri"/>
                <a:ea typeface="Calibri"/>
                <a:cs typeface="Calibri"/>
                <a:sym typeface="Calibri"/>
              </a:rPr>
              <a:t>Johannes, nominated by Jen Tifft</a:t>
            </a:r>
            <a:endParaRPr sz="15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
        <p:nvSpPr>
          <p:cNvPr id="182" name="Google Shape;182;p23"/>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83" name="Google Shape;183;p23"/>
          <p:cNvSpPr txBox="1"/>
          <p:nvPr/>
        </p:nvSpPr>
        <p:spPr>
          <a:xfrm>
            <a:off x="617925" y="2358300"/>
            <a:ext cx="7915200" cy="1958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300">
                <a:solidFill>
                  <a:srgbClr val="062858"/>
                </a:solidFill>
                <a:latin typeface="Calibri"/>
                <a:ea typeface="Calibri"/>
                <a:cs typeface="Calibri"/>
                <a:sym typeface="Calibri"/>
              </a:rPr>
              <a:t>Executive Secretary: </a:t>
            </a:r>
            <a:r>
              <a:rPr lang="en" sz="2300">
                <a:solidFill>
                  <a:srgbClr val="062858"/>
                </a:solidFill>
                <a:latin typeface="Calibri"/>
                <a:ea typeface="Calibri"/>
                <a:cs typeface="Calibri"/>
                <a:sym typeface="Calibri"/>
              </a:rPr>
              <a:t>Agenda-setting</a:t>
            </a:r>
            <a:r>
              <a:rPr lang="en" sz="2300">
                <a:solidFill>
                  <a:srgbClr val="062858"/>
                </a:solidFill>
                <a:latin typeface="Calibri"/>
                <a:ea typeface="Calibri"/>
                <a:cs typeface="Calibri"/>
                <a:sym typeface="Calibri"/>
              </a:rPr>
              <a:t> and executing SLAs.</a:t>
            </a:r>
            <a:endParaRPr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84" name="Google Shape;184;p23"/>
          <p:cNvSpPr txBox="1"/>
          <p:nvPr/>
        </p:nvSpPr>
        <p:spPr>
          <a:xfrm>
            <a:off x="919875" y="2890800"/>
            <a:ext cx="4380900" cy="7695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lang="en" sz="1500">
                <a:solidFill>
                  <a:schemeClr val="accent1"/>
                </a:solidFill>
                <a:latin typeface="Calibri"/>
                <a:ea typeface="Calibri"/>
                <a:cs typeface="Calibri"/>
                <a:sym typeface="Calibri"/>
              </a:rPr>
              <a:t>[Nominees]</a:t>
            </a:r>
            <a:endParaRPr sz="15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
        <p:nvSpPr>
          <p:cNvPr id="185" name="Google Shape;185;p23"/>
          <p:cNvSpPr txBox="1"/>
          <p:nvPr/>
        </p:nvSpPr>
        <p:spPr>
          <a:xfrm>
            <a:off x="617925" y="3507900"/>
            <a:ext cx="4870500" cy="538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300">
                <a:solidFill>
                  <a:schemeClr val="accent1"/>
                </a:solidFill>
                <a:latin typeface="Calibri"/>
                <a:ea typeface="Calibri"/>
                <a:cs typeface="Calibri"/>
                <a:sym typeface="Calibri"/>
              </a:rPr>
              <a:t>Working Group Counsel</a:t>
            </a:r>
            <a:endParaRPr b="1" sz="2300">
              <a:solidFill>
                <a:schemeClr val="accent1"/>
              </a:solidFill>
              <a:latin typeface="Calibri"/>
              <a:ea typeface="Calibri"/>
              <a:cs typeface="Calibri"/>
              <a:sym typeface="Calibri"/>
            </a:endParaRPr>
          </a:p>
        </p:txBody>
      </p:sp>
      <p:sp>
        <p:nvSpPr>
          <p:cNvPr id="186" name="Google Shape;186;p23"/>
          <p:cNvSpPr txBox="1"/>
          <p:nvPr/>
        </p:nvSpPr>
        <p:spPr>
          <a:xfrm>
            <a:off x="876550" y="4006038"/>
            <a:ext cx="5535600" cy="415500"/>
          </a:xfrm>
          <a:prstGeom prst="rect">
            <a:avLst/>
          </a:prstGeom>
          <a:noFill/>
          <a:ln>
            <a:noFill/>
          </a:ln>
        </p:spPr>
        <p:txBody>
          <a:bodyPr anchorCtr="0" anchor="t" bIns="91425" lIns="91425" spcFirstLastPara="1" rIns="91425" wrap="square" tIns="91425">
            <a:spAutoFit/>
          </a:bodyPr>
          <a:lstStyle/>
          <a:p>
            <a:pPr indent="-323850" lvl="0" marL="457200" rtl="0" algn="l">
              <a:spcBef>
                <a:spcPts val="0"/>
              </a:spcBef>
              <a:spcAft>
                <a:spcPts val="0"/>
              </a:spcAft>
              <a:buClr>
                <a:schemeClr val="accent1"/>
              </a:buClr>
              <a:buSzPts val="1500"/>
              <a:buFont typeface="Calibri"/>
              <a:buChar char="●"/>
            </a:pPr>
            <a:r>
              <a:rPr lang="en" sz="1500">
                <a:solidFill>
                  <a:schemeClr val="accent1"/>
                </a:solidFill>
                <a:latin typeface="Calibri"/>
                <a:ea typeface="Calibri"/>
                <a:cs typeface="Calibri"/>
                <a:sym typeface="Calibri"/>
              </a:rPr>
              <a:t>Patrick Blood, Corporation Counsel, City of Syracuse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ity of Syracuse No. #5">
  <a:themeElements>
    <a:clrScheme name="Office">
      <a:dk1>
        <a:srgbClr val="000000"/>
      </a:dk1>
      <a:lt1>
        <a:srgbClr val="FFFFFF"/>
      </a:lt1>
      <a:dk2>
        <a:srgbClr val="B98E00"/>
      </a:dk2>
      <a:lt2>
        <a:srgbClr val="EEECE1"/>
      </a:lt2>
      <a:accent1>
        <a:srgbClr val="062858"/>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