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
      <p:font typeface="Poppins"/>
      <p:regular r:id="rId20"/>
      <p:bold r:id="rId21"/>
      <p:italic r:id="rId22"/>
      <p:boldItalic r:id="rId23"/>
    </p:embeddedFont>
    <p:embeddedFont>
      <p:font typeface="Libre Baskerville"/>
      <p:regular r:id="rId24"/>
      <p:bold r:id="rId25"/>
      <p: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003">
          <p15:clr>
            <a:srgbClr val="A4A3A4"/>
          </p15:clr>
        </p15:guide>
        <p15:guide id="2" pos="144">
          <p15:clr>
            <a:srgbClr val="A4A3A4"/>
          </p15:clr>
        </p15:guide>
        <p15:guide id="3" pos="5616">
          <p15:clr>
            <a:srgbClr val="9AA0A6"/>
          </p15:clr>
        </p15:guide>
        <p15:guide id="4" orient="horz" pos="28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003" orient="horz"/>
        <p:guide pos="144"/>
        <p:guide pos="5616"/>
        <p:guide pos="288"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oppins-regular.fntdata"/><Relationship Id="rId22" Type="http://schemas.openxmlformats.org/officeDocument/2006/relationships/font" Target="fonts/Poppins-italic.fntdata"/><Relationship Id="rId21" Type="http://schemas.openxmlformats.org/officeDocument/2006/relationships/font" Target="fonts/Poppins-bold.fntdata"/><Relationship Id="rId24" Type="http://schemas.openxmlformats.org/officeDocument/2006/relationships/font" Target="fonts/LibreBaskerville-regular.fntdata"/><Relationship Id="rId23" Type="http://schemas.openxmlformats.org/officeDocument/2006/relationships/font" Target="fonts/Poppi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LibreBaskerville-italic.fntdata"/><Relationship Id="rId25" Type="http://schemas.openxmlformats.org/officeDocument/2006/relationships/font" Target="fonts/LibreBaskerville-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19" Type="http://schemas.openxmlformats.org/officeDocument/2006/relationships/font" Target="fonts/Roboto-boldItalic.fntdata"/><Relationship Id="rId18" Type="http://schemas.openxmlformats.org/officeDocument/2006/relationships/font" Target="fonts/Robot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7c11150254_3_89: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96" name="Google Shape;96;g7c11150254_3_89:notes"/>
          <p:cNvSpPr/>
          <p:nvPr>
            <p:ph idx="2" type="sldImg"/>
          </p:nvPr>
        </p:nvSpPr>
        <p:spPr>
          <a:xfrm>
            <a:off x="397565" y="685488"/>
            <a:ext cx="6062869"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98eb1c9761_0_17: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9" name="Google Shape;169;g98eb1c9761_0_17: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6810c52c3_0_3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2" name="Google Shape;102;g86810c52c3_0_3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e221b901c8_0_2: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09" name="Google Shape;109;ge221b901c8_0_2: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fd41b7129d_0_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17" name="Google Shape;117;gfd41b7129d_0_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02e961f893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25" name="Google Shape;125;g102e961f893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dbab3d7879_0_35: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rPr lang="en"/>
              <a:t>Ask that every member of the team complete the Google Form for both technologies</a:t>
            </a:r>
            <a:endParaRPr/>
          </a:p>
          <a:p>
            <a:pPr indent="0" lvl="0" marL="0" rtl="0" algn="l">
              <a:spcBef>
                <a:spcPts val="0"/>
              </a:spcBef>
              <a:spcAft>
                <a:spcPts val="0"/>
              </a:spcAft>
              <a:buNone/>
            </a:pPr>
            <a:r>
              <a:rPr lang="en"/>
              <a:t>Collect form responses</a:t>
            </a:r>
            <a:endParaRPr/>
          </a:p>
          <a:p>
            <a:pPr indent="0" lvl="0" marL="0" rtl="0" algn="l">
              <a:spcBef>
                <a:spcPts val="0"/>
              </a:spcBef>
              <a:spcAft>
                <a:spcPts val="0"/>
              </a:spcAft>
              <a:buNone/>
            </a:pPr>
            <a:r>
              <a:rPr lang="en"/>
              <a:t>Then we would send to sender</a:t>
            </a:r>
            <a:endParaRPr/>
          </a:p>
          <a:p>
            <a:pPr indent="0" lvl="0" marL="0" rtl="0" algn="l">
              <a:spcBef>
                <a:spcPts val="0"/>
              </a:spcBef>
              <a:spcAft>
                <a:spcPts val="0"/>
              </a:spcAft>
              <a:buNone/>
            </a:pPr>
            <a:r>
              <a:rPr lang="en"/>
              <a:t>Then they would respond to the feedback</a:t>
            </a:r>
            <a:endParaRPr/>
          </a:p>
          <a:p>
            <a:pPr indent="0" lvl="0" marL="0" rtl="0" algn="l">
              <a:spcBef>
                <a:spcPts val="0"/>
              </a:spcBef>
              <a:spcAft>
                <a:spcPts val="0"/>
              </a:spcAft>
              <a:buNone/>
            </a:pPr>
            <a:r>
              <a:rPr lang="en"/>
              <a:t>Then they would send a response</a:t>
            </a:r>
            <a:endParaRPr/>
          </a:p>
          <a:p>
            <a:pPr indent="0" lvl="0" marL="0" rtl="0" algn="l">
              <a:spcBef>
                <a:spcPts val="0"/>
              </a:spcBef>
              <a:spcAft>
                <a:spcPts val="0"/>
              </a:spcAft>
              <a:buNone/>
            </a:pPr>
            <a:r>
              <a:rPr lang="en"/>
              <a:t>Then we review and vote (decide how we will vote)</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32" name="Google Shape;132;gdbab3d7879_0_35: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fba96ded3e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51" name="Google Shape;151;gfba96ded3e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fd41b7129d_0_0: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57" name="Google Shape;157;gfd41b7129d_0_0: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104eb49adbc_0_1:notes"/>
          <p:cNvSpPr txBox="1"/>
          <p:nvPr>
            <p:ph idx="1" type="body"/>
          </p:nvPr>
        </p:nvSpPr>
        <p:spPr>
          <a:xfrm>
            <a:off x="685800" y="4343400"/>
            <a:ext cx="5486400" cy="4114800"/>
          </a:xfrm>
          <a:prstGeom prst="rect">
            <a:avLst/>
          </a:prstGeom>
        </p:spPr>
        <p:txBody>
          <a:bodyPr anchorCtr="0" anchor="t" bIns="89600" lIns="89600" spcFirstLastPara="1" rIns="89600" wrap="square" tIns="89600">
            <a:noAutofit/>
          </a:bodyPr>
          <a:lstStyle/>
          <a:p>
            <a:pPr indent="0" lvl="0" marL="0" rtl="0" algn="l">
              <a:spcBef>
                <a:spcPts val="0"/>
              </a:spcBef>
              <a:spcAft>
                <a:spcPts val="0"/>
              </a:spcAft>
              <a:buNone/>
            </a:pPr>
            <a:r>
              <a:t/>
            </a:r>
            <a:endParaRPr/>
          </a:p>
        </p:txBody>
      </p:sp>
      <p:sp>
        <p:nvSpPr>
          <p:cNvPr id="163" name="Google Shape;163;g104eb49adbc_0_1:notes"/>
          <p:cNvSpPr/>
          <p:nvPr>
            <p:ph idx="2" type="sldImg"/>
          </p:nvPr>
        </p:nvSpPr>
        <p:spPr>
          <a:xfrm>
            <a:off x="397565" y="685488"/>
            <a:ext cx="6063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18" name="Google Shape;18;p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2" name="Shape 72"/>
        <p:cNvGrpSpPr/>
        <p:nvPr/>
      </p:nvGrpSpPr>
      <p:grpSpPr>
        <a:xfrm>
          <a:off x="0" y="0"/>
          <a:ext cx="0" cy="0"/>
          <a:chOff x="0" y="0"/>
          <a:chExt cx="0" cy="0"/>
        </a:xfrm>
      </p:grpSpPr>
      <p:sp>
        <p:nvSpPr>
          <p:cNvPr id="73" name="Google Shape;73;p11"/>
          <p:cNvSpPr txBox="1"/>
          <p:nvPr>
            <p:ph type="title"/>
          </p:nvPr>
        </p:nvSpPr>
        <p:spPr>
          <a:xfrm>
            <a:off x="1792288" y="3600450"/>
            <a:ext cx="5486400" cy="425053"/>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Twentieth Century"/>
                <a:ea typeface="Twentieth Century"/>
                <a:cs typeface="Twentieth Century"/>
                <a:sym typeface="Twentieth Century"/>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Twentieth Century"/>
                <a:ea typeface="Twentieth Century"/>
                <a:cs typeface="Twentieth Century"/>
                <a:sym typeface="Twentieth Century"/>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Twentieth Century"/>
                <a:ea typeface="Twentieth Century"/>
                <a:cs typeface="Twentieth Century"/>
                <a:sym typeface="Twentieth Century"/>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Twentieth Century"/>
                <a:ea typeface="Twentieth Century"/>
                <a:cs typeface="Twentieth Century"/>
                <a:sym typeface="Twentieth Century"/>
              </a:defRPr>
            </a:lvl9pPr>
          </a:lstStyle>
          <a:p/>
        </p:txBody>
      </p:sp>
      <p:sp>
        <p:nvSpPr>
          <p:cNvPr id="75" name="Google Shape;75;p11"/>
          <p:cNvSpPr txBox="1"/>
          <p:nvPr>
            <p:ph idx="1" type="body"/>
          </p:nvPr>
        </p:nvSpPr>
        <p:spPr>
          <a:xfrm>
            <a:off x="1792288" y="4025503"/>
            <a:ext cx="5486400" cy="603646"/>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9" name="Shape 79"/>
        <p:cNvGrpSpPr/>
        <p:nvPr/>
      </p:nvGrpSpPr>
      <p:grpSpPr>
        <a:xfrm>
          <a:off x="0" y="0"/>
          <a:ext cx="0" cy="0"/>
          <a:chOff x="0" y="0"/>
          <a:chExt cx="0" cy="0"/>
        </a:xfrm>
      </p:grpSpPr>
      <p:sp>
        <p:nvSpPr>
          <p:cNvPr id="80" name="Google Shape;80;p12"/>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2874764" y="-1217414"/>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85" name="Google Shape;85;p12"/>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6" name="Shape 86"/>
        <p:cNvGrpSpPr/>
        <p:nvPr/>
      </p:nvGrpSpPr>
      <p:grpSpPr>
        <a:xfrm>
          <a:off x="0" y="0"/>
          <a:ext cx="0" cy="0"/>
          <a:chOff x="0" y="0"/>
          <a:chExt cx="0" cy="0"/>
        </a:xfrm>
      </p:grpSpPr>
      <p:sp>
        <p:nvSpPr>
          <p:cNvPr id="87" name="Google Shape;87;p13"/>
          <p:cNvSpPr txBox="1"/>
          <p:nvPr>
            <p:ph type="title"/>
          </p:nvPr>
        </p:nvSpPr>
        <p:spPr>
          <a:xfrm rot="5400000">
            <a:off x="5503664" y="1411486"/>
            <a:ext cx="4308872"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8" name="Google Shape;88;p13"/>
          <p:cNvSpPr txBox="1"/>
          <p:nvPr>
            <p:ph idx="1" type="body"/>
          </p:nvPr>
        </p:nvSpPr>
        <p:spPr>
          <a:xfrm rot="5400000">
            <a:off x="1312664" y="-569714"/>
            <a:ext cx="4308872"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9" name="Google Shape;89;p1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92" name="Google Shape;92;p1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ection Header">
  <p:cSld name="1_Section Header">
    <p:spTree>
      <p:nvGrpSpPr>
        <p:cNvPr id="93" name="Shape 9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3"/>
          <p:cNvSpPr txBox="1"/>
          <p:nvPr>
            <p:ph type="title"/>
          </p:nvPr>
        </p:nvSpPr>
        <p:spPr>
          <a:xfrm>
            <a:off x="304800" y="594122"/>
            <a:ext cx="8229600" cy="777600"/>
          </a:xfrm>
          <a:prstGeom prst="rect">
            <a:avLst/>
          </a:prstGeom>
          <a:noFill/>
          <a:ln>
            <a:noFill/>
          </a:ln>
        </p:spPr>
        <p:txBody>
          <a:bodyPr anchorCtr="0" anchor="ctr" bIns="45700" lIns="91425" spcFirstLastPara="1" rIns="91425" wrap="square" tIns="45700">
            <a:noAutofit/>
          </a:bodyPr>
          <a:lstStyle>
            <a:lvl1pPr lvl="0">
              <a:spcBef>
                <a:spcPts val="0"/>
              </a:spcBef>
              <a:spcAft>
                <a:spcPts val="0"/>
              </a:spcAft>
              <a:buClr>
                <a:schemeClr val="dk1"/>
              </a:buClr>
              <a:buSzPts val="4000"/>
              <a:buFont typeface="Times New Roman"/>
              <a:buNone/>
              <a:defRPr b="1" sz="2400">
                <a:solidFill>
                  <a:srgbClr val="B98E00"/>
                </a:solidFill>
                <a:latin typeface="Roboto"/>
                <a:ea typeface="Roboto"/>
                <a:cs typeface="Roboto"/>
                <a:sym typeface="Robot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25" name="Google Shape;25;p3"/>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 sz="800" u="none" cap="none" strike="noStrike">
                <a:solidFill>
                  <a:srgbClr val="888888"/>
                </a:solidFill>
                <a:latin typeface="Poppins"/>
                <a:ea typeface="Poppins"/>
                <a:cs typeface="Poppins"/>
                <a:sym typeface="Poppins"/>
              </a:rPr>
              <a:t>‹#›</a:t>
            </a:fld>
            <a:endParaRPr b="0" i="0" sz="800" u="none" cap="none" strike="noStrike">
              <a:solidFill>
                <a:srgbClr val="888888"/>
              </a:solidFill>
              <a:latin typeface="Poppins"/>
              <a:ea typeface="Poppins"/>
              <a:cs typeface="Poppins"/>
              <a:sym typeface="Poppins"/>
            </a:endParaRPr>
          </a:p>
        </p:txBody>
      </p:sp>
      <p:cxnSp>
        <p:nvCxnSpPr>
          <p:cNvPr id="30" name="Google Shape;30;p4"/>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ontent with Caption">
  <p:cSld name="1_Content with Caption">
    <p:spTree>
      <p:nvGrpSpPr>
        <p:cNvPr id="31" name="Shape 31"/>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2" name="Shape 32"/>
        <p:cNvGrpSpPr/>
        <p:nvPr/>
      </p:nvGrpSpPr>
      <p:grpSpPr>
        <a:xfrm>
          <a:off x="0" y="0"/>
          <a:ext cx="0" cy="0"/>
          <a:chOff x="0" y="0"/>
          <a:chExt cx="0" cy="0"/>
        </a:xfrm>
      </p:grpSpPr>
      <p:sp>
        <p:nvSpPr>
          <p:cNvPr id="33" name="Google Shape;33;p6"/>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6"/>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5" name="Google Shape;35;p6"/>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6" name="Google Shape;36;p6"/>
          <p:cNvSpPr txBox="1"/>
          <p:nvPr>
            <p:ph idx="3" type="body"/>
          </p:nvPr>
        </p:nvSpPr>
        <p:spPr>
          <a:xfrm>
            <a:off x="4645025"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37" name="Google Shape;37;p6"/>
          <p:cNvSpPr txBox="1"/>
          <p:nvPr>
            <p:ph idx="4" type="body"/>
          </p:nvPr>
        </p:nvSpPr>
        <p:spPr>
          <a:xfrm>
            <a:off x="4645025"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38" name="Google Shape;38;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41" name="Google Shape;41;p6"/>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42" name="Shape 42"/>
        <p:cNvGrpSpPr/>
        <p:nvPr/>
      </p:nvGrpSpPr>
      <p:grpSpPr>
        <a:xfrm>
          <a:off x="0" y="0"/>
          <a:ext cx="0" cy="0"/>
          <a:chOff x="0" y="0"/>
          <a:chExt cx="0" cy="0"/>
        </a:xfrm>
      </p:grpSpPr>
      <p:sp>
        <p:nvSpPr>
          <p:cNvPr id="43" name="Google Shape;43;p7"/>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cxnSp>
        <p:nvCxnSpPr>
          <p:cNvPr id="45" name="Google Shape;45;p7"/>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46" name="Google Shape;46;p7"/>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
        <p:nvSpPr>
          <p:cNvPr id="47" name="Google Shape;47;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50" name="Shape 50"/>
        <p:cNvGrpSpPr/>
        <p:nvPr/>
      </p:nvGrpSpPr>
      <p:grpSpPr>
        <a:xfrm>
          <a:off x="0" y="0"/>
          <a:ext cx="0" cy="0"/>
          <a:chOff x="0" y="0"/>
          <a:chExt cx="0" cy="0"/>
        </a:xfrm>
      </p:grpSpPr>
      <p:sp>
        <p:nvSpPr>
          <p:cNvPr id="51" name="Google Shape;51;p8"/>
          <p:cNvSpPr txBox="1"/>
          <p:nvPr>
            <p:ph type="title"/>
          </p:nvPr>
        </p:nvSpPr>
        <p:spPr>
          <a:xfrm>
            <a:off x="722313" y="3305175"/>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3600"/>
              <a:buFont typeface="Times New Roman"/>
              <a:buNone/>
              <a:defRPr b="0" sz="36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2" name="Google Shape;52;p8"/>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53" name="Google Shape;53;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8"/>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56" name="Google Shape;56;p8"/>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7" name="Shape 57"/>
        <p:cNvGrpSpPr/>
        <p:nvPr/>
      </p:nvGrpSpPr>
      <p:grpSpPr>
        <a:xfrm>
          <a:off x="0" y="0"/>
          <a:ext cx="0" cy="0"/>
          <a:chOff x="0" y="0"/>
          <a:chExt cx="0" cy="0"/>
        </a:xfrm>
      </p:grpSpPr>
      <p:sp>
        <p:nvSpPr>
          <p:cNvPr id="58" name="Google Shape;58;p9"/>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000"/>
              <a:buFont typeface="Times New Roman"/>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9" name="Google Shape;59;p9"/>
          <p:cNvSpPr txBox="1"/>
          <p:nvPr>
            <p:ph idx="1" type="body"/>
          </p:nvPr>
        </p:nvSpPr>
        <p:spPr>
          <a:xfrm>
            <a:off x="457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0" name="Google Shape;60;p9"/>
          <p:cNvSpPr txBox="1"/>
          <p:nvPr>
            <p:ph idx="2" type="body"/>
          </p:nvPr>
        </p:nvSpPr>
        <p:spPr>
          <a:xfrm>
            <a:off x="4648200" y="1200150"/>
            <a:ext cx="4038600" cy="3394472"/>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1" name="Google Shape;61;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cxnSp>
        <p:nvCxnSpPr>
          <p:cNvPr id="64" name="Google Shape;64;p9"/>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457200" y="204788"/>
            <a:ext cx="3008313" cy="871537"/>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Times New Roman"/>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8" name="Google Shape;68;p10"/>
          <p:cNvSpPr txBox="1"/>
          <p:nvPr>
            <p:ph idx="2" type="body"/>
          </p:nvPr>
        </p:nvSpPr>
        <p:spPr>
          <a:xfrm>
            <a:off x="457200" y="1076325"/>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sz="800">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fld id="{00000000-1234-1234-1234-123412341234}" type="slidenum">
              <a:rPr lang="en" sz="800">
                <a:solidFill>
                  <a:srgbClr val="888888"/>
                </a:solidFill>
                <a:latin typeface="Poppins"/>
                <a:ea typeface="Poppins"/>
                <a:cs typeface="Poppins"/>
                <a:sym typeface="Poppins"/>
              </a:rPr>
              <a:t>‹#›</a:t>
            </a:fld>
            <a:endParaRPr sz="800">
              <a:solidFill>
                <a:srgbClr val="888888"/>
              </a:solidFill>
              <a:latin typeface="Poppins"/>
              <a:ea typeface="Poppins"/>
              <a:cs typeface="Poppins"/>
              <a:sym typeface="Poppin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85750"/>
            <a:ext cx="8229600" cy="777479"/>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000"/>
              <a:buFont typeface="Times New Roman"/>
              <a:buNone/>
              <a:defRPr b="0" i="0" sz="4000" u="none" cap="none" strike="noStrike">
                <a:solidFill>
                  <a:schemeClr val="dk1"/>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200150"/>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Twentieth Century"/>
                <a:ea typeface="Twentieth Century"/>
                <a:cs typeface="Twentieth Century"/>
                <a:sym typeface="Twentieth Century"/>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Twentieth Century"/>
                <a:ea typeface="Twentieth Century"/>
                <a:cs typeface="Twentieth Century"/>
                <a:sym typeface="Twentieth Century"/>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Twentieth Century"/>
                <a:ea typeface="Twentieth Century"/>
                <a:cs typeface="Twentieth Century"/>
                <a:sym typeface="Twentieth Century"/>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Twentieth Century"/>
                <a:ea typeface="Twentieth Century"/>
                <a:cs typeface="Twentieth Century"/>
                <a:sym typeface="Twentieth Century"/>
              </a:defRPr>
            </a:lvl9pPr>
          </a:lstStyle>
          <a:p/>
        </p:txBody>
      </p:sp>
      <p:sp>
        <p:nvSpPr>
          <p:cNvPr id="8" name="Google Shape;8;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9" name="Google Shape;9;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800" u="none" cap="none" strike="noStrike">
                <a:solidFill>
                  <a:srgbClr val="062858"/>
                </a:solidFill>
                <a:latin typeface="Twentieth Century"/>
                <a:ea typeface="Twentieth Century"/>
                <a:cs typeface="Twentieth Century"/>
                <a:sym typeface="Twentieth Century"/>
              </a:defRPr>
            </a:lvl1pPr>
            <a:lvl2pPr lvl="1"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2pPr>
            <a:lvl3pPr lvl="2"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3pPr>
            <a:lvl4pPr lvl="3"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4pPr>
            <a:lvl5pPr lvl="4"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5pPr>
            <a:lvl6pPr lvl="5"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6pPr>
            <a:lvl7pPr lvl="6"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7pPr>
            <a:lvl8pPr lvl="7"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8pPr>
            <a:lvl9pPr lvl="8" marR="0" rtl="0" algn="l">
              <a:spcBef>
                <a:spcPts val="0"/>
              </a:spcBef>
              <a:spcAft>
                <a:spcPts val="0"/>
              </a:spcAft>
              <a:buSzPts val="1400"/>
              <a:buNone/>
              <a:defRPr b="0" i="0" sz="1800" u="none" cap="none" strike="noStrike">
                <a:solidFill>
                  <a:schemeClr val="dk1"/>
                </a:solidFill>
                <a:latin typeface="Twentieth Century"/>
                <a:ea typeface="Twentieth Century"/>
                <a:cs typeface="Twentieth Century"/>
                <a:sym typeface="Twentieth Century"/>
              </a:defRPr>
            </a:lvl9pPr>
          </a:lstStyle>
          <a:p/>
        </p:txBody>
      </p:sp>
      <p:sp>
        <p:nvSpPr>
          <p:cNvPr id="10" name="Google Shape;10;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800" u="none" cap="none" strike="noStrike">
                <a:solidFill>
                  <a:srgbClr val="062858"/>
                </a:solidFill>
                <a:latin typeface="Poppins"/>
                <a:ea typeface="Poppins"/>
                <a:cs typeface="Poppins"/>
                <a:sym typeface="Poppins"/>
              </a:defRPr>
            </a:lvl1pPr>
            <a:lvl2pPr indent="0" lvl="1" marL="0" marR="0" rtl="0" algn="r">
              <a:spcBef>
                <a:spcPts val="0"/>
              </a:spcBef>
              <a:buNone/>
              <a:defRPr b="0" i="0" sz="800" u="none" cap="none" strike="noStrike">
                <a:solidFill>
                  <a:srgbClr val="062858"/>
                </a:solidFill>
                <a:latin typeface="Poppins"/>
                <a:ea typeface="Poppins"/>
                <a:cs typeface="Poppins"/>
                <a:sym typeface="Poppins"/>
              </a:defRPr>
            </a:lvl2pPr>
            <a:lvl3pPr indent="0" lvl="2" marL="0" marR="0" rtl="0" algn="r">
              <a:spcBef>
                <a:spcPts val="0"/>
              </a:spcBef>
              <a:buNone/>
              <a:defRPr b="0" i="0" sz="800" u="none" cap="none" strike="noStrike">
                <a:solidFill>
                  <a:srgbClr val="062858"/>
                </a:solidFill>
                <a:latin typeface="Poppins"/>
                <a:ea typeface="Poppins"/>
                <a:cs typeface="Poppins"/>
                <a:sym typeface="Poppins"/>
              </a:defRPr>
            </a:lvl3pPr>
            <a:lvl4pPr indent="0" lvl="3" marL="0" marR="0" rtl="0" algn="r">
              <a:spcBef>
                <a:spcPts val="0"/>
              </a:spcBef>
              <a:buNone/>
              <a:defRPr b="0" i="0" sz="800" u="none" cap="none" strike="noStrike">
                <a:solidFill>
                  <a:srgbClr val="062858"/>
                </a:solidFill>
                <a:latin typeface="Poppins"/>
                <a:ea typeface="Poppins"/>
                <a:cs typeface="Poppins"/>
                <a:sym typeface="Poppins"/>
              </a:defRPr>
            </a:lvl4pPr>
            <a:lvl5pPr indent="0" lvl="4" marL="0" marR="0" rtl="0" algn="r">
              <a:spcBef>
                <a:spcPts val="0"/>
              </a:spcBef>
              <a:buNone/>
              <a:defRPr b="0" i="0" sz="800" u="none" cap="none" strike="noStrike">
                <a:solidFill>
                  <a:srgbClr val="062858"/>
                </a:solidFill>
                <a:latin typeface="Poppins"/>
                <a:ea typeface="Poppins"/>
                <a:cs typeface="Poppins"/>
                <a:sym typeface="Poppins"/>
              </a:defRPr>
            </a:lvl5pPr>
            <a:lvl6pPr indent="0" lvl="5" marL="0" marR="0" rtl="0" algn="r">
              <a:spcBef>
                <a:spcPts val="0"/>
              </a:spcBef>
              <a:buNone/>
              <a:defRPr b="0" i="0" sz="800" u="none" cap="none" strike="noStrike">
                <a:solidFill>
                  <a:srgbClr val="062858"/>
                </a:solidFill>
                <a:latin typeface="Poppins"/>
                <a:ea typeface="Poppins"/>
                <a:cs typeface="Poppins"/>
                <a:sym typeface="Poppins"/>
              </a:defRPr>
            </a:lvl6pPr>
            <a:lvl7pPr indent="0" lvl="6" marL="0" marR="0" rtl="0" algn="r">
              <a:spcBef>
                <a:spcPts val="0"/>
              </a:spcBef>
              <a:buNone/>
              <a:defRPr b="0" i="0" sz="800" u="none" cap="none" strike="noStrike">
                <a:solidFill>
                  <a:srgbClr val="062858"/>
                </a:solidFill>
                <a:latin typeface="Poppins"/>
                <a:ea typeface="Poppins"/>
                <a:cs typeface="Poppins"/>
                <a:sym typeface="Poppins"/>
              </a:defRPr>
            </a:lvl7pPr>
            <a:lvl8pPr indent="0" lvl="7" marL="0" marR="0" rtl="0" algn="r">
              <a:spcBef>
                <a:spcPts val="0"/>
              </a:spcBef>
              <a:buNone/>
              <a:defRPr b="0" i="0" sz="800" u="none" cap="none" strike="noStrike">
                <a:solidFill>
                  <a:srgbClr val="062858"/>
                </a:solidFill>
                <a:latin typeface="Poppins"/>
                <a:ea typeface="Poppins"/>
                <a:cs typeface="Poppins"/>
                <a:sym typeface="Poppins"/>
              </a:defRPr>
            </a:lvl8pPr>
            <a:lvl9pPr indent="0" lvl="8" marL="0" marR="0" rtl="0" algn="r">
              <a:spcBef>
                <a:spcPts val="0"/>
              </a:spcBef>
              <a:buNone/>
              <a:defRPr b="0" i="0" sz="800" u="none" cap="none" strike="noStrike">
                <a:solidFill>
                  <a:srgbClr val="062858"/>
                </a:solidFill>
                <a:latin typeface="Poppins"/>
                <a:ea typeface="Poppins"/>
                <a:cs typeface="Poppins"/>
                <a:sym typeface="Poppins"/>
              </a:defRPr>
            </a:lvl9pPr>
          </a:lstStyle>
          <a:p>
            <a:pPr indent="0" lvl="0" marL="0" rtl="0" algn="r">
              <a:spcBef>
                <a:spcPts val="0"/>
              </a:spcBef>
              <a:spcAft>
                <a:spcPts val="0"/>
              </a:spcAft>
              <a:buNone/>
            </a:pPr>
            <a:fld id="{00000000-1234-1234-1234-123412341234}" type="slidenum">
              <a:rPr lang="en"/>
              <a:t>‹#›</a:t>
            </a:fld>
            <a:endParaRPr/>
          </a:p>
        </p:txBody>
      </p:sp>
      <p:cxnSp>
        <p:nvCxnSpPr>
          <p:cNvPr id="11" name="Google Shape;11;p1"/>
          <p:cNvCxnSpPr/>
          <p:nvPr/>
        </p:nvCxnSpPr>
        <p:spPr>
          <a:xfrm>
            <a:off x="457200" y="285750"/>
            <a:ext cx="8229600" cy="0"/>
          </a:xfrm>
          <a:prstGeom prst="straightConnector1">
            <a:avLst/>
          </a:prstGeom>
          <a:noFill/>
          <a:ln cap="flat" cmpd="sng" w="28575">
            <a:solidFill>
              <a:srgbClr val="062858"/>
            </a:solidFill>
            <a:prstDash val="solid"/>
            <a:round/>
            <a:headEnd len="sm" w="sm" type="none"/>
            <a:tailEnd len="sm" w="sm" type="none"/>
          </a:ln>
        </p:spPr>
      </p:cxnSp>
      <p:sp>
        <p:nvSpPr>
          <p:cNvPr id="12" name="Google Shape;12;p1"/>
          <p:cNvSpPr txBox="1"/>
          <p:nvPr/>
        </p:nvSpPr>
        <p:spPr>
          <a:xfrm>
            <a:off x="4767300" y="11850"/>
            <a:ext cx="3919500" cy="273900"/>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rPr lang="en" sz="1000">
                <a:solidFill>
                  <a:srgbClr val="062858"/>
                </a:solidFill>
                <a:latin typeface="Poppins"/>
                <a:ea typeface="Poppins"/>
                <a:cs typeface="Poppins"/>
                <a:sym typeface="Poppins"/>
              </a:rPr>
              <a:t>Surveillance Technology Policy and Data Governance 2021</a:t>
            </a:r>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62858"/>
        </a:solidFill>
      </p:bgPr>
    </p:bg>
    <p:spTree>
      <p:nvGrpSpPr>
        <p:cNvPr id="97" name="Shape 97"/>
        <p:cNvGrpSpPr/>
        <p:nvPr/>
      </p:nvGrpSpPr>
      <p:grpSpPr>
        <a:xfrm>
          <a:off x="0" y="0"/>
          <a:ext cx="0" cy="0"/>
          <a:chOff x="0" y="0"/>
          <a:chExt cx="0" cy="0"/>
        </a:xfrm>
      </p:grpSpPr>
      <p:sp>
        <p:nvSpPr>
          <p:cNvPr id="98" name="Google Shape;98;p15"/>
          <p:cNvSpPr txBox="1"/>
          <p:nvPr>
            <p:ph type="title"/>
          </p:nvPr>
        </p:nvSpPr>
        <p:spPr>
          <a:xfrm>
            <a:off x="0" y="1232900"/>
            <a:ext cx="9144000" cy="1909500"/>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2F2F2"/>
              </a:buClr>
              <a:buSzPts val="6600"/>
              <a:buFont typeface="Libre Baskerville"/>
              <a:buNone/>
            </a:pPr>
            <a:r>
              <a:rPr b="1" lang="en" sz="4800">
                <a:solidFill>
                  <a:srgbClr val="F2F2F2"/>
                </a:solidFill>
                <a:latin typeface="Libre Baskerville"/>
                <a:ea typeface="Libre Baskerville"/>
                <a:cs typeface="Libre Baskerville"/>
                <a:sym typeface="Libre Baskerville"/>
              </a:rPr>
              <a:t>Surveillance Technology Working Group </a:t>
            </a:r>
            <a:endParaRPr b="1" sz="4800">
              <a:solidFill>
                <a:srgbClr val="F2F2F2"/>
              </a:solidFill>
              <a:latin typeface="Libre Baskerville"/>
              <a:ea typeface="Libre Baskerville"/>
              <a:cs typeface="Libre Baskerville"/>
              <a:sym typeface="Libre Baskerville"/>
            </a:endParaRPr>
          </a:p>
          <a:p>
            <a:pPr indent="0" lvl="0" marL="0" rtl="0" algn="ctr">
              <a:lnSpc>
                <a:spcPct val="115000"/>
              </a:lnSpc>
              <a:spcBef>
                <a:spcPts val="0"/>
              </a:spcBef>
              <a:spcAft>
                <a:spcPts val="0"/>
              </a:spcAft>
              <a:buClr>
                <a:srgbClr val="F2F2F2"/>
              </a:buClr>
              <a:buSzPts val="6600"/>
              <a:buFont typeface="Libre Baskerville"/>
              <a:buNone/>
            </a:pPr>
            <a:r>
              <a:rPr lang="en" sz="3000">
                <a:solidFill>
                  <a:srgbClr val="F2F2F2"/>
                </a:solidFill>
                <a:latin typeface="Libre Baskerville"/>
                <a:ea typeface="Libre Baskerville"/>
                <a:cs typeface="Libre Baskerville"/>
                <a:sym typeface="Libre Baskerville"/>
              </a:rPr>
              <a:t>Meeting #15</a:t>
            </a:r>
            <a:br>
              <a:rPr lang="en" sz="3000">
                <a:solidFill>
                  <a:srgbClr val="F2F2F2"/>
                </a:solidFill>
                <a:latin typeface="Libre Baskerville"/>
                <a:ea typeface="Libre Baskerville"/>
                <a:cs typeface="Libre Baskerville"/>
                <a:sym typeface="Libre Baskerville"/>
              </a:rPr>
            </a:br>
            <a:r>
              <a:rPr lang="en" sz="3000">
                <a:solidFill>
                  <a:srgbClr val="F2F2F2"/>
                </a:solidFill>
                <a:latin typeface="Libre Baskerville"/>
                <a:ea typeface="Libre Baskerville"/>
                <a:cs typeface="Libre Baskerville"/>
                <a:sym typeface="Libre Baskerville"/>
              </a:rPr>
              <a:t>11.30.2021</a:t>
            </a:r>
            <a:endParaRPr sz="3000">
              <a:solidFill>
                <a:srgbClr val="F2F2F2"/>
              </a:solidFill>
              <a:latin typeface="Libre Baskerville"/>
              <a:ea typeface="Libre Baskerville"/>
              <a:cs typeface="Libre Baskerville"/>
              <a:sym typeface="Libre Baskerville"/>
            </a:endParaRPr>
          </a:p>
        </p:txBody>
      </p:sp>
      <p:sp>
        <p:nvSpPr>
          <p:cNvPr id="99" name="Google Shape;99;p1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24"/>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72" name="Google Shape;172;p24"/>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Questions</a:t>
            </a:r>
            <a:endParaRPr b="1" sz="3600">
              <a:solidFill>
                <a:srgbClr val="B98E00"/>
              </a:solidFill>
              <a:latin typeface="Times"/>
              <a:ea typeface="Times"/>
              <a:cs typeface="Times"/>
              <a:sym typeface="Times"/>
            </a:endParaRPr>
          </a:p>
        </p:txBody>
      </p:sp>
      <p:sp>
        <p:nvSpPr>
          <p:cNvPr id="173" name="Google Shape;173;p24"/>
          <p:cNvSpPr/>
          <p:nvPr/>
        </p:nvSpPr>
        <p:spPr>
          <a:xfrm>
            <a:off x="3505200" y="1506450"/>
            <a:ext cx="2133600" cy="2130600"/>
          </a:xfrm>
          <a:prstGeom prst="ellipse">
            <a:avLst/>
          </a:prstGeom>
          <a:solidFill>
            <a:srgbClr val="062858"/>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24"/>
          <p:cNvSpPr txBox="1"/>
          <p:nvPr/>
        </p:nvSpPr>
        <p:spPr>
          <a:xfrm>
            <a:off x="3666000" y="1256250"/>
            <a:ext cx="1812000" cy="2631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15000">
                <a:solidFill>
                  <a:srgbClr val="B98E00"/>
                </a:solidFill>
                <a:latin typeface="Twentieth Century"/>
                <a:ea typeface="Twentieth Century"/>
                <a:cs typeface="Twentieth Century"/>
                <a:sym typeface="Twentieth Century"/>
              </a:rPr>
              <a:t>?</a:t>
            </a:r>
            <a:endParaRPr sz="15000">
              <a:solidFill>
                <a:srgbClr val="B98E00"/>
              </a:solidFill>
              <a:latin typeface="Twentieth Century"/>
              <a:ea typeface="Twentieth Century"/>
              <a:cs typeface="Twentieth Century"/>
              <a:sym typeface="Twentieth Century"/>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6"/>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05" name="Google Shape;105;p16"/>
          <p:cNvSpPr txBox="1"/>
          <p:nvPr>
            <p:ph type="title"/>
          </p:nvPr>
        </p:nvSpPr>
        <p:spPr>
          <a:xfrm>
            <a:off x="4572000" y="262725"/>
            <a:ext cx="41148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B98E00"/>
              </a:buClr>
              <a:buSzPts val="4000"/>
              <a:buFont typeface="Times New Roman"/>
              <a:buNone/>
            </a:pPr>
            <a:r>
              <a:rPr b="1" lang="en" sz="3600">
                <a:solidFill>
                  <a:srgbClr val="B98E00"/>
                </a:solidFill>
                <a:latin typeface="Times"/>
                <a:ea typeface="Times"/>
                <a:cs typeface="Times"/>
                <a:sym typeface="Times"/>
              </a:rPr>
              <a:t>Agenda</a:t>
            </a:r>
            <a:endParaRPr sz="3600">
              <a:latin typeface="Times"/>
              <a:ea typeface="Times"/>
              <a:cs typeface="Times"/>
              <a:sym typeface="Times"/>
            </a:endParaRPr>
          </a:p>
        </p:txBody>
      </p:sp>
      <p:sp>
        <p:nvSpPr>
          <p:cNvPr id="106" name="Google Shape;106;p16"/>
          <p:cNvSpPr txBox="1"/>
          <p:nvPr/>
        </p:nvSpPr>
        <p:spPr>
          <a:xfrm>
            <a:off x="457200" y="1141325"/>
            <a:ext cx="7573500" cy="3241500"/>
          </a:xfrm>
          <a:prstGeom prst="rect">
            <a:avLst/>
          </a:prstGeom>
          <a:noFill/>
          <a:ln>
            <a:noFill/>
          </a:ln>
        </p:spPr>
        <p:txBody>
          <a:bodyPr anchorCtr="0" anchor="t" bIns="45700" lIns="91425" spcFirstLastPara="1" rIns="91425" wrap="square" tIns="45700">
            <a:noAutofit/>
          </a:bodyPr>
          <a:lstStyle/>
          <a:p>
            <a:pPr indent="0" lvl="0" marL="45720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a:p>
            <a:pPr indent="-355600" lvl="0" marL="457200" rtl="0" algn="l">
              <a:spcBef>
                <a:spcPts val="0"/>
              </a:spcBef>
              <a:spcAft>
                <a:spcPts val="0"/>
              </a:spcAft>
              <a:buClr>
                <a:srgbClr val="062858"/>
              </a:buClr>
              <a:buSzPts val="2000"/>
              <a:buFont typeface="Twentieth Century"/>
              <a:buChar char="●"/>
            </a:pPr>
            <a:r>
              <a:rPr lang="en" sz="2000">
                <a:solidFill>
                  <a:schemeClr val="accent1"/>
                </a:solidFill>
                <a:latin typeface="Twentieth Century"/>
                <a:ea typeface="Twentieth Century"/>
                <a:cs typeface="Twentieth Century"/>
                <a:sym typeface="Twentieth Century"/>
              </a:rPr>
              <a:t>Guest Speaker - Lee McKnight</a:t>
            </a:r>
            <a:endParaRPr sz="2000">
              <a:solidFill>
                <a:schemeClr val="accent1"/>
              </a:solidFill>
              <a:latin typeface="Twentieth Century"/>
              <a:ea typeface="Twentieth Century"/>
              <a:cs typeface="Twentieth Century"/>
              <a:sym typeface="Twentieth Century"/>
            </a:endParaRPr>
          </a:p>
          <a:p>
            <a:pPr indent="-355600" lvl="0" marL="457200" rtl="0" algn="l">
              <a:spcBef>
                <a:spcPts val="0"/>
              </a:spcBef>
              <a:spcAft>
                <a:spcPts val="0"/>
              </a:spcAft>
              <a:buClr>
                <a:schemeClr val="accent1"/>
              </a:buClr>
              <a:buSzPts val="2000"/>
              <a:buFont typeface="Twentieth Century"/>
              <a:buChar char="●"/>
            </a:pPr>
            <a:r>
              <a:rPr lang="en" sz="2000">
                <a:solidFill>
                  <a:schemeClr val="accent1"/>
                </a:solidFill>
                <a:latin typeface="Twentieth Century"/>
                <a:ea typeface="Twentieth Century"/>
                <a:cs typeface="Twentieth Century"/>
                <a:sym typeface="Twentieth Century"/>
              </a:rPr>
              <a:t>Samsara - Procurement findings</a:t>
            </a:r>
            <a:endParaRPr sz="2000">
              <a:solidFill>
                <a:schemeClr val="accent1"/>
              </a:solidFill>
              <a:latin typeface="Twentieth Century"/>
              <a:ea typeface="Twentieth Century"/>
              <a:cs typeface="Twentieth Century"/>
              <a:sym typeface="Twentieth Century"/>
            </a:endParaRPr>
          </a:p>
          <a:p>
            <a:pPr indent="-355600" lvl="0" marL="457200" rtl="0" algn="l">
              <a:spcBef>
                <a:spcPts val="0"/>
              </a:spcBef>
              <a:spcAft>
                <a:spcPts val="0"/>
              </a:spcAft>
              <a:buClr>
                <a:schemeClr val="accent1"/>
              </a:buClr>
              <a:buSzPts val="2000"/>
              <a:buFont typeface="Twentieth Century"/>
              <a:buChar char="●"/>
            </a:pPr>
            <a:r>
              <a:rPr lang="en" sz="2000">
                <a:solidFill>
                  <a:schemeClr val="accent1"/>
                </a:solidFill>
                <a:latin typeface="Twentieth Century"/>
                <a:ea typeface="Twentieth Century"/>
                <a:cs typeface="Twentieth Century"/>
                <a:sym typeface="Twentieth Century"/>
              </a:rPr>
              <a:t>Flock Safety - Update</a:t>
            </a:r>
            <a:endParaRPr sz="2000">
              <a:solidFill>
                <a:schemeClr val="accent1"/>
              </a:solidFill>
              <a:latin typeface="Twentieth Century"/>
              <a:ea typeface="Twentieth Century"/>
              <a:cs typeface="Twentieth Century"/>
              <a:sym typeface="Twentieth Century"/>
            </a:endParaRPr>
          </a:p>
          <a:p>
            <a:pPr indent="-355600" lvl="0" marL="457200" rtl="0" algn="l">
              <a:spcBef>
                <a:spcPts val="0"/>
              </a:spcBef>
              <a:spcAft>
                <a:spcPts val="0"/>
              </a:spcAft>
              <a:buClr>
                <a:schemeClr val="accent1"/>
              </a:buClr>
              <a:buSzPts val="2000"/>
              <a:buFont typeface="Twentieth Century"/>
              <a:buChar char="●"/>
            </a:pPr>
            <a:r>
              <a:rPr lang="en" sz="2000">
                <a:solidFill>
                  <a:schemeClr val="accent1"/>
                </a:solidFill>
                <a:latin typeface="Twentieth Century"/>
                <a:ea typeface="Twentieth Century"/>
                <a:cs typeface="Twentieth Century"/>
                <a:sym typeface="Twentieth Century"/>
              </a:rPr>
              <a:t>Sentiment Analysis - Update</a:t>
            </a:r>
            <a:endParaRPr sz="2000">
              <a:solidFill>
                <a:schemeClr val="accent1"/>
              </a:solidFill>
              <a:latin typeface="Twentieth Century"/>
              <a:ea typeface="Twentieth Century"/>
              <a:cs typeface="Twentieth Century"/>
              <a:sym typeface="Twentieth Century"/>
            </a:endParaRPr>
          </a:p>
          <a:p>
            <a:pPr indent="-355600" lvl="0" marL="457200" marR="0" rtl="0" algn="l">
              <a:spcBef>
                <a:spcPts val="0"/>
              </a:spcBef>
              <a:spcAft>
                <a:spcPts val="0"/>
              </a:spcAft>
              <a:buClr>
                <a:srgbClr val="062858"/>
              </a:buClr>
              <a:buSzPts val="2000"/>
              <a:buFont typeface="Twentieth Century"/>
              <a:buChar char="●"/>
            </a:pPr>
            <a:r>
              <a:rPr lang="en" sz="2000">
                <a:solidFill>
                  <a:srgbClr val="062858"/>
                </a:solidFill>
                <a:latin typeface="Twentieth Century"/>
                <a:ea typeface="Twentieth Century"/>
                <a:cs typeface="Twentieth Century"/>
                <a:sym typeface="Twentieth Century"/>
              </a:rPr>
              <a:t>Questions</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7"/>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12" name="Google Shape;112;p17"/>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13" name="Google Shape;113;p17"/>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Past </a:t>
            </a: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14" name="Google Shape;114;p17"/>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Fotokite: </a:t>
            </a:r>
            <a:r>
              <a:rPr lang="en" sz="1500">
                <a:solidFill>
                  <a:srgbClr val="062858"/>
                </a:solidFill>
                <a:latin typeface="Twentieth Century"/>
                <a:ea typeface="Twentieth Century"/>
                <a:cs typeface="Twentieth Century"/>
                <a:sym typeface="Twentieth Century"/>
              </a:rPr>
              <a:t>Aerial UAS allowing for different perspectives during crisis response.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Public comments received, received comments from SPD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Recommendation sent to the Mayor</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Vacant Lot Monitoring:</a:t>
            </a:r>
            <a:r>
              <a:rPr lang="en" sz="1500">
                <a:solidFill>
                  <a:srgbClr val="062858"/>
                </a:solidFill>
                <a:latin typeface="Twentieth Century"/>
                <a:ea typeface="Twentieth Century"/>
                <a:cs typeface="Twentieth Century"/>
                <a:sym typeface="Twentieth Century"/>
              </a:rPr>
              <a:t> Sensor that detect changes in a scene to monitor lots for dumping. Not exempt, will go through the process.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latin typeface="Twentieth Century"/>
                <a:ea typeface="Twentieth Century"/>
                <a:cs typeface="Twentieth Century"/>
                <a:sym typeface="Twentieth Century"/>
              </a:rPr>
              <a:t>Press Release out, done with public comment period</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Public comments received, waiting for updated data from the requesting department</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Community Asset Tracker: </a:t>
            </a:r>
            <a:r>
              <a:rPr lang="en" sz="1500">
                <a:solidFill>
                  <a:srgbClr val="062858"/>
                </a:solidFill>
                <a:latin typeface="Twentieth Century"/>
                <a:ea typeface="Twentieth Century"/>
                <a:cs typeface="Twentieth Century"/>
                <a:sym typeface="Twentieth Century"/>
              </a:rPr>
              <a:t>Camera with machine learning algorithm to identify objects within the city.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Assessed pilot, documentation provided</a:t>
            </a:r>
            <a:endParaRPr sz="1500">
              <a:solidFill>
                <a:srgbClr val="062858"/>
              </a:solidFill>
              <a:highlight>
                <a:srgbClr val="9FC5E8"/>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Twentieth Century"/>
              <a:buChar char="●"/>
            </a:pPr>
            <a:r>
              <a:rPr b="1" lang="en" sz="1500">
                <a:solidFill>
                  <a:srgbClr val="062858"/>
                </a:solidFill>
                <a:highlight>
                  <a:srgbClr val="9FC5E8"/>
                </a:highlight>
                <a:latin typeface="Twentieth Century"/>
                <a:ea typeface="Twentieth Century"/>
                <a:cs typeface="Twentieth Century"/>
                <a:sym typeface="Twentieth Century"/>
              </a:rPr>
              <a:t>COPS: </a:t>
            </a:r>
            <a:r>
              <a:rPr lang="en" sz="1500">
                <a:solidFill>
                  <a:srgbClr val="062858"/>
                </a:solidFill>
                <a:highlight>
                  <a:srgbClr val="9FC5E8"/>
                </a:highlight>
                <a:latin typeface="Twentieth Century"/>
                <a:ea typeface="Twentieth Century"/>
                <a:cs typeface="Twentieth Century"/>
                <a:sym typeface="Twentieth Century"/>
              </a:rPr>
              <a:t>Cameras strategically placed around the city to aid in policing</a:t>
            </a:r>
            <a:endParaRPr sz="1500">
              <a:solidFill>
                <a:srgbClr val="062858"/>
              </a:solidFill>
              <a:highlight>
                <a:srgbClr val="9FC5E8"/>
              </a:highlight>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9FC5E8"/>
                </a:highlight>
                <a:latin typeface="Twentieth Century"/>
                <a:ea typeface="Twentieth Century"/>
                <a:cs typeface="Twentieth Century"/>
                <a:sym typeface="Twentieth Century"/>
              </a:rPr>
              <a:t>Exempted</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20" name="Google Shape;120;p18"/>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21" name="Google Shape;121;p18"/>
          <p:cNvSpPr txBox="1"/>
          <p:nvPr/>
        </p:nvSpPr>
        <p:spPr>
          <a:xfrm>
            <a:off x="1134950" y="942300"/>
            <a:ext cx="3091500" cy="4584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 sz="2200">
                <a:solidFill>
                  <a:srgbClr val="062858"/>
                </a:solidFill>
                <a:latin typeface="Twentieth Century"/>
                <a:ea typeface="Twentieth Century"/>
                <a:cs typeface="Twentieth Century"/>
                <a:sym typeface="Twentieth Century"/>
              </a:rPr>
              <a:t>Current </a:t>
            </a:r>
            <a:r>
              <a:rPr b="1" lang="en" sz="2200">
                <a:solidFill>
                  <a:srgbClr val="062858"/>
                </a:solidFill>
                <a:latin typeface="Twentieth Century"/>
                <a:ea typeface="Twentieth Century"/>
                <a:cs typeface="Twentieth Century"/>
                <a:sym typeface="Twentieth Century"/>
              </a:rPr>
              <a:t>Decisions</a:t>
            </a:r>
            <a:endParaRPr sz="2200">
              <a:solidFill>
                <a:srgbClr val="062858"/>
              </a:solidFill>
              <a:latin typeface="Twentieth Century"/>
              <a:ea typeface="Twentieth Century"/>
              <a:cs typeface="Twentieth Century"/>
              <a:sym typeface="Twentieth Century"/>
            </a:endParaRPr>
          </a:p>
        </p:txBody>
      </p:sp>
      <p:sp>
        <p:nvSpPr>
          <p:cNvPr id="122" name="Google Shape;122;p18"/>
          <p:cNvSpPr txBox="1"/>
          <p:nvPr/>
        </p:nvSpPr>
        <p:spPr>
          <a:xfrm>
            <a:off x="1134950" y="1301400"/>
            <a:ext cx="7508100" cy="3681000"/>
          </a:xfrm>
          <a:prstGeom prst="rect">
            <a:avLst/>
          </a:prstGeom>
          <a:noFill/>
          <a:ln>
            <a:noFill/>
          </a:ln>
        </p:spPr>
        <p:txBody>
          <a:bodyPr anchorCtr="0" anchor="t" bIns="91425" lIns="91425" spcFirstLastPara="1" rIns="91425" wrap="square" tIns="91425">
            <a:noAutofit/>
          </a:bodyPr>
          <a:lstStyle/>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Flock Safety</a:t>
            </a:r>
            <a:r>
              <a:rPr b="1" lang="en" sz="1500">
                <a:solidFill>
                  <a:srgbClr val="062858"/>
                </a:solidFill>
                <a:latin typeface="Twentieth Century"/>
                <a:ea typeface="Twentieth Century"/>
                <a:cs typeface="Twentieth Century"/>
                <a:sym typeface="Twentieth Century"/>
              </a:rPr>
              <a:t>: </a:t>
            </a:r>
            <a:r>
              <a:rPr lang="en" sz="1500">
                <a:solidFill>
                  <a:srgbClr val="062858"/>
                </a:solidFill>
                <a:latin typeface="Twentieth Century"/>
                <a:ea typeface="Twentieth Century"/>
                <a:cs typeface="Twentieth Century"/>
                <a:sym typeface="Twentieth Century"/>
              </a:rPr>
              <a:t>Street cameras that capture vehicle plates.</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latin typeface="Twentieth Century"/>
                <a:ea typeface="Twentieth Century"/>
                <a:cs typeface="Twentieth Century"/>
                <a:sym typeface="Twentieth Century"/>
              </a:rPr>
              <a:t>Assessed in previous session</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rgbClr val="062858"/>
                </a:solidFill>
                <a:highlight>
                  <a:srgbClr val="FFFF00"/>
                </a:highlight>
                <a:latin typeface="Twentieth Century"/>
                <a:ea typeface="Twentieth Century"/>
                <a:cs typeface="Twentieth Century"/>
                <a:sym typeface="Twentieth Century"/>
              </a:rPr>
              <a:t>Press release schedule for 14 day public comment</a:t>
            </a:r>
            <a:endParaRPr sz="1500">
              <a:solidFill>
                <a:srgbClr val="062858"/>
              </a:solidFill>
              <a:highlight>
                <a:srgbClr val="FFFF00"/>
              </a:highlight>
              <a:latin typeface="Twentieth Century"/>
              <a:ea typeface="Twentieth Century"/>
              <a:cs typeface="Twentieth Century"/>
              <a:sym typeface="Twentieth Century"/>
            </a:endParaRPr>
          </a:p>
          <a:p>
            <a:pPr indent="-323850" lvl="0" marL="457200" rtl="0" algn="l">
              <a:spcBef>
                <a:spcPts val="0"/>
              </a:spcBef>
              <a:spcAft>
                <a:spcPts val="0"/>
              </a:spcAft>
              <a:buClr>
                <a:srgbClr val="062858"/>
              </a:buClr>
              <a:buSzPts val="1500"/>
              <a:buFont typeface="Calibri"/>
              <a:buChar char="●"/>
            </a:pPr>
            <a:r>
              <a:rPr b="1" lang="en" sz="1500">
                <a:solidFill>
                  <a:srgbClr val="062858"/>
                </a:solidFill>
                <a:latin typeface="Twentieth Century"/>
                <a:ea typeface="Twentieth Century"/>
                <a:cs typeface="Twentieth Century"/>
                <a:sym typeface="Twentieth Century"/>
              </a:rPr>
              <a:t>Samsara</a:t>
            </a:r>
            <a:r>
              <a:rPr b="1" lang="en" sz="1500">
                <a:solidFill>
                  <a:srgbClr val="062858"/>
                </a:solidFill>
                <a:latin typeface="Twentieth Century"/>
                <a:ea typeface="Twentieth Century"/>
                <a:cs typeface="Twentieth Century"/>
                <a:sym typeface="Twentieth Century"/>
              </a:rPr>
              <a:t>:</a:t>
            </a:r>
            <a:r>
              <a:rPr lang="en" sz="1500">
                <a:solidFill>
                  <a:srgbClr val="062858"/>
                </a:solidFill>
                <a:latin typeface="Twentieth Century"/>
                <a:ea typeface="Twentieth Century"/>
                <a:cs typeface="Twentieth Century"/>
                <a:sym typeface="Twentieth Century"/>
              </a:rPr>
              <a:t> Fleet management </a:t>
            </a:r>
            <a:r>
              <a:rPr lang="en" sz="1500">
                <a:solidFill>
                  <a:srgbClr val="062858"/>
                </a:solidFill>
                <a:latin typeface="Twentieth Century"/>
                <a:ea typeface="Twentieth Century"/>
                <a:cs typeface="Twentieth Century"/>
                <a:sym typeface="Twentieth Century"/>
              </a:rPr>
              <a:t>technology </a:t>
            </a:r>
            <a:endParaRPr sz="1500">
              <a:solidFill>
                <a:srgbClr val="062858"/>
              </a:solidFill>
              <a:latin typeface="Twentieth Century"/>
              <a:ea typeface="Twentieth Century"/>
              <a:cs typeface="Twentieth Century"/>
              <a:sym typeface="Twentieth Century"/>
            </a:endParaRPr>
          </a:p>
          <a:p>
            <a:pPr indent="-323850" lvl="1" marL="914400" rtl="0" algn="l">
              <a:spcBef>
                <a:spcPts val="0"/>
              </a:spcBef>
              <a:spcAft>
                <a:spcPts val="0"/>
              </a:spcAft>
              <a:buClr>
                <a:srgbClr val="062858"/>
              </a:buClr>
              <a:buSzPts val="1500"/>
              <a:buFont typeface="Twentieth Century"/>
              <a:buChar char="○"/>
            </a:pPr>
            <a:r>
              <a:rPr lang="en" sz="1500">
                <a:solidFill>
                  <a:schemeClr val="accent1"/>
                </a:solidFill>
                <a:highlight>
                  <a:srgbClr val="FFFF00"/>
                </a:highlight>
                <a:latin typeface="Twentieth Century"/>
                <a:ea typeface="Twentieth Century"/>
                <a:cs typeface="Twentieth Century"/>
                <a:sym typeface="Twentieth Century"/>
              </a:rPr>
              <a:t>Collected data on procurement, making determination on next steps today</a:t>
            </a:r>
            <a:endParaRPr sz="1500">
              <a:solidFill>
                <a:srgbClr val="062858"/>
              </a:solidFill>
              <a:highlight>
                <a:srgbClr val="FFFF00"/>
              </a:highlight>
              <a:latin typeface="Twentieth Century"/>
              <a:ea typeface="Twentieth Century"/>
              <a:cs typeface="Twentieth Century"/>
              <a:sym typeface="Twentieth Century"/>
            </a:endParaRPr>
          </a:p>
          <a:p>
            <a:pPr indent="0" lvl="0" marL="457200" rtl="0" algn="l">
              <a:spcBef>
                <a:spcPts val="0"/>
              </a:spcBef>
              <a:spcAft>
                <a:spcPts val="0"/>
              </a:spcAft>
              <a:buNone/>
            </a:pPr>
            <a:r>
              <a:t/>
            </a:r>
            <a:endParaRPr sz="1500">
              <a:solidFill>
                <a:srgbClr val="062858"/>
              </a:solidFill>
              <a:highlight>
                <a:srgbClr val="9FC5E8"/>
              </a:highlight>
              <a:latin typeface="Twentieth Century"/>
              <a:ea typeface="Twentieth Century"/>
              <a:cs typeface="Twentieth Century"/>
              <a:sym typeface="Twentieth Century"/>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a:p>
            <a:pPr indent="0" lvl="0" marL="0" rtl="0" algn="l">
              <a:spcBef>
                <a:spcPts val="0"/>
              </a:spcBef>
              <a:spcAft>
                <a:spcPts val="0"/>
              </a:spcAft>
              <a:buNone/>
            </a:pPr>
            <a:r>
              <a:t/>
            </a:r>
            <a:endParaRPr sz="1500">
              <a:solidFill>
                <a:srgbClr val="062858"/>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9"/>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Guest Speaker</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28" name="Google Shape;128;p19"/>
          <p:cNvSpPr txBox="1"/>
          <p:nvPr/>
        </p:nvSpPr>
        <p:spPr>
          <a:xfrm>
            <a:off x="2720700" y="1213575"/>
            <a:ext cx="5399700" cy="3481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1700">
                <a:solidFill>
                  <a:schemeClr val="dk1"/>
                </a:solidFill>
                <a:latin typeface="Twentieth Century"/>
                <a:ea typeface="Twentieth Century"/>
                <a:cs typeface="Twentieth Century"/>
                <a:sym typeface="Twentieth Century"/>
              </a:rPr>
              <a:t>Lee W. McKnight</a:t>
            </a:r>
            <a:endParaRPr b="1" sz="1700">
              <a:solidFill>
                <a:schemeClr val="dk1"/>
              </a:solidFill>
              <a:latin typeface="Twentieth Century"/>
              <a:ea typeface="Twentieth Century"/>
              <a:cs typeface="Twentieth Century"/>
              <a:sym typeface="Twentieth Century"/>
            </a:endParaRPr>
          </a:p>
          <a:p>
            <a:pPr indent="-311150" lvl="0" marL="457200" rtl="0" algn="l">
              <a:lnSpc>
                <a:spcPct val="115000"/>
              </a:lnSpc>
              <a:spcBef>
                <a:spcPts val="1200"/>
              </a:spcBef>
              <a:spcAft>
                <a:spcPts val="0"/>
              </a:spcAft>
              <a:buClr>
                <a:srgbClr val="212121"/>
              </a:buClr>
              <a:buSzPts val="1300"/>
              <a:buFont typeface="Twentieth Century"/>
              <a:buChar char="●"/>
            </a:pPr>
            <a:r>
              <a:rPr lang="en" sz="1300">
                <a:solidFill>
                  <a:srgbClr val="000E54"/>
                </a:solidFill>
                <a:highlight>
                  <a:srgbClr val="FFFFFF"/>
                </a:highlight>
                <a:latin typeface="Trebuchet MS"/>
                <a:ea typeface="Trebuchet MS"/>
                <a:cs typeface="Trebuchet MS"/>
                <a:sym typeface="Trebuchet MS"/>
              </a:rPr>
              <a:t>Associate Professor in the iSchool Syracuse University, F</a:t>
            </a:r>
            <a:endParaRPr sz="1300">
              <a:solidFill>
                <a:srgbClr val="000E54"/>
              </a:solidFill>
              <a:highlight>
                <a:srgbClr val="FFFFFF"/>
              </a:highlight>
              <a:latin typeface="Trebuchet MS"/>
              <a:ea typeface="Trebuchet MS"/>
              <a:cs typeface="Trebuchet MS"/>
              <a:sym typeface="Trebuchet MS"/>
            </a:endParaRPr>
          </a:p>
          <a:p>
            <a:pPr indent="-311150" lvl="0" marL="457200" rtl="0" algn="l">
              <a:lnSpc>
                <a:spcPct val="115000"/>
              </a:lnSpc>
              <a:spcBef>
                <a:spcPts val="0"/>
              </a:spcBef>
              <a:spcAft>
                <a:spcPts val="0"/>
              </a:spcAft>
              <a:buClr>
                <a:srgbClr val="212121"/>
              </a:buClr>
              <a:buSzPts val="1300"/>
              <a:buFont typeface="Twentieth Century"/>
              <a:buChar char="●"/>
            </a:pPr>
            <a:r>
              <a:rPr lang="en" sz="1300">
                <a:solidFill>
                  <a:srgbClr val="000E54"/>
                </a:solidFill>
                <a:highlight>
                  <a:srgbClr val="FFFFFF"/>
                </a:highlight>
                <a:latin typeface="Trebuchet MS"/>
                <a:ea typeface="Trebuchet MS"/>
                <a:cs typeface="Trebuchet MS"/>
                <a:sym typeface="Trebuchet MS"/>
              </a:rPr>
              <a:t>Faculty Advisor to the Worldwide Innovation Technology and Entrepreneurship Club (WiTec)</a:t>
            </a:r>
            <a:endParaRPr sz="1300">
              <a:solidFill>
                <a:srgbClr val="000E54"/>
              </a:solidFill>
              <a:highlight>
                <a:srgbClr val="FFFFFF"/>
              </a:highlight>
              <a:latin typeface="Trebuchet MS"/>
              <a:ea typeface="Trebuchet MS"/>
              <a:cs typeface="Trebuchet MS"/>
              <a:sym typeface="Trebuchet MS"/>
            </a:endParaRPr>
          </a:p>
          <a:p>
            <a:pPr indent="-311150" lvl="0" marL="457200" rtl="0" algn="l">
              <a:lnSpc>
                <a:spcPct val="115000"/>
              </a:lnSpc>
              <a:spcBef>
                <a:spcPts val="0"/>
              </a:spcBef>
              <a:spcAft>
                <a:spcPts val="0"/>
              </a:spcAft>
              <a:buClr>
                <a:srgbClr val="212121"/>
              </a:buClr>
              <a:buSzPts val="1300"/>
              <a:buFont typeface="Twentieth Century"/>
              <a:buChar char="●"/>
            </a:pPr>
            <a:r>
              <a:rPr lang="en" sz="1300">
                <a:solidFill>
                  <a:srgbClr val="000E54"/>
                </a:solidFill>
                <a:highlight>
                  <a:srgbClr val="FFFFFF"/>
                </a:highlight>
                <a:latin typeface="Trebuchet MS"/>
                <a:ea typeface="Trebuchet MS"/>
                <a:cs typeface="Trebuchet MS"/>
                <a:sym typeface="Trebuchet MS"/>
              </a:rPr>
              <a:t>Affiliate of the Institute for National Security and Counterterrorism (INSTC).</a:t>
            </a:r>
            <a:endParaRPr sz="1300">
              <a:solidFill>
                <a:srgbClr val="000E54"/>
              </a:solidFill>
              <a:highlight>
                <a:srgbClr val="FFFFFF"/>
              </a:highlight>
              <a:latin typeface="Trebuchet MS"/>
              <a:ea typeface="Trebuchet MS"/>
              <a:cs typeface="Trebuchet MS"/>
              <a:sym typeface="Trebuchet MS"/>
            </a:endParaRPr>
          </a:p>
          <a:p>
            <a:pPr indent="-311150" lvl="0" marL="457200" rtl="0" algn="l">
              <a:lnSpc>
                <a:spcPct val="115000"/>
              </a:lnSpc>
              <a:spcBef>
                <a:spcPts val="0"/>
              </a:spcBef>
              <a:spcAft>
                <a:spcPts val="0"/>
              </a:spcAft>
              <a:buClr>
                <a:srgbClr val="000E54"/>
              </a:buClr>
              <a:buSzPts val="1300"/>
              <a:buFont typeface="Trebuchet MS"/>
              <a:buChar char="●"/>
            </a:pPr>
            <a:r>
              <a:rPr lang="en" sz="1300">
                <a:solidFill>
                  <a:srgbClr val="000E54"/>
                </a:solidFill>
                <a:highlight>
                  <a:srgbClr val="FFFFFF"/>
                </a:highlight>
                <a:latin typeface="Trebuchet MS"/>
                <a:ea typeface="Trebuchet MS"/>
                <a:cs typeface="Trebuchet MS"/>
                <a:sym typeface="Trebuchet MS"/>
              </a:rPr>
              <a:t>Lee’s research interests span policy, economic, business and technical innovation in regional and global information economies. The role of information and communication technology innovation in shaping the global political and market virtual environments is of strong interest.</a:t>
            </a:r>
            <a:endParaRPr sz="1300">
              <a:solidFill>
                <a:srgbClr val="062858"/>
              </a:solidFill>
              <a:latin typeface="Twentieth Century"/>
              <a:ea typeface="Twentieth Century"/>
              <a:cs typeface="Twentieth Century"/>
              <a:sym typeface="Twentieth Century"/>
            </a:endParaRPr>
          </a:p>
          <a:p>
            <a:pPr indent="0" lvl="0" marL="0" rtl="0" algn="l">
              <a:spcBef>
                <a:spcPts val="120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pic>
        <p:nvPicPr>
          <p:cNvPr id="129" name="Google Shape;129;p19"/>
          <p:cNvPicPr preferRelativeResize="0"/>
          <p:nvPr/>
        </p:nvPicPr>
        <p:blipFill>
          <a:blip r:embed="rId3">
            <a:alphaModFix/>
          </a:blip>
          <a:stretch>
            <a:fillRect/>
          </a:stretch>
        </p:blipFill>
        <p:spPr>
          <a:xfrm>
            <a:off x="572375" y="1213575"/>
            <a:ext cx="1905000" cy="28575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0"/>
          <p:cNvSpPr txBox="1"/>
          <p:nvPr>
            <p:ph idx="10" type="dt"/>
          </p:nvPr>
        </p:nvSpPr>
        <p:spPr>
          <a:xfrm>
            <a:off x="457200" y="4767263"/>
            <a:ext cx="2133600" cy="273900"/>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
              <a:t>CITY OF SYRACUSE</a:t>
            </a:r>
            <a:endParaRPr>
              <a:latin typeface="Poppins"/>
              <a:ea typeface="Poppins"/>
              <a:cs typeface="Poppins"/>
              <a:sym typeface="Poppins"/>
            </a:endParaRPr>
          </a:p>
        </p:txBody>
      </p:sp>
      <p:sp>
        <p:nvSpPr>
          <p:cNvPr id="135" name="Google Shape;135;p20"/>
          <p:cNvSpPr txBox="1"/>
          <p:nvPr/>
        </p:nvSpPr>
        <p:spPr>
          <a:xfrm>
            <a:off x="669875" y="851625"/>
            <a:ext cx="3305400" cy="1958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2300">
                <a:solidFill>
                  <a:srgbClr val="062858"/>
                </a:solidFill>
                <a:latin typeface="Calibri"/>
                <a:ea typeface="Calibri"/>
                <a:cs typeface="Calibri"/>
                <a:sym typeface="Calibri"/>
              </a:rPr>
              <a:t>SLAs</a:t>
            </a:r>
            <a:endParaRPr b="1" sz="2300">
              <a:solidFill>
                <a:srgbClr val="062858"/>
              </a:solidFill>
              <a:latin typeface="Calibri"/>
              <a:ea typeface="Calibri"/>
              <a:cs typeface="Calibri"/>
              <a:sym typeface="Calibri"/>
            </a:endParaRPr>
          </a:p>
          <a:p>
            <a:pPr indent="0" lvl="0" marL="0" rtl="0" algn="l">
              <a:spcBef>
                <a:spcPts val="0"/>
              </a:spcBef>
              <a:spcAft>
                <a:spcPts val="0"/>
              </a:spcAft>
              <a:buNone/>
            </a:pPr>
            <a:r>
              <a:t/>
            </a:r>
            <a:endParaRPr sz="1500">
              <a:solidFill>
                <a:srgbClr val="062858"/>
              </a:solidFill>
              <a:latin typeface="Calibri"/>
              <a:ea typeface="Calibri"/>
              <a:cs typeface="Calibri"/>
              <a:sym typeface="Calibri"/>
            </a:endParaRPr>
          </a:p>
        </p:txBody>
      </p:sp>
      <p:sp>
        <p:nvSpPr>
          <p:cNvPr id="136" name="Google Shape;136;p20"/>
          <p:cNvSpPr txBox="1"/>
          <p:nvPr>
            <p:ph type="title"/>
          </p:nvPr>
        </p:nvSpPr>
        <p:spPr>
          <a:xfrm>
            <a:off x="876550" y="262725"/>
            <a:ext cx="7810200" cy="5889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Review</a:t>
            </a:r>
            <a:endParaRPr b="1" sz="3600">
              <a:solidFill>
                <a:srgbClr val="B98E00"/>
              </a:solidFill>
              <a:latin typeface="Times"/>
              <a:ea typeface="Times"/>
              <a:cs typeface="Times"/>
              <a:sym typeface="Times"/>
            </a:endParaRPr>
          </a:p>
        </p:txBody>
      </p:sp>
      <p:sp>
        <p:nvSpPr>
          <p:cNvPr id="137" name="Google Shape;137;p20"/>
          <p:cNvSpPr/>
          <p:nvPr/>
        </p:nvSpPr>
        <p:spPr>
          <a:xfrm>
            <a:off x="74937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0"/>
          <p:cNvSpPr txBox="1"/>
          <p:nvPr/>
        </p:nvSpPr>
        <p:spPr>
          <a:xfrm>
            <a:off x="688175" y="17781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2 - 6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(10 - 30</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Business Days)</a:t>
            </a:r>
            <a:endParaRPr>
              <a:latin typeface="Twentieth Century"/>
              <a:ea typeface="Twentieth Century"/>
              <a:cs typeface="Twentieth Century"/>
              <a:sym typeface="Twentieth Century"/>
            </a:endParaRPr>
          </a:p>
        </p:txBody>
      </p:sp>
      <p:sp>
        <p:nvSpPr>
          <p:cNvPr id="139" name="Google Shape;139;p20"/>
          <p:cNvSpPr txBox="1"/>
          <p:nvPr/>
        </p:nvSpPr>
        <p:spPr>
          <a:xfrm>
            <a:off x="688175" y="2880850"/>
            <a:ext cx="15744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Initial submission to determination of surveillance </a:t>
            </a:r>
            <a:endParaRPr>
              <a:latin typeface="Twentieth Century"/>
              <a:ea typeface="Twentieth Century"/>
              <a:cs typeface="Twentieth Century"/>
              <a:sym typeface="Twentieth Century"/>
            </a:endParaRPr>
          </a:p>
        </p:txBody>
      </p:sp>
      <p:sp>
        <p:nvSpPr>
          <p:cNvPr id="140" name="Google Shape;140;p20"/>
          <p:cNvSpPr/>
          <p:nvPr/>
        </p:nvSpPr>
        <p:spPr>
          <a:xfrm>
            <a:off x="282620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20"/>
          <p:cNvSpPr txBox="1"/>
          <p:nvPr/>
        </p:nvSpPr>
        <p:spPr>
          <a:xfrm>
            <a:off x="276500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Every 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42" name="Google Shape;142;p20"/>
          <p:cNvSpPr txBox="1"/>
          <p:nvPr/>
        </p:nvSpPr>
        <p:spPr>
          <a:xfrm>
            <a:off x="2765000" y="2880850"/>
            <a:ext cx="15744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Short duration meeting to vote on technology exemptions</a:t>
            </a:r>
            <a:endParaRPr>
              <a:latin typeface="Twentieth Century"/>
              <a:ea typeface="Twentieth Century"/>
              <a:cs typeface="Twentieth Century"/>
              <a:sym typeface="Twentieth Century"/>
            </a:endParaRPr>
          </a:p>
        </p:txBody>
      </p:sp>
      <p:sp>
        <p:nvSpPr>
          <p:cNvPr id="143" name="Google Shape;143;p20"/>
          <p:cNvSpPr/>
          <p:nvPr/>
        </p:nvSpPr>
        <p:spPr>
          <a:xfrm>
            <a:off x="4903025"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20"/>
          <p:cNvSpPr txBox="1"/>
          <p:nvPr/>
        </p:nvSpPr>
        <p:spPr>
          <a:xfrm>
            <a:off x="4841825"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45" name="Google Shape;145;p20"/>
          <p:cNvSpPr txBox="1"/>
          <p:nvPr/>
        </p:nvSpPr>
        <p:spPr>
          <a:xfrm>
            <a:off x="4660625"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Public comment period:</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Issuance of press release </a:t>
            </a:r>
            <a:endParaRPr>
              <a:latin typeface="Twentieth Century"/>
              <a:ea typeface="Twentieth Century"/>
              <a:cs typeface="Twentieth Century"/>
              <a:sym typeface="Twentieth Century"/>
            </a:endParaRPr>
          </a:p>
          <a:p>
            <a:pPr indent="-317500" lvl="0" marL="457200" rtl="0" algn="just">
              <a:spcBef>
                <a:spcPts val="0"/>
              </a:spcBef>
              <a:spcAft>
                <a:spcPts val="0"/>
              </a:spcAft>
              <a:buSzPts val="1400"/>
              <a:buFont typeface="Twentieth Century"/>
              <a:buChar char="●"/>
            </a:pPr>
            <a:r>
              <a:rPr lang="en">
                <a:latin typeface="Twentieth Century"/>
                <a:ea typeface="Twentieth Century"/>
                <a:cs typeface="Twentieth Century"/>
                <a:sym typeface="Twentieth Century"/>
              </a:rPr>
              <a:t>Council meeting</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 For now public input will be received via a Google Form and in the future will be on the new website.</a:t>
            </a:r>
            <a:endParaRPr>
              <a:latin typeface="Twentieth Century"/>
              <a:ea typeface="Twentieth Century"/>
              <a:cs typeface="Twentieth Century"/>
              <a:sym typeface="Twentieth Century"/>
            </a:endParaRPr>
          </a:p>
        </p:txBody>
      </p:sp>
      <p:sp>
        <p:nvSpPr>
          <p:cNvPr id="146" name="Google Shape;146;p20"/>
          <p:cNvSpPr/>
          <p:nvPr/>
        </p:nvSpPr>
        <p:spPr>
          <a:xfrm>
            <a:off x="7041050" y="1577450"/>
            <a:ext cx="1452000" cy="12327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20"/>
          <p:cNvSpPr txBox="1"/>
          <p:nvPr/>
        </p:nvSpPr>
        <p:spPr>
          <a:xfrm>
            <a:off x="6979850" y="1778150"/>
            <a:ext cx="1574400" cy="6156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2 Weeks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(10 Business Days)</a:t>
            </a:r>
            <a:endParaRPr>
              <a:latin typeface="Twentieth Century"/>
              <a:ea typeface="Twentieth Century"/>
              <a:cs typeface="Twentieth Century"/>
              <a:sym typeface="Twentieth Century"/>
            </a:endParaRPr>
          </a:p>
        </p:txBody>
      </p:sp>
      <p:sp>
        <p:nvSpPr>
          <p:cNvPr id="148" name="Google Shape;148;p20"/>
          <p:cNvSpPr txBox="1"/>
          <p:nvPr/>
        </p:nvSpPr>
        <p:spPr>
          <a:xfrm>
            <a:off x="6798650" y="2880850"/>
            <a:ext cx="1936800" cy="2339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latin typeface="Twentieth Century"/>
                <a:ea typeface="Twentieth Century"/>
                <a:cs typeface="Twentieth Century"/>
                <a:sym typeface="Twentieth Century"/>
              </a:rPr>
              <a:t>Submission of finalized form (by dept.) to time of recommendation. </a:t>
            </a:r>
            <a:endParaRPr>
              <a:latin typeface="Twentieth Century"/>
              <a:ea typeface="Twentieth Century"/>
              <a:cs typeface="Twentieth Century"/>
              <a:sym typeface="Twentieth Century"/>
            </a:endParaRPr>
          </a:p>
          <a:p>
            <a:pPr indent="0" lvl="0" marL="0" rtl="0" algn="ctr">
              <a:spcBef>
                <a:spcPts val="0"/>
              </a:spcBef>
              <a:spcAft>
                <a:spcPts val="0"/>
              </a:spcAft>
              <a:buNone/>
            </a:pPr>
            <a:r>
              <a:t/>
            </a:r>
            <a:endParaRPr>
              <a:latin typeface="Twentieth Century"/>
              <a:ea typeface="Twentieth Century"/>
              <a:cs typeface="Twentieth Century"/>
              <a:sym typeface="Twentieth Century"/>
            </a:endParaRPr>
          </a:p>
          <a:p>
            <a:pPr indent="0" lvl="0" marL="0" rtl="0" algn="ctr">
              <a:spcBef>
                <a:spcPts val="0"/>
              </a:spcBef>
              <a:spcAft>
                <a:spcPts val="0"/>
              </a:spcAft>
              <a:buNone/>
            </a:pPr>
            <a:r>
              <a:rPr lang="en">
                <a:latin typeface="Twentieth Century"/>
                <a:ea typeface="Twentieth Century"/>
                <a:cs typeface="Twentieth Century"/>
                <a:sym typeface="Twentieth Century"/>
              </a:rPr>
              <a:t>Group will individually research; departments will get follow-up questions; group to vote yes/no;  and submit recommendation.</a:t>
            </a:r>
            <a:endParaRPr>
              <a:latin typeface="Twentieth Century"/>
              <a:ea typeface="Twentieth Century"/>
              <a:cs typeface="Twentieth Century"/>
              <a:sym typeface="Twentieth Century"/>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1"/>
          <p:cNvSpPr txBox="1"/>
          <p:nvPr>
            <p:ph type="title"/>
          </p:nvPr>
        </p:nvSpPr>
        <p:spPr>
          <a:xfrm>
            <a:off x="3288550" y="271275"/>
            <a:ext cx="57384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Samsara</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54" name="Google Shape;154;p21"/>
          <p:cNvSpPr txBox="1"/>
          <p:nvPr/>
        </p:nvSpPr>
        <p:spPr>
          <a:xfrm>
            <a:off x="1278975" y="901725"/>
            <a:ext cx="6799800" cy="39750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1700">
                <a:solidFill>
                  <a:schemeClr val="dk1"/>
                </a:solidFill>
                <a:latin typeface="Twentieth Century"/>
                <a:ea typeface="Twentieth Century"/>
                <a:cs typeface="Twentieth Century"/>
                <a:sym typeface="Twentieth Century"/>
              </a:rPr>
              <a:t>Samsara Procurement </a:t>
            </a:r>
            <a:endParaRPr b="1" sz="1700">
              <a:solidFill>
                <a:schemeClr val="dk1"/>
              </a:solidFill>
              <a:latin typeface="Twentieth Century"/>
              <a:ea typeface="Twentieth Century"/>
              <a:cs typeface="Twentieth Century"/>
              <a:sym typeface="Twentieth Century"/>
            </a:endParaRPr>
          </a:p>
          <a:p>
            <a:pPr indent="-336550" lvl="0" marL="457200" rtl="0" algn="l">
              <a:lnSpc>
                <a:spcPct val="115000"/>
              </a:lnSpc>
              <a:spcBef>
                <a:spcPts val="1200"/>
              </a:spcBef>
              <a:spcAft>
                <a:spcPts val="0"/>
              </a:spcAft>
              <a:buClr>
                <a:schemeClr val="dk1"/>
              </a:buClr>
              <a:buSzPts val="1700"/>
              <a:buFont typeface="Twentieth Century"/>
              <a:buChar char="●"/>
            </a:pPr>
            <a:r>
              <a:rPr lang="en" sz="1700">
                <a:solidFill>
                  <a:schemeClr val="dk1"/>
                </a:solidFill>
                <a:latin typeface="Twentieth Century"/>
                <a:ea typeface="Twentieth Century"/>
                <a:cs typeface="Twentieth Century"/>
                <a:sym typeface="Twentieth Century"/>
              </a:rPr>
              <a:t>RFP was published on </a:t>
            </a:r>
            <a:r>
              <a:rPr lang="en" sz="1700">
                <a:solidFill>
                  <a:srgbClr val="212121"/>
                </a:solidFill>
                <a:latin typeface="Twentieth Century"/>
                <a:ea typeface="Twentieth Century"/>
                <a:cs typeface="Twentieth Century"/>
                <a:sym typeface="Twentieth Century"/>
              </a:rPr>
              <a:t>12/10/2020 and closed the RFP on 02/02/2021</a:t>
            </a:r>
            <a:endParaRPr sz="1700">
              <a:solidFill>
                <a:srgbClr val="212121"/>
              </a:solidFill>
              <a:latin typeface="Twentieth Century"/>
              <a:ea typeface="Twentieth Century"/>
              <a:cs typeface="Twentieth Century"/>
              <a:sym typeface="Twentieth Century"/>
            </a:endParaRPr>
          </a:p>
          <a:p>
            <a:pPr indent="-336550" lvl="1" marL="914400" rtl="0" algn="l">
              <a:lnSpc>
                <a:spcPct val="115000"/>
              </a:lnSpc>
              <a:spcBef>
                <a:spcPts val="0"/>
              </a:spcBef>
              <a:spcAft>
                <a:spcPts val="0"/>
              </a:spcAft>
              <a:buClr>
                <a:srgbClr val="212121"/>
              </a:buClr>
              <a:buSzPts val="1700"/>
              <a:buFont typeface="Twentieth Century"/>
              <a:buChar char="○"/>
            </a:pPr>
            <a:r>
              <a:rPr lang="en" sz="1700">
                <a:solidFill>
                  <a:srgbClr val="212121"/>
                </a:solidFill>
                <a:latin typeface="Twentieth Century"/>
                <a:ea typeface="Twentieth Century"/>
                <a:cs typeface="Twentieth Century"/>
                <a:sym typeface="Twentieth Century"/>
              </a:rPr>
              <a:t>Executive Order started on 12/01/2020 - this means Samsara would not be grandfathered in.</a:t>
            </a:r>
            <a:endParaRPr sz="1700">
              <a:solidFill>
                <a:srgbClr val="21212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rPr b="1" lang="en" sz="1700">
                <a:solidFill>
                  <a:srgbClr val="212121"/>
                </a:solidFill>
                <a:latin typeface="Twentieth Century"/>
                <a:ea typeface="Twentieth Century"/>
                <a:cs typeface="Twentieth Century"/>
                <a:sym typeface="Twentieth Century"/>
              </a:rPr>
              <a:t>Decision</a:t>
            </a:r>
            <a:endParaRPr b="1" sz="1700">
              <a:solidFill>
                <a:srgbClr val="212121"/>
              </a:solidFill>
              <a:latin typeface="Twentieth Century"/>
              <a:ea typeface="Twentieth Century"/>
              <a:cs typeface="Twentieth Century"/>
              <a:sym typeface="Twentieth Century"/>
            </a:endParaRPr>
          </a:p>
          <a:p>
            <a:pPr indent="-336550" lvl="0" marL="457200" rtl="0" algn="l">
              <a:lnSpc>
                <a:spcPct val="115000"/>
              </a:lnSpc>
              <a:spcBef>
                <a:spcPts val="1200"/>
              </a:spcBef>
              <a:spcAft>
                <a:spcPts val="0"/>
              </a:spcAft>
              <a:buClr>
                <a:srgbClr val="212121"/>
              </a:buClr>
              <a:buSzPts val="1700"/>
              <a:buFont typeface="Twentieth Century"/>
              <a:buChar char="●"/>
            </a:pPr>
            <a:r>
              <a:rPr lang="en" sz="1700">
                <a:solidFill>
                  <a:srgbClr val="212121"/>
                </a:solidFill>
                <a:latin typeface="Twentieth Century"/>
                <a:ea typeface="Twentieth Century"/>
                <a:cs typeface="Twentieth Century"/>
                <a:sym typeface="Twentieth Century"/>
              </a:rPr>
              <a:t>We determined last time we met that this technology is NOT exempt.</a:t>
            </a:r>
            <a:endParaRPr sz="1700">
              <a:solidFill>
                <a:srgbClr val="212121"/>
              </a:solidFill>
              <a:latin typeface="Twentieth Century"/>
              <a:ea typeface="Twentieth Century"/>
              <a:cs typeface="Twentieth Century"/>
              <a:sym typeface="Twentieth Century"/>
            </a:endParaRPr>
          </a:p>
          <a:p>
            <a:pPr indent="0" lvl="0" marL="0" rtl="0" algn="l">
              <a:lnSpc>
                <a:spcPct val="115000"/>
              </a:lnSpc>
              <a:spcBef>
                <a:spcPts val="1200"/>
              </a:spcBef>
              <a:spcAft>
                <a:spcPts val="0"/>
              </a:spcAft>
              <a:buNone/>
            </a:pPr>
            <a:r>
              <a:rPr b="1" lang="en" sz="1700">
                <a:solidFill>
                  <a:srgbClr val="212121"/>
                </a:solidFill>
                <a:latin typeface="Twentieth Century"/>
                <a:ea typeface="Twentieth Century"/>
                <a:cs typeface="Twentieth Century"/>
                <a:sym typeface="Twentieth Century"/>
              </a:rPr>
              <a:t>Next Steps</a:t>
            </a:r>
            <a:endParaRPr b="1" sz="1700">
              <a:solidFill>
                <a:srgbClr val="212121"/>
              </a:solidFill>
              <a:latin typeface="Twentieth Century"/>
              <a:ea typeface="Twentieth Century"/>
              <a:cs typeface="Twentieth Century"/>
              <a:sym typeface="Twentieth Century"/>
            </a:endParaRPr>
          </a:p>
          <a:p>
            <a:pPr indent="-336550" lvl="0" marL="457200" rtl="0" algn="l">
              <a:lnSpc>
                <a:spcPct val="115000"/>
              </a:lnSpc>
              <a:spcBef>
                <a:spcPts val="1200"/>
              </a:spcBef>
              <a:spcAft>
                <a:spcPts val="0"/>
              </a:spcAft>
              <a:buClr>
                <a:srgbClr val="212121"/>
              </a:buClr>
              <a:buSzPts val="1700"/>
              <a:buFont typeface="Twentieth Century"/>
              <a:buChar char="●"/>
            </a:pPr>
            <a:r>
              <a:rPr lang="en" sz="1700">
                <a:solidFill>
                  <a:srgbClr val="212121"/>
                </a:solidFill>
                <a:latin typeface="Twentieth Century"/>
                <a:ea typeface="Twentieth Century"/>
                <a:cs typeface="Twentieth Century"/>
                <a:sym typeface="Twentieth Century"/>
              </a:rPr>
              <a:t>Initiate public </a:t>
            </a:r>
            <a:r>
              <a:rPr lang="en" sz="1700">
                <a:solidFill>
                  <a:srgbClr val="212121"/>
                </a:solidFill>
                <a:latin typeface="Twentieth Century"/>
                <a:ea typeface="Twentieth Century"/>
                <a:cs typeface="Twentieth Century"/>
                <a:sym typeface="Twentieth Century"/>
              </a:rPr>
              <a:t>comment</a:t>
            </a:r>
            <a:r>
              <a:rPr lang="en" sz="1700">
                <a:solidFill>
                  <a:srgbClr val="212121"/>
                </a:solidFill>
                <a:latin typeface="Twentieth Century"/>
                <a:ea typeface="Twentieth Century"/>
                <a:cs typeface="Twentieth Century"/>
                <a:sym typeface="Twentieth Century"/>
              </a:rPr>
              <a:t> period.</a:t>
            </a:r>
            <a:endParaRPr sz="1700">
              <a:solidFill>
                <a:srgbClr val="21212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15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2"/>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Flock Safety</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60" name="Google Shape;160;p22"/>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1700">
                <a:solidFill>
                  <a:schemeClr val="dk1"/>
                </a:solidFill>
                <a:latin typeface="Twentieth Century"/>
                <a:ea typeface="Twentieth Century"/>
                <a:cs typeface="Twentieth Century"/>
                <a:sym typeface="Twentieth Century"/>
              </a:rPr>
              <a:t>Update</a:t>
            </a:r>
            <a:endParaRPr b="1" sz="1700">
              <a:solidFill>
                <a:schemeClr val="dk1"/>
              </a:solidFill>
              <a:latin typeface="Twentieth Century"/>
              <a:ea typeface="Twentieth Century"/>
              <a:cs typeface="Twentieth Century"/>
              <a:sym typeface="Twentieth Century"/>
            </a:endParaRPr>
          </a:p>
          <a:p>
            <a:pPr indent="-336550" lvl="0" marL="457200" rtl="0" algn="l">
              <a:lnSpc>
                <a:spcPct val="115000"/>
              </a:lnSpc>
              <a:spcBef>
                <a:spcPts val="1200"/>
              </a:spcBef>
              <a:spcAft>
                <a:spcPts val="0"/>
              </a:spcAft>
              <a:buClr>
                <a:schemeClr val="dk1"/>
              </a:buClr>
              <a:buSzPts val="1700"/>
              <a:buFont typeface="Twentieth Century"/>
              <a:buChar char="●"/>
            </a:pPr>
            <a:r>
              <a:rPr lang="en" sz="1700">
                <a:solidFill>
                  <a:schemeClr val="dk1"/>
                </a:solidFill>
                <a:latin typeface="Twentieth Century"/>
                <a:ea typeface="Twentieth Century"/>
                <a:cs typeface="Twentieth Century"/>
                <a:sym typeface="Twentieth Century"/>
              </a:rPr>
              <a:t>We are finalizing the Press Release edits and expect to launch the public comment period this week.</a:t>
            </a:r>
            <a:endParaRPr sz="17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3"/>
          <p:cNvSpPr txBox="1"/>
          <p:nvPr>
            <p:ph type="title"/>
          </p:nvPr>
        </p:nvSpPr>
        <p:spPr>
          <a:xfrm>
            <a:off x="2291825" y="271275"/>
            <a:ext cx="6735000" cy="12285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chemeClr val="dk1"/>
              </a:buClr>
              <a:buSzPts val="1100"/>
              <a:buFont typeface="Arial"/>
              <a:buNone/>
            </a:pPr>
            <a:r>
              <a:rPr b="1" lang="en" sz="3600">
                <a:solidFill>
                  <a:srgbClr val="B98E00"/>
                </a:solidFill>
                <a:latin typeface="Times"/>
                <a:ea typeface="Times"/>
                <a:cs typeface="Times"/>
                <a:sym typeface="Times"/>
              </a:rPr>
              <a:t>Sentiment Analysis</a:t>
            </a:r>
            <a:endParaRPr b="1" sz="3600">
              <a:solidFill>
                <a:srgbClr val="B98E00"/>
              </a:solidFill>
              <a:latin typeface="Times"/>
              <a:ea typeface="Times"/>
              <a:cs typeface="Times"/>
              <a:sym typeface="Times"/>
            </a:endParaRPr>
          </a:p>
          <a:p>
            <a:pPr indent="0" lvl="0" marL="0" rtl="0" algn="l">
              <a:spcBef>
                <a:spcPts val="0"/>
              </a:spcBef>
              <a:spcAft>
                <a:spcPts val="0"/>
              </a:spcAft>
              <a:buClr>
                <a:schemeClr val="dk1"/>
              </a:buClr>
              <a:buSzPts val="1100"/>
              <a:buFont typeface="Arial"/>
              <a:buNone/>
            </a:pPr>
            <a:r>
              <a:t/>
            </a:r>
            <a:endParaRPr b="1" sz="3600">
              <a:solidFill>
                <a:srgbClr val="B98E00"/>
              </a:solidFill>
              <a:latin typeface="Times"/>
              <a:ea typeface="Times"/>
              <a:cs typeface="Times"/>
              <a:sym typeface="Times"/>
            </a:endParaRPr>
          </a:p>
        </p:txBody>
      </p:sp>
      <p:sp>
        <p:nvSpPr>
          <p:cNvPr id="166" name="Google Shape;166;p23"/>
          <p:cNvSpPr txBox="1"/>
          <p:nvPr/>
        </p:nvSpPr>
        <p:spPr>
          <a:xfrm>
            <a:off x="1278975" y="901725"/>
            <a:ext cx="6799800" cy="3481200"/>
          </a:xfrm>
          <a:prstGeom prst="rect">
            <a:avLst/>
          </a:prstGeom>
          <a:noFill/>
          <a:ln>
            <a:noFill/>
          </a:ln>
        </p:spPr>
        <p:txBody>
          <a:bodyPr anchorCtr="0" anchor="t" bIns="45700" lIns="91425" spcFirstLastPara="1" rIns="91425" wrap="square" tIns="45700">
            <a:noAutofit/>
          </a:bodyPr>
          <a:lstStyle/>
          <a:p>
            <a:pPr indent="0" lvl="0" marL="0" rtl="0" algn="l">
              <a:lnSpc>
                <a:spcPct val="115000"/>
              </a:lnSpc>
              <a:spcBef>
                <a:spcPts val="1200"/>
              </a:spcBef>
              <a:spcAft>
                <a:spcPts val="0"/>
              </a:spcAft>
              <a:buNone/>
            </a:pPr>
            <a:r>
              <a:rPr b="1" lang="en" sz="1700">
                <a:solidFill>
                  <a:schemeClr val="dk1"/>
                </a:solidFill>
                <a:latin typeface="Twentieth Century"/>
                <a:ea typeface="Twentieth Century"/>
                <a:cs typeface="Twentieth Century"/>
                <a:sym typeface="Twentieth Century"/>
              </a:rPr>
              <a:t>Update</a:t>
            </a:r>
            <a:endParaRPr b="1" sz="1700">
              <a:solidFill>
                <a:schemeClr val="dk1"/>
              </a:solidFill>
              <a:latin typeface="Twentieth Century"/>
              <a:ea typeface="Twentieth Century"/>
              <a:cs typeface="Twentieth Century"/>
              <a:sym typeface="Twentieth Century"/>
            </a:endParaRPr>
          </a:p>
          <a:p>
            <a:pPr indent="-336550" lvl="0" marL="457200" rtl="0" algn="l">
              <a:lnSpc>
                <a:spcPct val="115000"/>
              </a:lnSpc>
              <a:spcBef>
                <a:spcPts val="1200"/>
              </a:spcBef>
              <a:spcAft>
                <a:spcPts val="0"/>
              </a:spcAft>
              <a:buClr>
                <a:schemeClr val="dk1"/>
              </a:buClr>
              <a:buSzPts val="1700"/>
              <a:buFont typeface="Twentieth Century"/>
              <a:buChar char="●"/>
            </a:pPr>
            <a:r>
              <a:rPr lang="en" sz="1700">
                <a:solidFill>
                  <a:schemeClr val="dk1"/>
                </a:solidFill>
                <a:latin typeface="Twentieth Century"/>
                <a:ea typeface="Twentieth Century"/>
                <a:cs typeface="Twentieth Century"/>
                <a:sym typeface="Twentieth Century"/>
              </a:rPr>
              <a:t>Two folks from LeMoyne will be joining us over the next few working group meetings to listen and learn about our internal process. We will be welcoming Professor Yue Han and Graduate student Daniel Brown.</a:t>
            </a:r>
            <a:endParaRPr sz="1700">
              <a:solidFill>
                <a:schemeClr val="dk1"/>
              </a:solidFill>
              <a:latin typeface="Twentieth Century"/>
              <a:ea typeface="Twentieth Century"/>
              <a:cs typeface="Twentieth Century"/>
              <a:sym typeface="Twentieth Century"/>
            </a:endParaRPr>
          </a:p>
          <a:p>
            <a:pPr indent="0" lvl="0" marL="457200" marR="0" rtl="0" algn="l">
              <a:spcBef>
                <a:spcPts val="1200"/>
              </a:spcBef>
              <a:spcAft>
                <a:spcPts val="0"/>
              </a:spcAft>
              <a:buNone/>
            </a:pPr>
            <a:r>
              <a:t/>
            </a:r>
            <a:endParaRPr sz="2000">
              <a:solidFill>
                <a:srgbClr val="062858"/>
              </a:solidFill>
              <a:latin typeface="Twentieth Century"/>
              <a:ea typeface="Twentieth Century"/>
              <a:cs typeface="Twentieth Century"/>
              <a:sym typeface="Twentieth Century"/>
            </a:endParaRPr>
          </a:p>
          <a:p>
            <a:pPr indent="0" lvl="0" marL="0" rtl="0" algn="l">
              <a:spcBef>
                <a:spcPts val="0"/>
              </a:spcBef>
              <a:spcAft>
                <a:spcPts val="0"/>
              </a:spcAft>
              <a:buClr>
                <a:schemeClr val="dk1"/>
              </a:buClr>
              <a:buSzPts val="1100"/>
              <a:buFont typeface="Arial"/>
              <a:buNone/>
            </a:pPr>
            <a:r>
              <a:t/>
            </a:r>
            <a:endParaRPr sz="1500">
              <a:solidFill>
                <a:srgbClr val="062858"/>
              </a:solidFill>
              <a:latin typeface="Roboto"/>
              <a:ea typeface="Roboto"/>
              <a:cs typeface="Roboto"/>
              <a:sym typeface="Roboto"/>
            </a:endParaRPr>
          </a:p>
          <a:p>
            <a:pPr indent="0" lvl="0" marL="0" marR="0" rtl="0" algn="l">
              <a:spcBef>
                <a:spcPts val="0"/>
              </a:spcBef>
              <a:spcAft>
                <a:spcPts val="0"/>
              </a:spcAft>
              <a:buNone/>
            </a:pPr>
            <a:r>
              <a:t/>
            </a:r>
            <a:endParaRPr sz="2000">
              <a:solidFill>
                <a:srgbClr val="062858"/>
              </a:solidFill>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xmlns:r="http://schemas.openxmlformats.org/officeDocument/2006/relationships" name="City of Syracuse No. #5">
  <a:themeElements>
    <a:clrScheme name="Office">
      <a:dk1>
        <a:srgbClr val="000000"/>
      </a:dk1>
      <a:lt1>
        <a:srgbClr val="FFFFFF"/>
      </a:lt1>
      <a:dk2>
        <a:srgbClr val="B98E00"/>
      </a:dk2>
      <a:lt2>
        <a:srgbClr val="EEECE1"/>
      </a:lt2>
      <a:accent1>
        <a:srgbClr val="062858"/>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