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Roboto"/>
      <p:regular r:id="rId26"/>
      <p:bold r:id="rId27"/>
      <p:italic r:id="rId28"/>
      <p:boldItalic r:id="rId29"/>
    </p:embeddedFont>
    <p:embeddedFont>
      <p:font typeface="Poppins"/>
      <p:regular r:id="rId30"/>
      <p:bold r:id="rId31"/>
      <p:italic r:id="rId32"/>
      <p:boldItalic r:id="rId33"/>
    </p:embeddedFont>
    <p:embeddedFont>
      <p:font typeface="Libre Baskerville"/>
      <p:regular r:id="rId34"/>
      <p:bold r:id="rId35"/>
      <p: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A57CCDC-9C05-463B-B959-62A8CEAC1CE1}">
  <a:tblStyle styleId="{1A57CCDC-9C05-463B-B959-62A8CEAC1CE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regular.fntdata"/><Relationship Id="rId25" Type="http://schemas.openxmlformats.org/officeDocument/2006/relationships/slide" Target="slides/slide19.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Poppins-bold.fntdata"/><Relationship Id="rId30" Type="http://schemas.openxmlformats.org/officeDocument/2006/relationships/font" Target="fonts/Poppins-regular.fntdata"/><Relationship Id="rId11" Type="http://schemas.openxmlformats.org/officeDocument/2006/relationships/slide" Target="slides/slide5.xml"/><Relationship Id="rId33" Type="http://schemas.openxmlformats.org/officeDocument/2006/relationships/font" Target="fonts/Poppins-boldItalic.fntdata"/><Relationship Id="rId10" Type="http://schemas.openxmlformats.org/officeDocument/2006/relationships/slide" Target="slides/slide4.xml"/><Relationship Id="rId32" Type="http://schemas.openxmlformats.org/officeDocument/2006/relationships/font" Target="fonts/Poppins-italic.fntdata"/><Relationship Id="rId13" Type="http://schemas.openxmlformats.org/officeDocument/2006/relationships/slide" Target="slides/slide7.xml"/><Relationship Id="rId35" Type="http://schemas.openxmlformats.org/officeDocument/2006/relationships/font" Target="fonts/LibreBaskerville-bold.fntdata"/><Relationship Id="rId12" Type="http://schemas.openxmlformats.org/officeDocument/2006/relationships/slide" Target="slides/slide6.xml"/><Relationship Id="rId34" Type="http://schemas.openxmlformats.org/officeDocument/2006/relationships/font" Target="fonts/LibreBaskerville-regular.fntdata"/><Relationship Id="rId15" Type="http://schemas.openxmlformats.org/officeDocument/2006/relationships/slide" Target="slides/slide9.xml"/><Relationship Id="rId14" Type="http://schemas.openxmlformats.org/officeDocument/2006/relationships/slide" Target="slides/slide8.xml"/><Relationship Id="rId36" Type="http://schemas.openxmlformats.org/officeDocument/2006/relationships/font" Target="fonts/LibreBaskerville-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1066381531_0_3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4" name="Google Shape;174;g11066381531_0_3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0adbfeec8a_0_19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1" name="Google Shape;181;g10adbfeec8a_0_19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1066381531_0_1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1" name="Google Shape;191;g11066381531_0_1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11066381531_0_18: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7" name="Google Shape;197;g11066381531_0_18: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11066381531_0_23: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3" name="Google Shape;203;g11066381531_0_2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0adbfeec8a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9" name="Google Shape;209;g10adbfeec8a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1066381531_0_36: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5" name="Google Shape;215;g11066381531_0_36: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107a23039c_0_1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1" name="Google Shape;221;g1107a23039c_0_1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078de7b54f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27" name="Google Shape;227;g1078de7b54f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33" name="Google Shape;233;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fd41b7129d_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7" name="Google Shape;117;gfd41b7129d_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5" name="Google Shape;125;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ba96ded3e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44" name="Google Shape;144;gfba96ded3e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adbfeec8a_0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0" name="Google Shape;150;g10adbfeec8a_0_89: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1066381531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0" name="Google Shape;160;g11066381531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107a23039c_0_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7" name="Google Shape;167;g1107a23039c_0_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2022</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docs.google.com/spreadsheets/d/1ZLvDFY8W2JIRPI5qPZLuqtHjW7xXLorKSZjrl7jjgxk/edit#gid=0" TargetMode="External"/><Relationship Id="rId4" Type="http://schemas.openxmlformats.org/officeDocument/2006/relationships/hyperlink" Target="https://docs.google.com/spreadsheets/d/1ZLvDFY8W2JIRPI5qPZLuqtHjW7xXLorKSZjrl7jjgxk/edit#gid=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#18</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1.25.2022</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4"/>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Samsara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77" name="Google Shape;177;p24"/>
          <p:cNvSpPr txBox="1"/>
          <p:nvPr/>
        </p:nvSpPr>
        <p:spPr>
          <a:xfrm>
            <a:off x="851300" y="494475"/>
            <a:ext cx="901800" cy="782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Votes</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78" name="Google Shape;178;p24"/>
          <p:cNvGraphicFramePr/>
          <p:nvPr/>
        </p:nvGraphicFramePr>
        <p:xfrm>
          <a:off x="796450" y="997975"/>
          <a:ext cx="3000000" cy="3000000"/>
        </p:xfrm>
        <a:graphic>
          <a:graphicData uri="http://schemas.openxmlformats.org/drawingml/2006/table">
            <a:tbl>
              <a:tblPr>
                <a:noFill/>
                <a:tableStyleId>{1A57CCDC-9C05-463B-B959-62A8CEAC1CE1}</a:tableStyleId>
              </a:tblPr>
              <a:tblGrid>
                <a:gridCol w="2501300"/>
                <a:gridCol w="748650"/>
                <a:gridCol w="1289300"/>
                <a:gridCol w="783275"/>
                <a:gridCol w="1068450"/>
                <a:gridCol w="902875"/>
              </a:tblGrid>
              <a:tr h="381000">
                <a:tc>
                  <a:txBody>
                    <a:bodyPr/>
                    <a:lstStyle/>
                    <a:p>
                      <a:pPr indent="0" lvl="0" marL="0" rtl="0" algn="ctr">
                        <a:spcBef>
                          <a:spcPts val="0"/>
                        </a:spcBef>
                        <a:spcAft>
                          <a:spcPts val="0"/>
                        </a:spcAft>
                        <a:buNone/>
                      </a:pPr>
                      <a:r>
                        <a:rPr lang="en" sz="1300"/>
                        <a:t>STWG Member</a:t>
                      </a:r>
                      <a:endParaRPr sz="1300"/>
                    </a:p>
                  </a:txBody>
                  <a:tcPr marT="91425" marB="91425" marR="91425" marL="91425" anchor="ctr"/>
                </a:tc>
                <a:tc>
                  <a:txBody>
                    <a:bodyPr/>
                    <a:lstStyle/>
                    <a:p>
                      <a:pPr indent="0" lvl="0" marL="0" rtl="0" algn="ctr">
                        <a:spcBef>
                          <a:spcPts val="0"/>
                        </a:spcBef>
                        <a:spcAft>
                          <a:spcPts val="0"/>
                        </a:spcAft>
                        <a:buNone/>
                      </a:pPr>
                      <a:r>
                        <a:rPr lang="en" sz="1300"/>
                        <a:t>Vote in Favor</a:t>
                      </a:r>
                      <a:endParaRPr sz="1300"/>
                    </a:p>
                  </a:txBody>
                  <a:tcPr marT="91425" marB="91425" marR="91425" marL="91425" anchor="ctr"/>
                </a:tc>
                <a:tc>
                  <a:txBody>
                    <a:bodyPr/>
                    <a:lstStyle/>
                    <a:p>
                      <a:pPr indent="0" lvl="0" marL="0" rtl="0" algn="ctr">
                        <a:spcBef>
                          <a:spcPts val="0"/>
                        </a:spcBef>
                        <a:spcAft>
                          <a:spcPts val="0"/>
                        </a:spcAft>
                        <a:buNone/>
                      </a:pPr>
                      <a:r>
                        <a:rPr lang="en" sz="1300"/>
                        <a:t>Vote in Favor w/Stipulations</a:t>
                      </a:r>
                      <a:endParaRPr sz="1300"/>
                    </a:p>
                  </a:txBody>
                  <a:tcPr marT="91425" marB="91425" marR="91425" marL="91425" anchor="ctr"/>
                </a:tc>
                <a:tc>
                  <a:txBody>
                    <a:bodyPr/>
                    <a:lstStyle/>
                    <a:p>
                      <a:pPr indent="0" lvl="0" marL="0" rtl="0" algn="ctr">
                        <a:spcBef>
                          <a:spcPts val="0"/>
                        </a:spcBef>
                        <a:spcAft>
                          <a:spcPts val="0"/>
                        </a:spcAft>
                        <a:buNone/>
                      </a:pPr>
                      <a:r>
                        <a:rPr lang="en" sz="1300"/>
                        <a:t>Vote Against</a:t>
                      </a:r>
                      <a:endParaRPr sz="1300"/>
                    </a:p>
                  </a:txBody>
                  <a:tcPr marT="91425" marB="91425" marR="91425" marL="91425" anchor="ctr"/>
                </a:tc>
                <a:tc>
                  <a:txBody>
                    <a:bodyPr/>
                    <a:lstStyle/>
                    <a:p>
                      <a:pPr indent="0" lvl="0" marL="0" rtl="0" algn="ctr">
                        <a:spcBef>
                          <a:spcPts val="0"/>
                        </a:spcBef>
                        <a:spcAft>
                          <a:spcPts val="0"/>
                        </a:spcAft>
                        <a:buNone/>
                      </a:pPr>
                      <a:r>
                        <a:rPr lang="en" sz="1300"/>
                        <a:t>Abstention</a:t>
                      </a:r>
                      <a:endParaRPr sz="1300"/>
                    </a:p>
                  </a:txBody>
                  <a:tcPr marT="91425" marB="91425" marR="91425" marL="91425" anchor="ctr"/>
                </a:tc>
                <a:tc>
                  <a:txBody>
                    <a:bodyPr/>
                    <a:lstStyle/>
                    <a:p>
                      <a:pPr indent="0" lvl="0" marL="0" rtl="0" algn="ctr">
                        <a:spcBef>
                          <a:spcPts val="0"/>
                        </a:spcBef>
                        <a:spcAft>
                          <a:spcPts val="0"/>
                        </a:spcAft>
                        <a:buNone/>
                      </a:pPr>
                      <a:r>
                        <a:rPr lang="en" sz="1300"/>
                        <a:t>Absence</a:t>
                      </a:r>
                      <a:endParaRPr sz="1300"/>
                    </a:p>
                  </a:txBody>
                  <a:tcPr marT="91425" marB="91425" marR="91425" marL="91425" anchor="ctr"/>
                </a:tc>
              </a:tr>
              <a:tr h="381000">
                <a:tc>
                  <a:txBody>
                    <a:bodyPr/>
                    <a:lstStyle/>
                    <a:p>
                      <a:pPr indent="0" lvl="0" marL="0" rtl="0" algn="l">
                        <a:spcBef>
                          <a:spcPts val="0"/>
                        </a:spcBef>
                        <a:spcAft>
                          <a:spcPts val="0"/>
                        </a:spcAft>
                        <a:buNone/>
                      </a:pPr>
                      <a:r>
                        <a:rPr lang="en" sz="1200"/>
                        <a:t>Lanessa Chaplin</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Mujtaba 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Michelle S.</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Jake Dishaw</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John Kane</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Brian Eisenberg</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Nico Diaz</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Jessica Brandt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Chief Cecile</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LPR Technology Summary</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84" name="Google Shape;184;p25"/>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85" name="Google Shape;185;p25"/>
          <p:cNvGraphicFramePr/>
          <p:nvPr/>
        </p:nvGraphicFramePr>
        <p:xfrm>
          <a:off x="122825" y="843625"/>
          <a:ext cx="3000000" cy="3000000"/>
        </p:xfrm>
        <a:graphic>
          <a:graphicData uri="http://schemas.openxmlformats.org/drawingml/2006/table">
            <a:tbl>
              <a:tblPr>
                <a:noFill/>
                <a:tableStyleId>{1A57CCDC-9C05-463B-B959-62A8CEAC1CE1}</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SPD</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Flock Safety</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Syracuse Police Department</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10/04/21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Flock Safety</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Street cameras that capture still photos and also vehicle license plates to add police with investigations and apprehension of suspect after criminal activity has occurred.</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free-standing poles on city streets or in overlays of currently existing cops cameras</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Locations were chosen consulting analysts and officers. 57 locations were pinpointed, covering the entire City.</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rPr i="1" lang="en" sz="900">
                          <a:solidFill>
                            <a:schemeClr val="accent1"/>
                          </a:solidFill>
                        </a:rPr>
                        <a:t>Pilot will run for 90 days.</a:t>
                      </a:r>
                      <a:endParaRPr i="1" sz="900">
                        <a:solidFill>
                          <a:schemeClr val="accent1"/>
                        </a:solidFill>
                      </a:endParaRPr>
                    </a:p>
                  </a:txBody>
                  <a:tcPr marT="91425" marB="91425" marR="91425" marL="91425"/>
                </a:tc>
                <a:tc hMerge="1"/>
              </a:tr>
              <a:tr h="6977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The data will be collected and stored by Flock Safety and retained for one month and will be destroyed with and auto override. SPD will be responsible for ensuring compliance.</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Retention follows standards set by the New York State Educational Law.</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(evidence.com)</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Syracuse Police Department in its mission to make the city safer by improving their ability to more swiftly and effectively investigate criminal activity, as well as, apprehend those committing the crimes.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Audit trails and passwords that track what data is pulled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a:t>
                      </a:r>
                      <a:endParaRPr sz="1000">
                        <a:solidFill>
                          <a:schemeClr val="dk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Training detectives (SPOs watch cameras) - not every officer.</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75 cameras on on-off ramps, to assist on investigations</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Images, size TBD</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86" name="Google Shape;186;p25"/>
          <p:cNvSpPr/>
          <p:nvPr/>
        </p:nvSpPr>
        <p:spPr>
          <a:xfrm>
            <a:off x="6939825" y="9205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5"/>
          <p:cNvSpPr/>
          <p:nvPr/>
        </p:nvSpPr>
        <p:spPr>
          <a:xfrm>
            <a:off x="6636175" y="114132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X</a:t>
            </a:r>
            <a:endParaRPr/>
          </a:p>
        </p:txBody>
      </p:sp>
      <p:sp>
        <p:nvSpPr>
          <p:cNvPr id="188" name="Google Shape;188;p25"/>
          <p:cNvSpPr/>
          <p:nvPr/>
        </p:nvSpPr>
        <p:spPr>
          <a:xfrm>
            <a:off x="5248025" y="1278975"/>
            <a:ext cx="202500" cy="220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6"/>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94" name="Google Shape;194;p26"/>
          <p:cNvSpPr txBox="1"/>
          <p:nvPr>
            <p:ph idx="1" type="body"/>
          </p:nvPr>
        </p:nvSpPr>
        <p:spPr>
          <a:xfrm>
            <a:off x="457200" y="12001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1700"/>
              <a:t>Outstanding questions answered by Mujtaba:</a:t>
            </a:r>
            <a:endParaRPr b="1" sz="1700"/>
          </a:p>
          <a:p>
            <a:pPr indent="0" lvl="0" marL="0" rtl="0" algn="l">
              <a:lnSpc>
                <a:spcPct val="115000"/>
              </a:lnSpc>
              <a:spcBef>
                <a:spcPts val="1200"/>
              </a:spcBef>
              <a:spcAft>
                <a:spcPts val="0"/>
              </a:spcAft>
              <a:buNone/>
            </a:pPr>
            <a:r>
              <a:rPr lang="en" sz="1400"/>
              <a:t>1. What consent is granted when someone obtains a driver’s license?</a:t>
            </a:r>
            <a:endParaRPr sz="1400"/>
          </a:p>
          <a:p>
            <a:pPr indent="-317500" lvl="0" marL="457200" rtl="0" algn="l">
              <a:lnSpc>
                <a:spcPct val="115000"/>
              </a:lnSpc>
              <a:spcBef>
                <a:spcPts val="1200"/>
              </a:spcBef>
              <a:spcAft>
                <a:spcPts val="0"/>
              </a:spcAft>
              <a:buSzPts val="1400"/>
              <a:buFont typeface="Twentieth Century"/>
              <a:buChar char="●"/>
            </a:pPr>
            <a:r>
              <a:rPr lang="en" sz="1400"/>
              <a:t>A driver impliedly consents to LPRS capturing and storing their license plate number when they obtain a driver’s license.</a:t>
            </a:r>
            <a:endParaRPr sz="1400"/>
          </a:p>
          <a:p>
            <a:pPr indent="-317500" lvl="0" marL="457200" rtl="0" algn="l">
              <a:lnSpc>
                <a:spcPct val="115000"/>
              </a:lnSpc>
              <a:spcBef>
                <a:spcPts val="0"/>
              </a:spcBef>
              <a:spcAft>
                <a:spcPts val="0"/>
              </a:spcAft>
              <a:buSzPts val="1400"/>
              <a:buFont typeface="Twentieth Century"/>
              <a:buChar char="●"/>
            </a:pPr>
            <a:r>
              <a:rPr lang="en" sz="1400"/>
              <a:t>License plates are public information, they are visible on public roads and are displayed outside the vehicle, so the reasonable expectation of privacy is lower in public-facing items.</a:t>
            </a:r>
            <a:endParaRPr sz="1400"/>
          </a:p>
          <a:p>
            <a:pPr indent="-317500" lvl="0" marL="457200" rtl="0" algn="l">
              <a:lnSpc>
                <a:spcPct val="115000"/>
              </a:lnSpc>
              <a:spcBef>
                <a:spcPts val="0"/>
              </a:spcBef>
              <a:spcAft>
                <a:spcPts val="0"/>
              </a:spcAft>
              <a:buSzPts val="1400"/>
              <a:buFont typeface="Twentieth Century"/>
              <a:buChar char="●"/>
            </a:pPr>
            <a:r>
              <a:rPr lang="en" sz="1400"/>
              <a:t>Police departments across the US (including in NY) are using LPRS for legitimate police business with established operating guidelines for the use, maintenance and control of LPRS.</a:t>
            </a:r>
            <a:endParaRPr sz="1400"/>
          </a:p>
          <a:p>
            <a:pPr indent="0" lvl="0" marL="0" rtl="0" algn="l">
              <a:lnSpc>
                <a:spcPct val="115000"/>
              </a:lnSpc>
              <a:spcBef>
                <a:spcPts val="1200"/>
              </a:spcBef>
              <a:spcAft>
                <a:spcPts val="0"/>
              </a:spcAft>
              <a:buNone/>
            </a:pPr>
            <a:r>
              <a:rPr lang="en" sz="1100">
                <a:latin typeface="Times New Roman"/>
                <a:ea typeface="Times New Roman"/>
                <a:cs typeface="Times New Roman"/>
                <a:sym typeface="Times New Roman"/>
              </a:rPr>
              <a:t> </a:t>
            </a:r>
            <a:endParaRPr sz="1100">
              <a:latin typeface="Times New Roman"/>
              <a:ea typeface="Times New Roman"/>
              <a:cs typeface="Times New Roman"/>
              <a:sym typeface="Times New Roman"/>
            </a:endParaRPr>
          </a:p>
          <a:p>
            <a:pPr indent="0" lvl="0" marL="457200" rtl="0" algn="l">
              <a:spcBef>
                <a:spcPts val="1200"/>
              </a:spcBef>
              <a:spcAft>
                <a:spcPts val="0"/>
              </a:spcAft>
              <a:buNone/>
            </a:pPr>
            <a:r>
              <a:t/>
            </a:r>
            <a:endParaRPr sz="17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7"/>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00" name="Google Shape;200;p27"/>
          <p:cNvSpPr txBox="1"/>
          <p:nvPr>
            <p:ph idx="1" type="body"/>
          </p:nvPr>
        </p:nvSpPr>
        <p:spPr>
          <a:xfrm>
            <a:off x="457200" y="975325"/>
            <a:ext cx="8229600" cy="38460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300"/>
              <a:t>2. Accountability regarding the data collected.</a:t>
            </a:r>
            <a:endParaRPr sz="1300"/>
          </a:p>
          <a:p>
            <a:pPr indent="0" lvl="0" marL="0" rtl="0" algn="l">
              <a:lnSpc>
                <a:spcPct val="115000"/>
              </a:lnSpc>
              <a:spcBef>
                <a:spcPts val="1200"/>
              </a:spcBef>
              <a:spcAft>
                <a:spcPts val="0"/>
              </a:spcAft>
              <a:buNone/>
            </a:pPr>
            <a:r>
              <a:rPr lang="en" sz="1300"/>
              <a:t>Many privacy concerns have been mitigated by holding law enforcement agencies accountable for the information they collect and how they subsequently use that information. Here are some tools commonly used by organizations using LPRS:</a:t>
            </a:r>
            <a:endParaRPr sz="1300"/>
          </a:p>
          <a:p>
            <a:pPr indent="-311150" lvl="0" marL="457200" rtl="0" algn="l">
              <a:lnSpc>
                <a:spcPct val="115000"/>
              </a:lnSpc>
              <a:spcBef>
                <a:spcPts val="1200"/>
              </a:spcBef>
              <a:spcAft>
                <a:spcPts val="0"/>
              </a:spcAft>
              <a:buSzPts val="1300"/>
              <a:buFont typeface="Twentieth Century"/>
              <a:buChar char="●"/>
            </a:pPr>
            <a:r>
              <a:rPr lang="en" sz="1300"/>
              <a:t>Audit Logs: The primary goal of maintaining audit logs is to deter and discover users’ abuse and misuse of a LPRS. Such audit capabilities can be an effective means to discourage unnecessary or inappropriate use of LPR data and trace any improper uses to the offending party. For effective use, audit logs should include certain information: (1) the identity of the user initiating the query; (2) the license plate number or other data elements used to query the LPRS; (3) the date and time of the inquiry; and (4) the response to the user’s query. </a:t>
            </a:r>
            <a:endParaRPr sz="1300"/>
          </a:p>
          <a:p>
            <a:pPr indent="-311150" lvl="0" marL="457200" rtl="0" algn="l">
              <a:lnSpc>
                <a:spcPct val="115000"/>
              </a:lnSpc>
              <a:spcBef>
                <a:spcPts val="0"/>
              </a:spcBef>
              <a:spcAft>
                <a:spcPts val="0"/>
              </a:spcAft>
              <a:buSzPts val="1300"/>
              <a:buFont typeface="Twentieth Century"/>
              <a:buChar char="●"/>
            </a:pPr>
            <a:r>
              <a:rPr lang="en" sz="1300"/>
              <a:t>Secondary Dissemination Logs: Since LPR data is for official use only, and because LPR data is collected for </a:t>
            </a:r>
            <a:r>
              <a:rPr lang="en" sz="1300"/>
              <a:t>specified</a:t>
            </a:r>
            <a:r>
              <a:rPr lang="en" sz="1300"/>
              <a:t> purposes, instances where LPR data is disseminated outside the originating agency should be documented in a secondary dissemination log. When information from a LPRS is disseminated outside the law enforcement agency, a log should be maintained that contains: (1) a description of the LPR data disseminated; (2) the date and time the information was released; (3) the identity of the individual to whom the information was released, including their agency and contact information; and (4) the purpose for which the LPR data will subsequently be used.</a:t>
            </a:r>
            <a:endParaRPr sz="17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06" name="Google Shape;206;p28"/>
          <p:cNvSpPr txBox="1"/>
          <p:nvPr>
            <p:ph idx="1" type="body"/>
          </p:nvPr>
        </p:nvSpPr>
        <p:spPr>
          <a:xfrm>
            <a:off x="457200" y="975325"/>
            <a:ext cx="8229600" cy="3619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300"/>
              <a:t>Continued…</a:t>
            </a:r>
            <a:endParaRPr sz="1300"/>
          </a:p>
          <a:p>
            <a:pPr indent="0" lvl="0" marL="0" rtl="0" algn="l">
              <a:spcBef>
                <a:spcPts val="360"/>
              </a:spcBef>
              <a:spcAft>
                <a:spcPts val="0"/>
              </a:spcAft>
              <a:buNone/>
            </a:pPr>
            <a:r>
              <a:t/>
            </a:r>
            <a:endParaRPr sz="1300"/>
          </a:p>
          <a:p>
            <a:pPr indent="-311150" lvl="0" marL="457200" rtl="0" algn="l">
              <a:lnSpc>
                <a:spcPct val="115000"/>
              </a:lnSpc>
              <a:spcBef>
                <a:spcPts val="0"/>
              </a:spcBef>
              <a:spcAft>
                <a:spcPts val="0"/>
              </a:spcAft>
              <a:buSzPts val="1300"/>
              <a:buFont typeface="Twentieth Century"/>
              <a:buChar char="●"/>
            </a:pPr>
            <a:r>
              <a:rPr lang="en" sz="1300"/>
              <a:t>Monitoring and Conducting Audits of System Use: Audits of LPRS help to ensure that law enforcement agencies are operating in accordance with the policies developed to regulate the collection, use, and dissemination of LPR data. An audit of a LPRS involves an evaluation of the law enforcement agency’s operations as recorded in its audit logs to determine if the agency is administering its LPRS in accordance with its information management policies. LPRS audits should focus on ensuring that LPR data is only disclosed to authorized users and that the information is utilized for official purposes only. Existing law enforcement data systems already have policies that include prohibitions against misuse of criminal justice data; those policies also frequently impose penalties for such misuse.</a:t>
            </a:r>
            <a:endParaRPr sz="1300"/>
          </a:p>
          <a:p>
            <a:pPr indent="-311150" lvl="0" marL="457200" rtl="0" algn="l">
              <a:lnSpc>
                <a:spcPct val="115000"/>
              </a:lnSpc>
              <a:spcBef>
                <a:spcPts val="0"/>
              </a:spcBef>
              <a:spcAft>
                <a:spcPts val="0"/>
              </a:spcAft>
              <a:buSzPts val="1300"/>
              <a:buFont typeface="Twentieth Century"/>
              <a:buChar char="●"/>
            </a:pPr>
            <a:r>
              <a:rPr lang="en" sz="1300"/>
              <a:t>Policy Awareness and Training: Personnel employed by law enforcement agencies should be informed about why policies limiting access, use, and dissemination of LPR data are important and how those policies protect the agency and the public. Moreover policy education and awareness surrounding LPRS is a continual process that must be regularly updated as laws and regulations governing LPR data or law enforcement’s access to information change over time. Users should be educated and informed about how LPR policies will be enforced, including any penalties for committing violations of the policy provisions. Law enforcement agencies should monitor relevant legislative and regulatory activity and update LPRS policies accordingly. When policies are updated, those individuals having access to LPR data should be informed of the changes and when those new terms take effect.</a:t>
            </a:r>
            <a:endParaRPr sz="1300"/>
          </a:p>
          <a:p>
            <a:pPr indent="0" lvl="0" marL="457200" rtl="0" algn="l">
              <a:spcBef>
                <a:spcPts val="1200"/>
              </a:spcBef>
              <a:spcAft>
                <a:spcPts val="0"/>
              </a:spcAft>
              <a:buNone/>
            </a:pPr>
            <a:r>
              <a:t/>
            </a:r>
            <a:endParaRPr sz="17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9"/>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a:t>
            </a:r>
            <a:r>
              <a:rPr b="1" lang="en" sz="3600">
                <a:solidFill>
                  <a:srgbClr val="B98E00"/>
                </a:solidFill>
                <a:latin typeface="Times"/>
                <a:ea typeface="Times"/>
                <a:cs typeface="Times"/>
                <a:sym typeface="Times"/>
              </a:rPr>
              <a:t>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12" name="Google Shape;212;p29"/>
          <p:cNvSpPr txBox="1"/>
          <p:nvPr>
            <p:ph idx="1" type="body"/>
          </p:nvPr>
        </p:nvSpPr>
        <p:spPr>
          <a:xfrm>
            <a:off x="457200" y="12001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1700"/>
              <a:t>Intended use of LPRs</a:t>
            </a:r>
            <a:endParaRPr b="1" sz="1700"/>
          </a:p>
          <a:p>
            <a:pPr indent="0" lvl="0" marL="0" rtl="0" algn="l">
              <a:spcBef>
                <a:spcPts val="360"/>
              </a:spcBef>
              <a:spcAft>
                <a:spcPts val="0"/>
              </a:spcAft>
              <a:buNone/>
            </a:pPr>
            <a:r>
              <a:rPr lang="en" sz="1700"/>
              <a:t>Deputy Chief Cecile</a:t>
            </a:r>
            <a:endParaRPr sz="1700"/>
          </a:p>
          <a:p>
            <a:pPr indent="0" lvl="0" marL="0" rtl="0" algn="l">
              <a:spcBef>
                <a:spcPts val="360"/>
              </a:spcBef>
              <a:spcAft>
                <a:spcPts val="0"/>
              </a:spcAft>
              <a:buNone/>
            </a:pPr>
            <a:r>
              <a:t/>
            </a:r>
            <a:endParaRPr sz="17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0"/>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18" name="Google Shape;218;p30"/>
          <p:cNvSpPr txBox="1"/>
          <p:nvPr>
            <p:ph idx="1" type="body"/>
          </p:nvPr>
        </p:nvSpPr>
        <p:spPr>
          <a:xfrm>
            <a:off x="457200" y="12001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1700" u="sng">
                <a:solidFill>
                  <a:schemeClr val="hlink"/>
                </a:solidFill>
                <a:hlinkClick r:id="rId3"/>
              </a:rPr>
              <a:t>Recommendation</a:t>
            </a:r>
            <a:r>
              <a:rPr b="1" lang="en" sz="1700" u="sng">
                <a:solidFill>
                  <a:schemeClr val="hlink"/>
                </a:solidFill>
                <a:hlinkClick r:id="rId4"/>
              </a:rPr>
              <a:t> SpreadSheet</a:t>
            </a:r>
            <a:endParaRPr b="1" sz="1700"/>
          </a:p>
          <a:p>
            <a:pPr indent="0" lvl="0" marL="0" rtl="0" algn="l">
              <a:spcBef>
                <a:spcPts val="360"/>
              </a:spcBef>
              <a:spcAft>
                <a:spcPts val="0"/>
              </a:spcAft>
              <a:buNone/>
            </a:pPr>
            <a:r>
              <a:t/>
            </a:r>
            <a:endParaRPr b="1" sz="1700"/>
          </a:p>
          <a:p>
            <a:pPr indent="0" lvl="0" marL="0" rtl="0" algn="l">
              <a:spcBef>
                <a:spcPts val="360"/>
              </a:spcBef>
              <a:spcAft>
                <a:spcPts val="0"/>
              </a:spcAft>
              <a:buNone/>
            </a:pPr>
            <a:r>
              <a:t/>
            </a:r>
            <a:endParaRPr sz="17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License Plate Reader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24" name="Google Shape;224;p31"/>
          <p:cNvSpPr txBox="1"/>
          <p:nvPr>
            <p:ph idx="1" type="body"/>
          </p:nvPr>
        </p:nvSpPr>
        <p:spPr>
          <a:xfrm>
            <a:off x="457200" y="1200150"/>
            <a:ext cx="8229600" cy="33945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700"/>
              <a:t>Discussion</a:t>
            </a:r>
            <a:endParaRPr sz="1700"/>
          </a:p>
          <a:p>
            <a:pPr indent="0" lvl="0" marL="0" rtl="0" algn="l">
              <a:spcBef>
                <a:spcPts val="360"/>
              </a:spcBef>
              <a:spcAft>
                <a:spcPts val="0"/>
              </a:spcAft>
              <a:buNone/>
            </a:pPr>
            <a:r>
              <a:t/>
            </a:r>
            <a:endParaRPr sz="1700"/>
          </a:p>
          <a:p>
            <a:pPr indent="-336550" lvl="0" marL="457200" rtl="0" algn="l">
              <a:spcBef>
                <a:spcPts val="360"/>
              </a:spcBef>
              <a:spcAft>
                <a:spcPts val="0"/>
              </a:spcAft>
              <a:buSzPts val="1700"/>
              <a:buChar char="●"/>
            </a:pPr>
            <a:r>
              <a:rPr lang="en" sz="1700"/>
              <a:t>Should the City adopt this technology?</a:t>
            </a:r>
            <a:endParaRPr sz="1700"/>
          </a:p>
          <a:p>
            <a:pPr indent="-336550" lvl="0" marL="457200" rtl="0" algn="l">
              <a:lnSpc>
                <a:spcPct val="115000"/>
              </a:lnSpc>
              <a:spcBef>
                <a:spcPts val="0"/>
              </a:spcBef>
              <a:spcAft>
                <a:spcPts val="0"/>
              </a:spcAft>
              <a:buSzPts val="1700"/>
              <a:buChar char="●"/>
            </a:pPr>
            <a:r>
              <a:rPr lang="en" sz="1700"/>
              <a:t>Do we see substantial risks in the use of this technology?</a:t>
            </a:r>
            <a:endParaRPr sz="1700"/>
          </a:p>
          <a:p>
            <a:pPr indent="-336550" lvl="0" marL="457200" rtl="0" algn="l">
              <a:spcBef>
                <a:spcPts val="0"/>
              </a:spcBef>
              <a:spcAft>
                <a:spcPts val="0"/>
              </a:spcAft>
              <a:buSzPts val="1700"/>
              <a:buChar char="●"/>
            </a:pPr>
            <a:r>
              <a:rPr lang="en" sz="1700"/>
              <a:t>Are there policies and procedures that the issuing department should adopt to avoid any risks?</a:t>
            </a:r>
            <a:endParaRPr sz="17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2"/>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Coming Up</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230" name="Google Shape;230;p32"/>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336550" lvl="0" marL="457200" rtl="0" algn="l">
              <a:lnSpc>
                <a:spcPct val="115000"/>
              </a:lnSpc>
              <a:spcBef>
                <a:spcPts val="1200"/>
              </a:spcBef>
              <a:spcAft>
                <a:spcPts val="0"/>
              </a:spcAft>
              <a:buClr>
                <a:schemeClr val="dk1"/>
              </a:buClr>
              <a:buSzPts val="1700"/>
              <a:buFont typeface="Twentieth Century"/>
              <a:buChar char="●"/>
            </a:pPr>
            <a:r>
              <a:rPr lang="en" sz="1700">
                <a:solidFill>
                  <a:schemeClr val="dk1"/>
                </a:solidFill>
                <a:latin typeface="Twentieth Century"/>
                <a:ea typeface="Twentieth Century"/>
                <a:cs typeface="Twentieth Century"/>
                <a:sym typeface="Twentieth Century"/>
              </a:rPr>
              <a:t>Send Samsara recommendation to the Mayor</a:t>
            </a:r>
            <a:endParaRPr sz="1700">
              <a:solidFill>
                <a:schemeClr val="dk1"/>
              </a:solidFill>
              <a:latin typeface="Twentieth Century"/>
              <a:ea typeface="Twentieth Century"/>
              <a:cs typeface="Twentieth Century"/>
              <a:sym typeface="Twentieth Century"/>
            </a:endParaRPr>
          </a:p>
          <a:p>
            <a:pPr indent="-336550" lvl="0" marL="457200" rtl="0" algn="l">
              <a:lnSpc>
                <a:spcPct val="115000"/>
              </a:lnSpc>
              <a:spcBef>
                <a:spcPts val="0"/>
              </a:spcBef>
              <a:spcAft>
                <a:spcPts val="0"/>
              </a:spcAft>
              <a:buClr>
                <a:schemeClr val="dk1"/>
              </a:buClr>
              <a:buSzPts val="1700"/>
              <a:buFont typeface="Twentieth Century"/>
              <a:buChar char="●"/>
            </a:pPr>
            <a:r>
              <a:rPr lang="en" sz="1700">
                <a:solidFill>
                  <a:schemeClr val="dk1"/>
                </a:solidFill>
                <a:latin typeface="Twentieth Century"/>
                <a:ea typeface="Twentieth Century"/>
                <a:cs typeface="Twentieth Century"/>
                <a:sym typeface="Twentieth Century"/>
              </a:rPr>
              <a:t>Draft formal </a:t>
            </a:r>
            <a:r>
              <a:rPr lang="en" sz="1700">
                <a:solidFill>
                  <a:schemeClr val="dk1"/>
                </a:solidFill>
                <a:latin typeface="Twentieth Century"/>
                <a:ea typeface="Twentieth Century"/>
                <a:cs typeface="Twentieth Century"/>
                <a:sym typeface="Twentieth Century"/>
              </a:rPr>
              <a:t>recommendation</a:t>
            </a:r>
            <a:r>
              <a:rPr lang="en" sz="1700">
                <a:solidFill>
                  <a:schemeClr val="dk1"/>
                </a:solidFill>
                <a:latin typeface="Twentieth Century"/>
                <a:ea typeface="Twentieth Century"/>
                <a:cs typeface="Twentieth Century"/>
                <a:sym typeface="Twentieth Century"/>
              </a:rPr>
              <a:t> from the group for LPR</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36" name="Google Shape;236;p3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37" name="Google Shape;237;p33"/>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33"/>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4294967295"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idx="4294967295"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229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Welcome Jason!</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Samsara</a:t>
            </a:r>
            <a:endParaRPr sz="2000">
              <a:solidFill>
                <a:schemeClr val="accent1"/>
              </a:solidFill>
              <a:latin typeface="Twentieth Century"/>
              <a:ea typeface="Twentieth Century"/>
              <a:cs typeface="Twentieth Century"/>
              <a:sym typeface="Twentieth Century"/>
            </a:endParaRPr>
          </a:p>
          <a:p>
            <a:pPr indent="-355600" lvl="1" marL="9144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Review </a:t>
            </a:r>
            <a:r>
              <a:rPr lang="en" sz="2000">
                <a:solidFill>
                  <a:schemeClr val="accent1"/>
                </a:solidFill>
                <a:latin typeface="Twentieth Century"/>
                <a:ea typeface="Twentieth Century"/>
                <a:cs typeface="Twentieth Century"/>
                <a:sym typeface="Twentieth Century"/>
              </a:rPr>
              <a:t>recommendation to the Mayor</a:t>
            </a:r>
            <a:r>
              <a:rPr lang="en" sz="2000">
                <a:solidFill>
                  <a:schemeClr val="accent1"/>
                </a:solidFill>
                <a:latin typeface="Twentieth Century"/>
                <a:ea typeface="Twentieth Century"/>
                <a:cs typeface="Twentieth Century"/>
                <a:sym typeface="Twentieth Century"/>
              </a:rPr>
              <a:t> draft</a:t>
            </a:r>
            <a:endParaRPr sz="2000">
              <a:solidFill>
                <a:schemeClr val="accent1"/>
              </a:solidFill>
              <a:latin typeface="Twentieth Century"/>
              <a:ea typeface="Twentieth Century"/>
              <a:cs typeface="Twentieth Century"/>
              <a:sym typeface="Twentieth Century"/>
            </a:endParaRPr>
          </a:p>
          <a:p>
            <a:pPr indent="-355600" lvl="1" marL="9144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Vote on </a:t>
            </a:r>
            <a:r>
              <a:rPr lang="en" sz="2000">
                <a:solidFill>
                  <a:schemeClr val="accent1"/>
                </a:solidFill>
                <a:latin typeface="Twentieth Century"/>
                <a:ea typeface="Twentieth Century"/>
                <a:cs typeface="Twentieth Century"/>
                <a:sym typeface="Twentieth Century"/>
              </a:rPr>
              <a:t>recommendation</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License Plate Reader (LPR)</a:t>
            </a:r>
            <a:endParaRPr sz="2000">
              <a:solidFill>
                <a:schemeClr val="accent1"/>
              </a:solidFill>
              <a:latin typeface="Twentieth Century"/>
              <a:ea typeface="Twentieth Century"/>
              <a:cs typeface="Twentieth Century"/>
              <a:sym typeface="Twentieth Century"/>
            </a:endParaRPr>
          </a:p>
          <a:p>
            <a:pPr indent="-355600" lvl="1" marL="9144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Review and discuss recommendations spreadsheet</a:t>
            </a:r>
            <a:endParaRPr sz="2000">
              <a:solidFill>
                <a:schemeClr val="accent1"/>
              </a:solidFill>
              <a:latin typeface="Twentieth Century"/>
              <a:ea typeface="Twentieth Century"/>
              <a:cs typeface="Twentieth Century"/>
              <a:sym typeface="Twentieth Century"/>
            </a:endParaRPr>
          </a:p>
          <a:p>
            <a:pPr indent="-355600" lvl="1" marL="9144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Formal </a:t>
            </a:r>
            <a:r>
              <a:rPr lang="en" sz="2000">
                <a:solidFill>
                  <a:schemeClr val="accent1"/>
                </a:solidFill>
                <a:latin typeface="Twentieth Century"/>
                <a:ea typeface="Twentieth Century"/>
                <a:cs typeface="Twentieth Century"/>
                <a:sym typeface="Twentieth Century"/>
              </a:rPr>
              <a:t>recommendation</a:t>
            </a:r>
            <a:r>
              <a:rPr lang="en" sz="2000">
                <a:solidFill>
                  <a:schemeClr val="accent1"/>
                </a:solidFill>
                <a:latin typeface="Twentieth Century"/>
                <a:ea typeface="Twentieth Century"/>
                <a:cs typeface="Twentieth Century"/>
                <a:sym typeface="Twentieth Century"/>
              </a:rPr>
              <a:t> to the Mayor - discussion/decision</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Coming Up</a:t>
            </a:r>
            <a:endParaRPr sz="2000">
              <a:solidFill>
                <a:schemeClr val="accent1"/>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Past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pilot,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1" name="Google Shape;121;p1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Current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22" name="Google Shape;122;p18"/>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Flock Safety</a:t>
            </a:r>
            <a:r>
              <a:rPr b="1" lang="en" sz="1500">
                <a:solidFill>
                  <a:srgbClr val="062858"/>
                </a:solidFill>
                <a:latin typeface="Twentieth Century"/>
                <a:ea typeface="Twentieth Century"/>
                <a:cs typeface="Twentieth Century"/>
                <a:sym typeface="Twentieth Century"/>
              </a:rPr>
              <a:t>: </a:t>
            </a:r>
            <a:r>
              <a:rPr lang="en" sz="1500">
                <a:solidFill>
                  <a:srgbClr val="062858"/>
                </a:solidFill>
                <a:latin typeface="Twentieth Century"/>
                <a:ea typeface="Twentieth Century"/>
                <a:cs typeface="Twentieth Century"/>
                <a:sym typeface="Twentieth Century"/>
              </a:rPr>
              <a:t>Street cameras that capture vehicle plates.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Assessed in previous session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FFFF00"/>
                </a:highlight>
                <a:latin typeface="Twentieth Century"/>
                <a:ea typeface="Twentieth Century"/>
                <a:cs typeface="Twentieth Century"/>
                <a:sym typeface="Twentieth Century"/>
              </a:rPr>
              <a:t>Public comment period completed</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Samsara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Fleet management </a:t>
            </a:r>
            <a:r>
              <a:rPr lang="en" sz="1500">
                <a:solidFill>
                  <a:srgbClr val="062858"/>
                </a:solidFill>
                <a:latin typeface="Twentieth Century"/>
                <a:ea typeface="Twentieth Century"/>
                <a:cs typeface="Twentieth Century"/>
                <a:sym typeface="Twentieth Century"/>
              </a:rPr>
              <a:t>technology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latin typeface="Twentieth Century"/>
                <a:ea typeface="Twentieth Century"/>
                <a:cs typeface="Twentieth Century"/>
                <a:sym typeface="Twentieth Century"/>
              </a:rPr>
              <a:t>Assessed in previous session</a:t>
            </a:r>
            <a:endParaRPr sz="1500">
              <a:solidFill>
                <a:schemeClr val="accent1"/>
              </a:solidFill>
              <a:latin typeface="Twentieth Century"/>
              <a:ea typeface="Twentieth Century"/>
              <a:cs typeface="Twentieth Century"/>
              <a:sym typeface="Twentieth Century"/>
            </a:endParaRPr>
          </a:p>
          <a:p>
            <a:pPr indent="-323850" lvl="1" marL="914400" rtl="0" algn="l">
              <a:spcBef>
                <a:spcPts val="0"/>
              </a:spcBef>
              <a:spcAft>
                <a:spcPts val="0"/>
              </a:spcAft>
              <a:buClr>
                <a:schemeClr val="accent1"/>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 period completed</a:t>
            </a:r>
            <a:endParaRPr sz="1500">
              <a:solidFill>
                <a:schemeClr val="accent1"/>
              </a:solidFill>
              <a:highlight>
                <a:srgbClr val="FFFF00"/>
              </a:highlight>
              <a:latin typeface="Twentieth Century"/>
              <a:ea typeface="Twentieth Century"/>
              <a:cs typeface="Twentieth Century"/>
              <a:sym typeface="Twentieth Century"/>
            </a:endParaRPr>
          </a:p>
          <a:p>
            <a:pPr indent="0" lvl="0" marL="457200" rtl="0" algn="l">
              <a:spcBef>
                <a:spcPts val="0"/>
              </a:spcBef>
              <a:spcAft>
                <a:spcPts val="0"/>
              </a:spcAft>
              <a:buNone/>
            </a:pPr>
            <a:r>
              <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8" name="Google Shape;128;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29" name="Google Shape;129;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30" name="Google Shape;130;p19"/>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9"/>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32" name="Google Shape;132;p19"/>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33" name="Google Shape;133;p19"/>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5" name="Google Shape;135;p19"/>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36" name="Google Shape;136;p19"/>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9"/>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38" name="Google Shape;138;p19"/>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39" name="Google Shape;139;p19"/>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9"/>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1" name="Google Shape;141;p19"/>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Welcome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47" name="Google Shape;147;p20"/>
          <p:cNvSpPr txBox="1"/>
          <p:nvPr/>
        </p:nvSpPr>
        <p:spPr>
          <a:xfrm>
            <a:off x="1278975" y="901725"/>
            <a:ext cx="6799800" cy="3975000"/>
          </a:xfrm>
          <a:prstGeom prst="rect">
            <a:avLst/>
          </a:prstGeom>
          <a:noFill/>
          <a:ln>
            <a:noFill/>
          </a:ln>
        </p:spPr>
        <p:txBody>
          <a:bodyPr anchorCtr="0" anchor="t" bIns="45700" lIns="91425" spcFirstLastPara="1" rIns="91425" wrap="square" tIns="45700">
            <a:noAutofit/>
          </a:bodyPr>
          <a:lstStyle/>
          <a:p>
            <a:pPr indent="0" lvl="0" marL="457200" rtl="0" algn="ctr">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0" rtl="0" algn="ctr">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Welcome Jason Scharf!</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type="title"/>
          </p:nvPr>
        </p:nvSpPr>
        <p:spPr>
          <a:xfrm>
            <a:off x="1407800" y="271275"/>
            <a:ext cx="76191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Samsara Technology Summary</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3" name="Google Shape;153;p21"/>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54" name="Google Shape;154;p21"/>
          <p:cNvGraphicFramePr/>
          <p:nvPr/>
        </p:nvGraphicFramePr>
        <p:xfrm>
          <a:off x="122825" y="843625"/>
          <a:ext cx="3000000" cy="3000000"/>
        </p:xfrm>
        <a:graphic>
          <a:graphicData uri="http://schemas.openxmlformats.org/drawingml/2006/table">
            <a:tbl>
              <a:tblPr>
                <a:noFill/>
                <a:tableStyleId>{1A57CCDC-9C05-463B-B959-62A8CEAC1CE1}</a:tableStyleId>
              </a:tblPr>
              <a:tblGrid>
                <a:gridCol w="2163925"/>
                <a:gridCol w="2246750"/>
                <a:gridCol w="2246750"/>
                <a:gridCol w="2246750"/>
              </a:tblGrid>
              <a:tr h="861900">
                <a:tc>
                  <a:txBody>
                    <a:bodyPr/>
                    <a:lstStyle/>
                    <a:p>
                      <a:pPr indent="0" lvl="0" marL="0" rtl="0" algn="l">
                        <a:spcBef>
                          <a:spcPts val="0"/>
                        </a:spcBef>
                        <a:spcAft>
                          <a:spcPts val="0"/>
                        </a:spcAft>
                        <a:buNone/>
                      </a:pPr>
                      <a:r>
                        <a:rPr lang="en" sz="1000"/>
                        <a:t>Applicant name: </a:t>
                      </a:r>
                      <a:r>
                        <a:rPr i="1" lang="en" sz="900">
                          <a:solidFill>
                            <a:srgbClr val="062858"/>
                          </a:solidFill>
                        </a:rPr>
                        <a:t>Rich DeVesty</a:t>
                      </a:r>
                      <a:endParaRPr i="1" sz="900">
                        <a:solidFill>
                          <a:srgbClr val="062858"/>
                        </a:solidFill>
                      </a:endParaRPr>
                    </a:p>
                    <a:p>
                      <a:pPr indent="0" lvl="0" marL="0" rtl="0" algn="l">
                        <a:spcBef>
                          <a:spcPts val="0"/>
                        </a:spcBef>
                        <a:spcAft>
                          <a:spcPts val="0"/>
                        </a:spcAft>
                        <a:buNone/>
                      </a:pPr>
                      <a:r>
                        <a:rPr lang="en" sz="1000">
                          <a:solidFill>
                            <a:schemeClr val="dk1"/>
                          </a:solidFill>
                        </a:rPr>
                        <a:t>Company:</a:t>
                      </a:r>
                      <a:r>
                        <a:rPr lang="en" sz="900">
                          <a:solidFill>
                            <a:schemeClr val="dk1"/>
                          </a:solidFill>
                        </a:rPr>
                        <a:t> </a:t>
                      </a:r>
                      <a:r>
                        <a:rPr i="1" lang="en" sz="900">
                          <a:solidFill>
                            <a:schemeClr val="accent1"/>
                          </a:solidFill>
                        </a:rPr>
                        <a:t>City of Syracuse - DPW</a:t>
                      </a:r>
                      <a:endParaRPr i="1" sz="900">
                        <a:solidFill>
                          <a:srgbClr val="062858"/>
                        </a:solidFill>
                      </a:endParaRPr>
                    </a:p>
                    <a:p>
                      <a:pPr indent="0" lvl="0" marL="0" rtl="0" algn="l">
                        <a:spcBef>
                          <a:spcPts val="0"/>
                        </a:spcBef>
                        <a:spcAft>
                          <a:spcPts val="0"/>
                        </a:spcAft>
                        <a:buClr>
                          <a:schemeClr val="dk1"/>
                        </a:buClr>
                        <a:buSzPts val="1100"/>
                        <a:buFont typeface="Arial"/>
                        <a:buNone/>
                      </a:pPr>
                      <a:r>
                        <a:rPr lang="en" sz="1000">
                          <a:solidFill>
                            <a:schemeClr val="dk1"/>
                          </a:solidFill>
                        </a:rPr>
                        <a:t>Sponsoring Department: </a:t>
                      </a:r>
                      <a:r>
                        <a:rPr i="1" lang="en" sz="900">
                          <a:solidFill>
                            <a:srgbClr val="062858"/>
                          </a:solidFill>
                        </a:rPr>
                        <a:t>Fleet Operations </a:t>
                      </a:r>
                      <a:endParaRPr i="1" sz="900">
                        <a:solidFill>
                          <a:srgbClr val="062858"/>
                        </a:solidFill>
                      </a:endParaRPr>
                    </a:p>
                  </a:txBody>
                  <a:tcPr marT="91425" marB="91425" marR="91425" marL="91425"/>
                </a:tc>
                <a:tc>
                  <a:txBody>
                    <a:bodyPr/>
                    <a:lstStyle/>
                    <a:p>
                      <a:pPr indent="0" lvl="0" marL="0" rtl="0" algn="l">
                        <a:spcBef>
                          <a:spcPts val="0"/>
                        </a:spcBef>
                        <a:spcAft>
                          <a:spcPts val="0"/>
                        </a:spcAft>
                        <a:buNone/>
                      </a:pPr>
                      <a:r>
                        <a:rPr lang="en" sz="1000">
                          <a:solidFill>
                            <a:schemeClr val="dk1"/>
                          </a:solidFill>
                        </a:rPr>
                        <a:t>Application Date: </a:t>
                      </a:r>
                      <a:r>
                        <a:rPr i="1" lang="en" sz="900">
                          <a:solidFill>
                            <a:srgbClr val="062858"/>
                          </a:solidFill>
                        </a:rPr>
                        <a:t>11/14/21</a:t>
                      </a:r>
                      <a:endParaRPr sz="9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Partner Organization/Technologies: </a:t>
                      </a:r>
                      <a:br>
                        <a:rPr lang="en" sz="1000">
                          <a:solidFill>
                            <a:schemeClr val="dk1"/>
                          </a:solidFill>
                        </a:rPr>
                      </a:br>
                      <a:r>
                        <a:rPr i="1" lang="en" sz="900">
                          <a:solidFill>
                            <a:schemeClr val="accent1"/>
                          </a:solidFill>
                        </a:rPr>
                        <a:t>Samsara</a:t>
                      </a:r>
                      <a:endParaRPr i="1" sz="900">
                        <a:solidFill>
                          <a:schemeClr val="accent1"/>
                        </a:solidFill>
                      </a:endParaRPr>
                    </a:p>
                  </a:txBody>
                  <a:tcPr marT="91425" marB="91425" marR="91425" marL="91425"/>
                </a:tc>
                <a:tc gridSpan="2">
                  <a:txBody>
                    <a:bodyPr/>
                    <a:lstStyle/>
                    <a:p>
                      <a:pPr indent="0" lvl="0" marL="0" rtl="0" algn="l">
                        <a:spcBef>
                          <a:spcPts val="0"/>
                        </a:spcBef>
                        <a:spcAft>
                          <a:spcPts val="0"/>
                        </a:spcAft>
                        <a:buNone/>
                      </a:pPr>
                      <a:r>
                        <a:rPr lang="en" sz="1000">
                          <a:solidFill>
                            <a:schemeClr val="dk1"/>
                          </a:solidFill>
                        </a:rPr>
                        <a:t>Proof of Concept Demonstration?</a:t>
                      </a:r>
                      <a:endParaRPr sz="1000">
                        <a:solidFill>
                          <a:schemeClr val="dk1"/>
                        </a:solidFill>
                      </a:endParaRPr>
                    </a:p>
                    <a:p>
                      <a:pPr indent="0" lvl="0" marL="0" rtl="0" algn="l">
                        <a:spcBef>
                          <a:spcPts val="0"/>
                        </a:spcBef>
                        <a:spcAft>
                          <a:spcPts val="0"/>
                        </a:spcAft>
                        <a:buNone/>
                      </a:pPr>
                      <a:r>
                        <a:rPr lang="en" sz="1000">
                          <a:solidFill>
                            <a:schemeClr val="dk1"/>
                          </a:solidFill>
                        </a:rPr>
                        <a:t>Technology Implementation?</a:t>
                      </a:r>
                      <a:endParaRPr sz="1000">
                        <a:solidFill>
                          <a:schemeClr val="dk1"/>
                        </a:solidFill>
                      </a:endParaRPr>
                    </a:p>
                    <a:p>
                      <a:pPr indent="0" lvl="0" marL="0" rtl="0" algn="l">
                        <a:spcBef>
                          <a:spcPts val="0"/>
                        </a:spcBef>
                        <a:spcAft>
                          <a:spcPts val="0"/>
                        </a:spcAft>
                        <a:buNone/>
                      </a:pPr>
                      <a:r>
                        <a:rPr lang="en" sz="1000">
                          <a:solidFill>
                            <a:schemeClr val="dk1"/>
                          </a:solidFill>
                        </a:rPr>
                        <a:t>Exempt?</a:t>
                      </a:r>
                      <a:endParaRPr sz="1000">
                        <a:solidFill>
                          <a:schemeClr val="dk1"/>
                        </a:solidFill>
                      </a:endParaRPr>
                    </a:p>
                  </a:txBody>
                  <a:tcPr marT="91425" marB="91425" marR="91425" marL="91425"/>
                </a:tc>
                <a:tc hMerge="1"/>
              </a:tr>
              <a:tr h="731500">
                <a:tc gridSpan="2">
                  <a:txBody>
                    <a:bodyPr/>
                    <a:lstStyle/>
                    <a:p>
                      <a:pPr indent="0" lvl="0" marL="0" rtl="0" algn="l">
                        <a:spcBef>
                          <a:spcPts val="0"/>
                        </a:spcBef>
                        <a:spcAft>
                          <a:spcPts val="0"/>
                        </a:spcAft>
                        <a:buNone/>
                      </a:pPr>
                      <a:r>
                        <a:rPr lang="en" sz="1000"/>
                        <a:t>Technology Purpose:</a:t>
                      </a:r>
                      <a:r>
                        <a:rPr lang="en" sz="900"/>
                        <a:t> </a:t>
                      </a:r>
                      <a:r>
                        <a:rPr i="1" lang="en" sz="900">
                          <a:solidFill>
                            <a:srgbClr val="062858"/>
                          </a:solidFill>
                        </a:rPr>
                        <a:t>To provide real time tracking of DPW vehicles and equipment and to provide camera images along routes.</a:t>
                      </a:r>
                      <a:endParaRPr i="1" sz="900">
                        <a:solidFill>
                          <a:srgbClr val="062858"/>
                        </a:solidFill>
                      </a:endParaRPr>
                    </a:p>
                  </a:txBody>
                  <a:tcPr marT="91425" marB="91425" marR="91425" marL="91425"/>
                </a:tc>
                <a:tc hMerge="1"/>
                <a:tc gridSpan="2">
                  <a:txBody>
                    <a:bodyPr/>
                    <a:lstStyle/>
                    <a:p>
                      <a:pPr indent="0" lvl="0" marL="0" rtl="0" algn="l">
                        <a:spcBef>
                          <a:spcPts val="0"/>
                        </a:spcBef>
                        <a:spcAft>
                          <a:spcPts val="0"/>
                        </a:spcAft>
                        <a:buClr>
                          <a:schemeClr val="dk1"/>
                        </a:buClr>
                        <a:buSzPts val="1100"/>
                        <a:buFont typeface="Arial"/>
                        <a:buNone/>
                      </a:pPr>
                      <a:r>
                        <a:rPr lang="en" sz="1000">
                          <a:solidFill>
                            <a:schemeClr val="dk1"/>
                          </a:solidFill>
                        </a:rPr>
                        <a:t>Operation/Implementation description</a:t>
                      </a:r>
                      <a:r>
                        <a:rPr lang="en" sz="1000">
                          <a:solidFill>
                            <a:schemeClr val="dk1"/>
                          </a:solidFill>
                        </a:rPr>
                        <a:t>: </a:t>
                      </a:r>
                      <a:r>
                        <a:rPr i="1" lang="en" sz="900">
                          <a:solidFill>
                            <a:schemeClr val="accent1"/>
                          </a:solidFill>
                        </a:rPr>
                        <a:t>The technology will be installed on DPW trucks and equipment</a:t>
                      </a:r>
                      <a:r>
                        <a:rPr i="1" lang="en" sz="1000">
                          <a:solidFill>
                            <a:schemeClr val="accent1"/>
                          </a:solidFill>
                        </a:rPr>
                        <a:t>.</a:t>
                      </a:r>
                      <a:endParaRPr i="1" sz="10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p>
                      <a:pPr indent="0" lvl="0" marL="0" marR="0" rtl="0" algn="l">
                        <a:lnSpc>
                          <a:spcPct val="100000"/>
                        </a:lnSpc>
                        <a:spcBef>
                          <a:spcPts val="0"/>
                        </a:spcBef>
                        <a:spcAft>
                          <a:spcPts val="0"/>
                        </a:spcAft>
                        <a:buClr>
                          <a:schemeClr val="dk1"/>
                        </a:buClr>
                        <a:buSzPts val="1100"/>
                        <a:buFont typeface="Arial"/>
                        <a:buNone/>
                      </a:pPr>
                      <a:r>
                        <a:t/>
                      </a:r>
                      <a:endParaRPr i="1" sz="900">
                        <a:solidFill>
                          <a:schemeClr val="accent1"/>
                        </a:solidFill>
                      </a:endParaRPr>
                    </a:p>
                  </a:txBody>
                  <a:tcPr marT="91425" marB="91425" marR="91425" marL="91425"/>
                </a:tc>
                <a:tc hMerge="1"/>
              </a:tr>
              <a:tr h="100000">
                <a:tc>
                  <a:txBody>
                    <a:bodyPr/>
                    <a:lstStyle/>
                    <a:p>
                      <a:pPr indent="0" lvl="0" marL="0" rtl="0" algn="l">
                        <a:lnSpc>
                          <a:spcPct val="115000"/>
                        </a:lnSpc>
                        <a:spcBef>
                          <a:spcPts val="0"/>
                        </a:spcBef>
                        <a:spcAft>
                          <a:spcPts val="0"/>
                        </a:spcAft>
                        <a:buNone/>
                      </a:pPr>
                      <a:r>
                        <a:rPr lang="en" sz="1000">
                          <a:solidFill>
                            <a:schemeClr val="dk1"/>
                          </a:solidFill>
                        </a:rPr>
                        <a:t>Data Management Plan: </a:t>
                      </a:r>
                      <a:r>
                        <a:rPr i="1" lang="en" sz="900">
                          <a:solidFill>
                            <a:schemeClr val="accent1"/>
                          </a:solidFill>
                        </a:rPr>
                        <a:t>Fleet Operations will have access to the data through a web portal. The data will live and be available for 10 years. Access to this data is guarded by credentials.</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rPr i="1" lang="en" sz="900">
                          <a:solidFill>
                            <a:schemeClr val="accent1"/>
                          </a:solidFill>
                        </a:rPr>
                        <a:t>Only Superintendents will have access to this data</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lnSpc>
                          <a:spcPct val="115000"/>
                        </a:lnSpc>
                        <a:spcBef>
                          <a:spcPts val="0"/>
                        </a:spcBef>
                        <a:spcAft>
                          <a:spcPts val="0"/>
                        </a:spcAft>
                        <a:buNone/>
                      </a:pPr>
                      <a:r>
                        <a:t/>
                      </a:r>
                      <a:endParaRPr i="1" sz="900">
                        <a:solidFill>
                          <a:schemeClr val="accent1"/>
                        </a:solidFill>
                      </a:endParaRPr>
                    </a:p>
                    <a:p>
                      <a:pPr indent="0" lvl="0" marL="0" rtl="0" algn="l">
                        <a:spcBef>
                          <a:spcPts val="0"/>
                        </a:spcBef>
                        <a:spcAft>
                          <a:spcPts val="0"/>
                        </a:spcAft>
                        <a:buClr>
                          <a:schemeClr val="dk1"/>
                        </a:buClr>
                        <a:buSzPts val="1100"/>
                        <a:buFont typeface="Arial"/>
                        <a:buNone/>
                      </a:pPr>
                      <a:r>
                        <a:rPr lang="en" sz="1000">
                          <a:solidFill>
                            <a:schemeClr val="dk1"/>
                          </a:solidFill>
                        </a:rPr>
                        <a:t>Cloud vs on prem: </a:t>
                      </a:r>
                      <a:r>
                        <a:rPr i="1" lang="en" sz="900">
                          <a:solidFill>
                            <a:schemeClr val="accent1"/>
                          </a:solidFill>
                        </a:rPr>
                        <a:t>Cloud-based server </a:t>
                      </a:r>
                      <a:endParaRPr i="1" sz="900">
                        <a:solidFill>
                          <a:schemeClr val="accent1"/>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Intended Operation: </a:t>
                      </a:r>
                      <a:r>
                        <a:rPr i="1" lang="en" sz="900">
                          <a:solidFill>
                            <a:schemeClr val="accent1"/>
                          </a:solidFill>
                        </a:rPr>
                        <a:t>The technology will be permanently installed and will operate continuously. This technology will assist the DPW in both tracking their vehicles but also in ensuring the safety and accountability for their crews as there are front facing cameras that are included </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rPr>
                        <a:t>Maintainability/Scalability/Reliability/Vulnerabilities: </a:t>
                      </a:r>
                      <a:r>
                        <a:rPr i="1" lang="en" sz="1000">
                          <a:solidFill>
                            <a:srgbClr val="062858"/>
                          </a:solidFill>
                        </a:rPr>
                        <a:t>Unknown</a:t>
                      </a:r>
                      <a:endParaRPr i="1" sz="1000">
                        <a:solidFill>
                          <a:srgbClr val="062858"/>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p>
                      <a:pPr indent="0" lvl="0" marL="0" rtl="0" algn="l">
                        <a:spcBef>
                          <a:spcPts val="0"/>
                        </a:spcBef>
                        <a:spcAft>
                          <a:spcPts val="0"/>
                        </a:spcAft>
                        <a:buNone/>
                      </a:pPr>
                      <a:r>
                        <a:rPr lang="en" sz="1000">
                          <a:solidFill>
                            <a:schemeClr val="dk1"/>
                          </a:solidFill>
                        </a:rPr>
                        <a:t>Cybersecurity Plan: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Broader Impacts/Unintended Consequences/Concerns: </a:t>
                      </a:r>
                      <a:r>
                        <a:rPr i="1" lang="en" sz="1000">
                          <a:solidFill>
                            <a:srgbClr val="062858"/>
                          </a:solidFill>
                        </a:rPr>
                        <a:t>Unknown</a:t>
                      </a:r>
                      <a:endParaRPr i="1" sz="1000">
                        <a:solidFill>
                          <a:srgbClr val="062858"/>
                        </a:solidFill>
                      </a:endParaRPr>
                    </a:p>
                  </a:txBody>
                  <a:tcPr marT="91425" marB="91425" marR="91425" marL="91425">
                    <a:lnB cap="flat" cmpd="sng" w="9525">
                      <a:solidFill>
                        <a:srgbClr val="888888"/>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rPr>
                        <a:t>Who is the audience for this system?: </a:t>
                      </a:r>
                      <a:r>
                        <a:rPr i="1" lang="en" sz="900">
                          <a:solidFill>
                            <a:schemeClr val="accent1"/>
                          </a:solidFill>
                        </a:rPr>
                        <a:t>DPW Supervisors and Administration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rtl="0" algn="l">
                        <a:spcBef>
                          <a:spcPts val="0"/>
                        </a:spcBef>
                        <a:spcAft>
                          <a:spcPts val="0"/>
                        </a:spcAft>
                        <a:buNone/>
                      </a:pPr>
                      <a:r>
                        <a:rPr lang="en" sz="1000">
                          <a:solidFill>
                            <a:schemeClr val="dk1"/>
                          </a:solidFill>
                        </a:rPr>
                        <a:t>How many units/how is the system deployed?</a:t>
                      </a:r>
                      <a:r>
                        <a:rPr lang="en" sz="1000">
                          <a:solidFill>
                            <a:schemeClr val="dk1"/>
                          </a:solidFill>
                        </a:rPr>
                        <a:t>: </a:t>
                      </a:r>
                      <a:r>
                        <a:rPr i="1" lang="en" sz="900">
                          <a:solidFill>
                            <a:schemeClr val="accent1"/>
                          </a:solidFill>
                        </a:rPr>
                        <a:t>Unknown</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Volume, size and type of data: </a:t>
                      </a:r>
                      <a:r>
                        <a:rPr i="1" lang="en" sz="900">
                          <a:solidFill>
                            <a:schemeClr val="accent1"/>
                          </a:solidFill>
                        </a:rPr>
                        <a:t>ICamera footage</a:t>
                      </a:r>
                      <a:endParaRPr sz="1000">
                        <a:solidFill>
                          <a:schemeClr val="dk1"/>
                        </a:solidFill>
                      </a:endParaRPr>
                    </a:p>
                    <a:p>
                      <a:pPr indent="0" lvl="0" marL="0" rtl="0" algn="l">
                        <a:spcBef>
                          <a:spcPts val="0"/>
                        </a:spcBef>
                        <a:spcAft>
                          <a:spcPts val="0"/>
                        </a:spcAft>
                        <a:buNone/>
                      </a:pPr>
                      <a:r>
                        <a:t/>
                      </a:r>
                      <a:endParaRPr sz="1000">
                        <a:solidFill>
                          <a:schemeClr val="dk1"/>
                        </a:solidFill>
                      </a:endParaRPr>
                    </a:p>
                    <a:p>
                      <a:pPr indent="0" lvl="0" marL="0" marR="0" rtl="0" algn="l">
                        <a:lnSpc>
                          <a:spcPct val="100000"/>
                        </a:lnSpc>
                        <a:spcBef>
                          <a:spcPts val="0"/>
                        </a:spcBef>
                        <a:spcAft>
                          <a:spcPts val="0"/>
                        </a:spcAft>
                        <a:buNone/>
                      </a:pPr>
                      <a:r>
                        <a:rPr lang="en" sz="1000">
                          <a:solidFill>
                            <a:schemeClr val="dk1"/>
                          </a:solidFill>
                        </a:rPr>
                        <a:t>Length of time application is expected to be used: </a:t>
                      </a:r>
                      <a:r>
                        <a:rPr i="1" lang="en" sz="900">
                          <a:solidFill>
                            <a:schemeClr val="accent1"/>
                          </a:solidFill>
                        </a:rPr>
                        <a:t>Indefinitely</a:t>
                      </a:r>
                      <a:endParaRPr sz="1000">
                        <a:solidFill>
                          <a:schemeClr val="dk1"/>
                        </a:solidFill>
                      </a:endParaRPr>
                    </a:p>
                    <a:p>
                      <a:pPr indent="0" lvl="0" marL="0" rtl="0" algn="l">
                        <a:spcBef>
                          <a:spcPts val="0"/>
                        </a:spcBef>
                        <a:spcAft>
                          <a:spcPts val="0"/>
                        </a:spcAft>
                        <a:buClr>
                          <a:schemeClr val="dk1"/>
                        </a:buClr>
                        <a:buSzPts val="1100"/>
                        <a:buFont typeface="Arial"/>
                        <a:buNone/>
                      </a:pPr>
                      <a:r>
                        <a:t/>
                      </a:r>
                      <a:endParaRPr sz="1000">
                        <a:solidFill>
                          <a:schemeClr val="dk1"/>
                        </a:solidFill>
                      </a:endParaRPr>
                    </a:p>
                  </a:txBody>
                  <a:tcPr marT="91425" marB="91425" marR="91425" marL="91425"/>
                </a:tc>
              </a:tr>
            </a:tbl>
          </a:graphicData>
        </a:graphic>
      </p:graphicFrame>
      <p:sp>
        <p:nvSpPr>
          <p:cNvPr id="155" name="Google Shape;155;p21"/>
          <p:cNvSpPr/>
          <p:nvPr/>
        </p:nvSpPr>
        <p:spPr>
          <a:xfrm>
            <a:off x="7387736" y="920525"/>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1"/>
          <p:cNvSpPr/>
          <p:nvPr/>
        </p:nvSpPr>
        <p:spPr>
          <a:xfrm>
            <a:off x="7387730" y="1102001"/>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t>X</a:t>
            </a:r>
            <a:endParaRPr sz="1000"/>
          </a:p>
        </p:txBody>
      </p:sp>
      <p:sp>
        <p:nvSpPr>
          <p:cNvPr id="157" name="Google Shape;157;p21"/>
          <p:cNvSpPr/>
          <p:nvPr/>
        </p:nvSpPr>
        <p:spPr>
          <a:xfrm>
            <a:off x="7387727" y="1283496"/>
            <a:ext cx="151500" cy="159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2"/>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Samsara</a:t>
            </a:r>
            <a:r>
              <a:rPr b="1" lang="en" sz="3600">
                <a:solidFill>
                  <a:srgbClr val="B98E00"/>
                </a:solidFill>
                <a:latin typeface="Times"/>
                <a:ea typeface="Times"/>
                <a:cs typeface="Times"/>
                <a:sym typeface="Times"/>
              </a:rPr>
              <a:t>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3" name="Google Shape;163;p22"/>
          <p:cNvSpPr txBox="1"/>
          <p:nvPr/>
        </p:nvSpPr>
        <p:spPr>
          <a:xfrm>
            <a:off x="1278975" y="901725"/>
            <a:ext cx="3735900" cy="3975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Proposed recommendation:</a:t>
            </a:r>
            <a:endParaRPr b="1" sz="2100">
              <a:solidFill>
                <a:schemeClr val="dk1"/>
              </a:solidFill>
              <a:latin typeface="Twentieth Century"/>
              <a:ea typeface="Twentieth Century"/>
              <a:cs typeface="Twentieth Century"/>
              <a:sym typeface="Twentieth Century"/>
            </a:endParaRPr>
          </a:p>
          <a:p>
            <a:pPr indent="0" lvl="0" marL="0" rtl="0" algn="ctr">
              <a:lnSpc>
                <a:spcPct val="115000"/>
              </a:lnSpc>
              <a:spcBef>
                <a:spcPts val="1200"/>
              </a:spcBef>
              <a:spcAft>
                <a:spcPts val="0"/>
              </a:spcAft>
              <a:buNone/>
            </a:pPr>
            <a:r>
              <a:rPr lang="en" sz="1700" u="sng">
                <a:solidFill>
                  <a:schemeClr val="dk1"/>
                </a:solidFill>
                <a:latin typeface="Twentieth Century"/>
                <a:ea typeface="Twentieth Century"/>
                <a:cs typeface="Twentieth Century"/>
                <a:sym typeface="Twentieth Century"/>
              </a:rPr>
              <a:t>Qualified Approval</a:t>
            </a:r>
            <a:endParaRPr sz="1700" u="sng">
              <a:solidFill>
                <a:schemeClr val="dk1"/>
              </a:solidFill>
              <a:latin typeface="Twentieth Century"/>
              <a:ea typeface="Twentieth Century"/>
              <a:cs typeface="Twentieth Century"/>
              <a:sym typeface="Twentieth Century"/>
            </a:endParaRPr>
          </a:p>
          <a:p>
            <a:pPr indent="0" lvl="0" marL="0" marR="0" rtl="0" algn="l">
              <a:lnSpc>
                <a:spcPct val="115000"/>
              </a:lnSpc>
              <a:spcBef>
                <a:spcPts val="1200"/>
              </a:spcBef>
              <a:spcAft>
                <a:spcPts val="0"/>
              </a:spcAft>
              <a:buNone/>
            </a:pPr>
            <a:r>
              <a:rPr lang="en" sz="1200">
                <a:solidFill>
                  <a:schemeClr val="dk1"/>
                </a:solidFill>
                <a:latin typeface="Calibri"/>
                <a:ea typeface="Calibri"/>
                <a:cs typeface="Calibri"/>
                <a:sym typeface="Calibri"/>
              </a:rPr>
              <a:t>STWG recommends adopting the following procedures:</a:t>
            </a:r>
            <a:endParaRPr sz="1200">
              <a:solidFill>
                <a:schemeClr val="dk1"/>
              </a:solidFill>
              <a:latin typeface="Calibri"/>
              <a:ea typeface="Calibri"/>
              <a:cs typeface="Calibri"/>
              <a:sym typeface="Calibri"/>
            </a:endParaRPr>
          </a:p>
          <a:p>
            <a:pPr indent="-304800" lvl="0" marL="457200" marR="0" rtl="0" algn="l">
              <a:lnSpc>
                <a:spcPct val="115000"/>
              </a:lnSpc>
              <a:spcBef>
                <a:spcPts val="120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Draft a written policy for accessing video footage</a:t>
            </a:r>
            <a:endParaRPr sz="1200">
              <a:solidFill>
                <a:schemeClr val="dk1"/>
              </a:solidFill>
              <a:latin typeface="Calibri"/>
              <a:ea typeface="Calibri"/>
              <a:cs typeface="Calibri"/>
              <a:sym typeface="Calibri"/>
            </a:endParaRPr>
          </a:p>
          <a:p>
            <a:pPr indent="-304800" lvl="0" marL="457200" marR="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Establish a formal process to share video footage with other departments</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Reduce the data retention period (from 10 years)</a:t>
            </a:r>
            <a:endParaRPr sz="1200">
              <a:solidFill>
                <a:schemeClr val="dk1"/>
              </a:solidFill>
              <a:latin typeface="Calibri"/>
              <a:ea typeface="Calibri"/>
              <a:cs typeface="Calibri"/>
              <a:sym typeface="Calibri"/>
            </a:endParaRPr>
          </a:p>
          <a:p>
            <a:pPr indent="-304800" lvl="0" marL="457200" rtl="0" algn="l">
              <a:lnSpc>
                <a:spcPct val="115000"/>
              </a:lnSpc>
              <a:spcBef>
                <a:spcPts val="0"/>
              </a:spcBef>
              <a:spcAft>
                <a:spcPts val="0"/>
              </a:spcAft>
              <a:buClr>
                <a:schemeClr val="dk1"/>
              </a:buClr>
              <a:buSzPts val="1200"/>
              <a:buFont typeface="Calibri"/>
              <a:buAutoNum type="arabicPeriod"/>
            </a:pPr>
            <a:r>
              <a:rPr lang="en" sz="1200">
                <a:solidFill>
                  <a:schemeClr val="dk1"/>
                </a:solidFill>
                <a:latin typeface="Calibri"/>
                <a:ea typeface="Calibri"/>
                <a:cs typeface="Calibri"/>
                <a:sym typeface="Calibri"/>
              </a:rPr>
              <a:t>Request the vendor to have a clear cybersecurity plan, data breach policy, and add incentives to comply</a:t>
            </a:r>
            <a:endParaRPr sz="12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pic>
        <p:nvPicPr>
          <p:cNvPr id="164" name="Google Shape;164;p22"/>
          <p:cNvPicPr preferRelativeResize="0"/>
          <p:nvPr/>
        </p:nvPicPr>
        <p:blipFill>
          <a:blip r:embed="rId3">
            <a:alphaModFix/>
          </a:blip>
          <a:stretch>
            <a:fillRect/>
          </a:stretch>
        </p:blipFill>
        <p:spPr>
          <a:xfrm>
            <a:off x="5108148" y="1057025"/>
            <a:ext cx="3807249" cy="3934149"/>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3"/>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Samsara </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70" name="Google Shape;170;p23"/>
          <p:cNvSpPr txBox="1"/>
          <p:nvPr/>
        </p:nvSpPr>
        <p:spPr>
          <a:xfrm>
            <a:off x="851300" y="494475"/>
            <a:ext cx="901800" cy="7821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2100">
                <a:solidFill>
                  <a:schemeClr val="dk1"/>
                </a:solidFill>
                <a:latin typeface="Twentieth Century"/>
                <a:ea typeface="Twentieth Century"/>
                <a:cs typeface="Twentieth Century"/>
                <a:sym typeface="Twentieth Century"/>
              </a:rPr>
              <a:t>Votes</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b="1" sz="2100">
              <a:solidFill>
                <a:schemeClr val="dk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graphicFrame>
        <p:nvGraphicFramePr>
          <p:cNvPr id="171" name="Google Shape;171;p23"/>
          <p:cNvGraphicFramePr/>
          <p:nvPr/>
        </p:nvGraphicFramePr>
        <p:xfrm>
          <a:off x="851300" y="997975"/>
          <a:ext cx="3000000" cy="3000000"/>
        </p:xfrm>
        <a:graphic>
          <a:graphicData uri="http://schemas.openxmlformats.org/drawingml/2006/table">
            <a:tbl>
              <a:tblPr>
                <a:noFill/>
                <a:tableStyleId>{1A57CCDC-9C05-463B-B959-62A8CEAC1CE1}</a:tableStyleId>
              </a:tblPr>
              <a:tblGrid>
                <a:gridCol w="2446450"/>
                <a:gridCol w="748650"/>
                <a:gridCol w="1289300"/>
                <a:gridCol w="783275"/>
                <a:gridCol w="1068450"/>
                <a:gridCol w="902875"/>
              </a:tblGrid>
              <a:tr h="381000">
                <a:tc>
                  <a:txBody>
                    <a:bodyPr/>
                    <a:lstStyle/>
                    <a:p>
                      <a:pPr indent="0" lvl="0" marL="0" rtl="0" algn="ctr">
                        <a:spcBef>
                          <a:spcPts val="0"/>
                        </a:spcBef>
                        <a:spcAft>
                          <a:spcPts val="0"/>
                        </a:spcAft>
                        <a:buNone/>
                      </a:pPr>
                      <a:r>
                        <a:rPr lang="en" sz="1300"/>
                        <a:t>STWG Member</a:t>
                      </a:r>
                      <a:endParaRPr sz="1300"/>
                    </a:p>
                  </a:txBody>
                  <a:tcPr marT="91425" marB="91425" marR="91425" marL="91425" anchor="ctr"/>
                </a:tc>
                <a:tc>
                  <a:txBody>
                    <a:bodyPr/>
                    <a:lstStyle/>
                    <a:p>
                      <a:pPr indent="0" lvl="0" marL="0" rtl="0" algn="ctr">
                        <a:spcBef>
                          <a:spcPts val="0"/>
                        </a:spcBef>
                        <a:spcAft>
                          <a:spcPts val="0"/>
                        </a:spcAft>
                        <a:buNone/>
                      </a:pPr>
                      <a:r>
                        <a:rPr lang="en" sz="1300"/>
                        <a:t>Vote in Favor</a:t>
                      </a:r>
                      <a:endParaRPr sz="1300"/>
                    </a:p>
                  </a:txBody>
                  <a:tcPr marT="91425" marB="91425" marR="91425" marL="91425" anchor="ctr"/>
                </a:tc>
                <a:tc>
                  <a:txBody>
                    <a:bodyPr/>
                    <a:lstStyle/>
                    <a:p>
                      <a:pPr indent="0" lvl="0" marL="0" rtl="0" algn="ctr">
                        <a:spcBef>
                          <a:spcPts val="0"/>
                        </a:spcBef>
                        <a:spcAft>
                          <a:spcPts val="0"/>
                        </a:spcAft>
                        <a:buNone/>
                      </a:pPr>
                      <a:r>
                        <a:rPr lang="en" sz="1300"/>
                        <a:t>Vote in Favor w/Stipulations</a:t>
                      </a:r>
                      <a:endParaRPr sz="1300"/>
                    </a:p>
                  </a:txBody>
                  <a:tcPr marT="91425" marB="91425" marR="91425" marL="91425" anchor="ctr"/>
                </a:tc>
                <a:tc>
                  <a:txBody>
                    <a:bodyPr/>
                    <a:lstStyle/>
                    <a:p>
                      <a:pPr indent="0" lvl="0" marL="0" rtl="0" algn="ctr">
                        <a:spcBef>
                          <a:spcPts val="0"/>
                        </a:spcBef>
                        <a:spcAft>
                          <a:spcPts val="0"/>
                        </a:spcAft>
                        <a:buNone/>
                      </a:pPr>
                      <a:r>
                        <a:rPr lang="en" sz="1300"/>
                        <a:t>Vote Against</a:t>
                      </a:r>
                      <a:endParaRPr sz="1300"/>
                    </a:p>
                  </a:txBody>
                  <a:tcPr marT="91425" marB="91425" marR="91425" marL="91425" anchor="ctr"/>
                </a:tc>
                <a:tc>
                  <a:txBody>
                    <a:bodyPr/>
                    <a:lstStyle/>
                    <a:p>
                      <a:pPr indent="0" lvl="0" marL="0" rtl="0" algn="ctr">
                        <a:spcBef>
                          <a:spcPts val="0"/>
                        </a:spcBef>
                        <a:spcAft>
                          <a:spcPts val="0"/>
                        </a:spcAft>
                        <a:buNone/>
                      </a:pPr>
                      <a:r>
                        <a:rPr lang="en" sz="1300"/>
                        <a:t>Abstention</a:t>
                      </a:r>
                      <a:endParaRPr sz="1300"/>
                    </a:p>
                  </a:txBody>
                  <a:tcPr marT="91425" marB="91425" marR="91425" marL="91425" anchor="ctr"/>
                </a:tc>
                <a:tc>
                  <a:txBody>
                    <a:bodyPr/>
                    <a:lstStyle/>
                    <a:p>
                      <a:pPr indent="0" lvl="0" marL="0" rtl="0" algn="ctr">
                        <a:spcBef>
                          <a:spcPts val="0"/>
                        </a:spcBef>
                        <a:spcAft>
                          <a:spcPts val="0"/>
                        </a:spcAft>
                        <a:buNone/>
                      </a:pPr>
                      <a:r>
                        <a:rPr lang="en" sz="1300"/>
                        <a:t>Absence</a:t>
                      </a:r>
                      <a:endParaRPr sz="1300"/>
                    </a:p>
                  </a:txBody>
                  <a:tcPr marT="91425" marB="91425" marR="91425" marL="91425" anchor="ctr"/>
                </a:tc>
              </a:tr>
              <a:tr h="381000">
                <a:tc>
                  <a:txBody>
                    <a:bodyPr/>
                    <a:lstStyle/>
                    <a:p>
                      <a:pPr indent="0" lvl="0" marL="0" rtl="0" algn="l">
                        <a:spcBef>
                          <a:spcPts val="0"/>
                        </a:spcBef>
                        <a:spcAft>
                          <a:spcPts val="0"/>
                        </a:spcAft>
                        <a:buNone/>
                      </a:pPr>
                      <a:r>
                        <a:rPr lang="en" sz="1200"/>
                        <a:t>Kelsey May</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Sharon Owens</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Martha Grabowski</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Mark King</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Ken Stewart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Chief Gleeson</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r h="381000">
                <a:tc>
                  <a:txBody>
                    <a:bodyPr/>
                    <a:lstStyle/>
                    <a:p>
                      <a:pPr indent="0" lvl="0" marL="0" rtl="0" algn="l">
                        <a:spcBef>
                          <a:spcPts val="0"/>
                        </a:spcBef>
                        <a:spcAft>
                          <a:spcPts val="0"/>
                        </a:spcAft>
                        <a:buNone/>
                      </a:pPr>
                      <a:r>
                        <a:rPr lang="en" sz="1200"/>
                        <a:t>Johannes Himmelreich</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Ocesa </a:t>
                      </a:r>
                      <a:r>
                        <a:rPr lang="en" sz="1200"/>
                        <a:t>Keaton</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sz="1200"/>
                        <a:t>Jen Tifft</a:t>
                      </a:r>
                      <a:endParaRPr sz="1200"/>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X</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