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  <p:embeddedFont>
      <p:font typeface="Poppins"/>
      <p:regular r:id="rId26"/>
      <p:bold r:id="rId27"/>
      <p:italic r:id="rId28"/>
      <p:boldItalic r:id="rId29"/>
    </p:embeddedFont>
    <p:embeddedFont>
      <p:font typeface="Libre Baskerville"/>
      <p:regular r:id="rId30"/>
      <p:bold r:id="rId31"/>
      <p: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3">
          <p15:clr>
            <a:srgbClr val="A4A3A4"/>
          </p15:clr>
        </p15:guide>
        <p15:guide id="2" pos="144">
          <p15:clr>
            <a:srgbClr val="A4A3A4"/>
          </p15:clr>
        </p15:guide>
        <p15:guide id="3" pos="5616">
          <p15:clr>
            <a:srgbClr val="9AA0A6"/>
          </p15:clr>
        </p15:guide>
        <p15:guide id="4" orient="horz" pos="288">
          <p15:clr>
            <a:srgbClr val="9AA0A6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Syracuse Innovation Team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60A3E0E-2282-4833-B3AF-C31940F142CB}">
  <a:tblStyle styleId="{960A3E0E-2282-4833-B3AF-C31940F142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3" orient="horz"/>
        <p:guide pos="144"/>
        <p:guide pos="5616"/>
        <p:guide pos="28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font" Target="fonts/Roboto-regular.fntdata"/><Relationship Id="rId21" Type="http://schemas.openxmlformats.org/officeDocument/2006/relationships/slide" Target="slides/slide14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Poppins-regular.fntdata"/><Relationship Id="rId25" Type="http://schemas.openxmlformats.org/officeDocument/2006/relationships/font" Target="fonts/Roboto-boldItalic.fntdata"/><Relationship Id="rId28" Type="http://schemas.openxmlformats.org/officeDocument/2006/relationships/font" Target="fonts/Poppins-italic.fntdata"/><Relationship Id="rId27" Type="http://schemas.openxmlformats.org/officeDocument/2006/relationships/font" Target="fonts/Poppins-bold.fntdata"/><Relationship Id="rId5" Type="http://schemas.openxmlformats.org/officeDocument/2006/relationships/commentAuthors" Target="commentAuthors.xml"/><Relationship Id="rId6" Type="http://schemas.openxmlformats.org/officeDocument/2006/relationships/slideMaster" Target="slideMasters/slideMaster1.xml"/><Relationship Id="rId29" Type="http://schemas.openxmlformats.org/officeDocument/2006/relationships/font" Target="fonts/Poppins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font" Target="fonts/LibreBaskerville-bold.fntdata"/><Relationship Id="rId30" Type="http://schemas.openxmlformats.org/officeDocument/2006/relationships/font" Target="fonts/LibreBaskerville-regular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32" Type="http://schemas.openxmlformats.org/officeDocument/2006/relationships/font" Target="fonts/LibreBaskerville-italic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2-03-14T18:27:24.826">
    <p:pos x="714" y="593"/>
    <p:text>@jasonscharf3@gmail.com  Can you update this slide?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c11150254_3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7c11150254_3_89:notes"/>
          <p:cNvSpPr/>
          <p:nvPr>
            <p:ph idx="2" type="sldImg"/>
          </p:nvPr>
        </p:nvSpPr>
        <p:spPr>
          <a:xfrm>
            <a:off x="397565" y="685488"/>
            <a:ext cx="606286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192dadd2ec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1192dadd2ec_0_12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078de7b5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1078de7b54f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107a23039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g1107a23039c_0_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106638153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11066381531_0_3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98eb1c976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98eb1c9761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6810c52c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86810c52c3_0_3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a0a793e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11a0a793ee8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e221b901c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e221b901c8_0_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fd41b7129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fd41b7129d_0_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92dadd2ec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1192dadd2ec_0_111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dbab3d787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dbab3d7879_0_3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92dadd2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1192dadd2ec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2dab2fcff_3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112dab2fcff_3_126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8" name="Google Shape;18;p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5" name="Google Shape;85;p1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 rot="5400000">
            <a:off x="5503664" y="1411486"/>
            <a:ext cx="430887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1312664" y="-569714"/>
            <a:ext cx="430887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1" sz="2400">
                <a:solidFill>
                  <a:srgbClr val="B98E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5" name="Google Shape;25;p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30" name="Google Shape;30;p4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>
  <p:cSld name="1_Content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6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1" name="Google Shape;41;p6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5" name="Google Shape;45;p7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7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6" name="Google Shape;56;p8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4" name="Google Shape;64;p9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0" i="0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"/>
          <p:cNvSpPr txBox="1"/>
          <p:nvPr/>
        </p:nvSpPr>
        <p:spPr>
          <a:xfrm>
            <a:off x="4767300" y="11850"/>
            <a:ext cx="391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rPr>
              <a:t>Surveillance Technology Policy and Data Governance 2022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comments" Target="../comments/comment1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s://drive.google.com/file/d/1iXwfG2j63CqcR0N5_h6evNQ6xdSw1TSA/view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62858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0" y="1232900"/>
            <a:ext cx="9144000" cy="19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b="1" lang="en" sz="48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Surveillance Technology Working Group </a:t>
            </a:r>
            <a:endParaRPr b="1" sz="48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Meeting #21</a:t>
            </a:r>
            <a:b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3.15</a:t>
            </a: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.2022</a:t>
            </a:r>
            <a:endParaRPr sz="30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9" name="Google Shape;99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9" name="Google Shape;179;p24"/>
          <p:cNvSpPr txBox="1"/>
          <p:nvPr>
            <p:ph idx="1" type="body"/>
          </p:nvPr>
        </p:nvSpPr>
        <p:spPr>
          <a:xfrm>
            <a:off x="457200" y="1200150"/>
            <a:ext cx="84582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100"/>
              <a:t>Discussion - Attendance</a:t>
            </a:r>
            <a:endParaRPr sz="1700"/>
          </a:p>
          <a:p>
            <a:pPr indent="-336550" lvl="0" marL="457200" rtl="0" algn="l">
              <a:spcBef>
                <a:spcPts val="36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>
                <a:solidFill>
                  <a:srgbClr val="212121"/>
                </a:solidFill>
                <a:highlight>
                  <a:srgbClr val="FFFFFF"/>
                </a:highlight>
              </a:rPr>
              <a:t>What constitute acceptable and unacceptable absences?</a:t>
            </a:r>
            <a:endParaRPr sz="1700">
              <a:solidFill>
                <a:srgbClr val="212121"/>
              </a:solidFill>
              <a:highlight>
                <a:srgbClr val="FFFFFF"/>
              </a:highlight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>
                <a:solidFill>
                  <a:srgbClr val="212121"/>
                </a:solidFill>
                <a:highlight>
                  <a:srgbClr val="FFFFFF"/>
                </a:highlight>
              </a:rPr>
              <a:t>Should we establish a quorum before we can vote?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Any other questions</a:t>
            </a:r>
            <a:r>
              <a:rPr lang="en" sz="1700"/>
              <a:t>?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100"/>
              <a:t>Discussion - Allowing participation by non-committee members</a:t>
            </a:r>
            <a:endParaRPr b="1" sz="2100"/>
          </a:p>
          <a:p>
            <a:pPr indent="-336550" lvl="0" marL="457200" rtl="0" algn="l">
              <a:spcBef>
                <a:spcPts val="36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>
                <a:solidFill>
                  <a:srgbClr val="212121"/>
                </a:solidFill>
                <a:highlight>
                  <a:schemeClr val="lt1"/>
                </a:highlight>
              </a:rPr>
              <a:t>Should we allow external participants to join our meetings or should they be closed doors?</a:t>
            </a:r>
            <a:endParaRPr sz="1700">
              <a:solidFill>
                <a:srgbClr val="212121"/>
              </a:solidFill>
              <a:highlight>
                <a:schemeClr val="lt1"/>
              </a:highlight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>
                <a:solidFill>
                  <a:srgbClr val="212121"/>
                </a:solidFill>
                <a:highlight>
                  <a:schemeClr val="lt1"/>
                </a:highlight>
              </a:rPr>
              <a:t>If we do allow other participants, what norms should they be subject to?</a:t>
            </a:r>
            <a:endParaRPr sz="1700">
              <a:solidFill>
                <a:srgbClr val="212121"/>
              </a:solidFill>
              <a:highlight>
                <a:schemeClr val="lt1"/>
              </a:highlight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Any remaining questions?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21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/>
              <a:t>Discussion - are there other norms we should be considering?</a:t>
            </a:r>
            <a:endParaRPr b="1" sz="21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Coming Up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5" name="Google Shape;185;p25"/>
          <p:cNvSpPr txBox="1"/>
          <p:nvPr/>
        </p:nvSpPr>
        <p:spPr>
          <a:xfrm>
            <a:off x="1278975" y="901725"/>
            <a:ext cx="6799800" cy="3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wentieth Century"/>
              <a:buChar char="●"/>
            </a:pP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Will be sending out an </a:t>
            </a: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survey</a:t>
            </a: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to help gauge members current feelings regarding attendance, frequency of meetings, and amount of </a:t>
            </a: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responsibilities</a:t>
            </a: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requested of members.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License Plate Readers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1" name="Google Shape;191;p26"/>
          <p:cNvSpPr txBox="1"/>
          <p:nvPr/>
        </p:nvSpPr>
        <p:spPr>
          <a:xfrm>
            <a:off x="851300" y="494475"/>
            <a:ext cx="9018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Votes</a:t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92" name="Google Shape;192;p26"/>
          <p:cNvGraphicFramePr/>
          <p:nvPr/>
        </p:nvGraphicFramePr>
        <p:xfrm>
          <a:off x="851300" y="10239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{960A3E0E-2282-4833-B3AF-C31940F142CB}</a:tableStyleId>
              </a:tblPr>
              <a:tblGrid>
                <a:gridCol w="2502075"/>
                <a:gridCol w="765675"/>
                <a:gridCol w="1318625"/>
                <a:gridCol w="801100"/>
                <a:gridCol w="1092750"/>
                <a:gridCol w="923400"/>
              </a:tblGrid>
              <a:tr h="542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STWG Member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 w/Stipulations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Against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Abstention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Absence</a:t>
                      </a:r>
                      <a:endParaRPr sz="1300"/>
                    </a:p>
                  </a:txBody>
                  <a:tcPr marT="91425" marB="91425" marR="91425" marL="91425" anchor="ctr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Kelsey May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Sharon Owens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Martha Grabowski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Mark King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Ken Stewart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Chief Gleeson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Johannes Himmelreich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Ocesa </a:t>
                      </a:r>
                      <a:r>
                        <a:rPr lang="en" sz="1200"/>
                        <a:t>Keaton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Jen Tifft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/>
          <p:nvPr>
            <p:ph type="title"/>
          </p:nvPr>
        </p:nvSpPr>
        <p:spPr>
          <a:xfrm>
            <a:off x="3288550" y="271275"/>
            <a:ext cx="5738400" cy="72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License Plate Readers</a:t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8" name="Google Shape;198;p27"/>
          <p:cNvSpPr txBox="1"/>
          <p:nvPr/>
        </p:nvSpPr>
        <p:spPr>
          <a:xfrm>
            <a:off x="851300" y="494475"/>
            <a:ext cx="9018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Votes</a:t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99" name="Google Shape;199;p27"/>
          <p:cNvGraphicFramePr/>
          <p:nvPr/>
        </p:nvGraphicFramePr>
        <p:xfrm>
          <a:off x="796450" y="997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{960A3E0E-2282-4833-B3AF-C31940F142CB}</a:tableStyleId>
              </a:tblPr>
              <a:tblGrid>
                <a:gridCol w="2501300"/>
                <a:gridCol w="748650"/>
                <a:gridCol w="1289300"/>
                <a:gridCol w="783275"/>
                <a:gridCol w="1068450"/>
                <a:gridCol w="9028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STWG Member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 w/Stipulations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Against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Abstention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Absence</a:t>
                      </a:r>
                      <a:endParaRPr sz="1300"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Daniel Schwarz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Mujtaba T.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Michelle S.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Jake Dishaw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John Kane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Brian Eisenberg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Nico Diaz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Jason Scharf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Chief Cecile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05" name="Google Shape;205;p28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Questions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6" name="Google Shape;206;p28"/>
          <p:cNvSpPr/>
          <p:nvPr/>
        </p:nvSpPr>
        <p:spPr>
          <a:xfrm>
            <a:off x="3505200" y="1506450"/>
            <a:ext cx="2133600" cy="2130600"/>
          </a:xfrm>
          <a:prstGeom prst="ellipse">
            <a:avLst/>
          </a:prstGeom>
          <a:solidFill>
            <a:srgbClr val="062858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8"/>
          <p:cNvSpPr txBox="1"/>
          <p:nvPr/>
        </p:nvSpPr>
        <p:spPr>
          <a:xfrm>
            <a:off x="3666000" y="1256250"/>
            <a:ext cx="1812000" cy="26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B98E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?</a:t>
            </a:r>
            <a:endParaRPr sz="15000">
              <a:solidFill>
                <a:srgbClr val="B98E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idx="4294967295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5" name="Google Shape;105;p16"/>
          <p:cNvSpPr txBox="1"/>
          <p:nvPr>
            <p:ph idx="4294967295" type="title"/>
          </p:nvPr>
        </p:nvSpPr>
        <p:spPr>
          <a:xfrm>
            <a:off x="4572000" y="262725"/>
            <a:ext cx="4114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Agenda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457200" y="1122925"/>
            <a:ext cx="7573500" cy="3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Welcome to Mayor Walsh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ALPR Recommendation sent to Mayor Walsh for review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Review newest request for Cyclomedia - Right of Way Imaging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Submitted by Neil Burke of DPW.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Reviewing internal norms and policies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Coming Up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Questions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idx="4294967295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2" name="Google Shape;112;p17"/>
          <p:cNvSpPr txBox="1"/>
          <p:nvPr>
            <p:ph idx="4294967295" type="title"/>
          </p:nvPr>
        </p:nvSpPr>
        <p:spPr>
          <a:xfrm>
            <a:off x="4572000" y="262725"/>
            <a:ext cx="4114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Mayor Walsh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457200" y="1122925"/>
            <a:ext cx="7573500" cy="3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9" name="Google Shape;119;p18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Fotokite: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Aerial UAS allowing for different perspectives during crisis response.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received comments from SPD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Lot Monitoring: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Sensor that detect changes in a scene to monitor lots for dumping.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waiting for updated data from the requesting department</a:t>
            </a:r>
            <a:endParaRPr sz="1500">
              <a:solidFill>
                <a:srgbClr val="062858"/>
              </a:solidFill>
              <a:highlight>
                <a:srgbClr val="FFFF00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Community Asset Tracker: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Camera with machine learning algorithm to identify objects within the city.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Assessed pilot, documentation provided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COPS: </a:t>
            </a: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Cameras strategically placed around the city to aid in policing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Exempted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7" name="Google Shape;127;p19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Current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Samsara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Fleet management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 on 2/01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Mayor Walsh stated that he read the read the groups recommendations, and is in agreement with a  </a:t>
            </a:r>
            <a:r>
              <a:rPr b="1"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qualified approval</a:t>
            </a: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, and is in agreement with the importance of putting in appropriate policies and procedures.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Flock Safety/ALPRs: </a:t>
            </a: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Street cameras that capture vehicle plates.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Work Group heard from SPD Officers on 1/25/22 for more information regarding this.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STWG created guidelines for ALPR Use and this was recommended to the mayor with the stipulations written on 3/11/22.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5" name="Google Shape;135;p20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6" name="Google Shape;136;p20"/>
          <p:cNvSpPr txBox="1"/>
          <p:nvPr/>
        </p:nvSpPr>
        <p:spPr>
          <a:xfrm>
            <a:off x="1134950" y="942300"/>
            <a:ext cx="66651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Flock Safety - Recommended for Qualified Approval 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137" name="Google Shape;13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5600" y="1428350"/>
            <a:ext cx="5020708" cy="333892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0"/>
          <p:cNvSpPr txBox="1"/>
          <p:nvPr/>
        </p:nvSpPr>
        <p:spPr>
          <a:xfrm>
            <a:off x="6501775" y="1727825"/>
            <a:ext cx="2087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4"/>
              </a:rPr>
              <a:t>Link to full document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44" name="Google Shape;144;p21"/>
          <p:cNvSpPr txBox="1"/>
          <p:nvPr/>
        </p:nvSpPr>
        <p:spPr>
          <a:xfrm>
            <a:off x="669875" y="851625"/>
            <a:ext cx="4419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Service Level Agreements (SLAs)</a:t>
            </a:r>
            <a:endParaRPr b="1" sz="23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1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6" name="Google Shape;146;p21"/>
          <p:cNvSpPr/>
          <p:nvPr/>
        </p:nvSpPr>
        <p:spPr>
          <a:xfrm>
            <a:off x="74937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1"/>
          <p:cNvSpPr txBox="1"/>
          <p:nvPr/>
        </p:nvSpPr>
        <p:spPr>
          <a:xfrm>
            <a:off x="688175" y="17781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2 - 6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(10 - 30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8" name="Google Shape;148;p21"/>
          <p:cNvSpPr txBox="1"/>
          <p:nvPr/>
        </p:nvSpPr>
        <p:spPr>
          <a:xfrm>
            <a:off x="688175" y="28808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Initial submission to determination of surveillance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9" name="Google Shape;149;p21"/>
          <p:cNvSpPr/>
          <p:nvPr/>
        </p:nvSpPr>
        <p:spPr>
          <a:xfrm>
            <a:off x="282620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1"/>
          <p:cNvSpPr txBox="1"/>
          <p:nvPr/>
        </p:nvSpPr>
        <p:spPr>
          <a:xfrm>
            <a:off x="276500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Every 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1" name="Google Shape;151;p21"/>
          <p:cNvSpPr txBox="1"/>
          <p:nvPr/>
        </p:nvSpPr>
        <p:spPr>
          <a:xfrm>
            <a:off x="2765000" y="2880850"/>
            <a:ext cx="1574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Short duration meeting to vote on technology exemptions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2" name="Google Shape;152;p21"/>
          <p:cNvSpPr/>
          <p:nvPr/>
        </p:nvSpPr>
        <p:spPr>
          <a:xfrm>
            <a:off x="490302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1"/>
          <p:cNvSpPr txBox="1"/>
          <p:nvPr/>
        </p:nvSpPr>
        <p:spPr>
          <a:xfrm>
            <a:off x="4841825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4660625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period: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Issuance of press release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Council meeting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(*) For now public input will be received via a Google Form and in the future will be on the new website.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5" name="Google Shape;155;p21"/>
          <p:cNvSpPr/>
          <p:nvPr/>
        </p:nvSpPr>
        <p:spPr>
          <a:xfrm>
            <a:off x="704105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1"/>
          <p:cNvSpPr txBox="1"/>
          <p:nvPr/>
        </p:nvSpPr>
        <p:spPr>
          <a:xfrm>
            <a:off x="697985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7" name="Google Shape;157;p21"/>
          <p:cNvSpPr txBox="1"/>
          <p:nvPr/>
        </p:nvSpPr>
        <p:spPr>
          <a:xfrm>
            <a:off x="6798650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Submission of finalized form (by dept.) to time of recommendation.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Group will individually research; departments will get follow-up questions; group to vote yes/no;  and submit recommendation.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/>
          <p:nvPr/>
        </p:nvSpPr>
        <p:spPr>
          <a:xfrm>
            <a:off x="7387730" y="1102001"/>
            <a:ext cx="151500" cy="15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63" name="Google Shape;163;p22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Cyclomedia - New Request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4" name="Google Shape;164;p22"/>
          <p:cNvSpPr txBox="1"/>
          <p:nvPr/>
        </p:nvSpPr>
        <p:spPr>
          <a:xfrm>
            <a:off x="457200" y="1141325"/>
            <a:ext cx="7573500" cy="32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65" name="Google Shape;165;p22"/>
          <p:cNvGraphicFramePr/>
          <p:nvPr/>
        </p:nvGraphicFramePr>
        <p:xfrm>
          <a:off x="122825" y="843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{960A3E0E-2282-4833-B3AF-C31940F142CB}</a:tableStyleId>
              </a:tblPr>
              <a:tblGrid>
                <a:gridCol w="2163925"/>
                <a:gridCol w="2246750"/>
                <a:gridCol w="2246750"/>
                <a:gridCol w="2246750"/>
              </a:tblGrid>
              <a:tr h="861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Applicant name: </a:t>
                      </a:r>
                      <a:r>
                        <a:rPr i="1" lang="en" sz="900">
                          <a:solidFill>
                            <a:srgbClr val="062858"/>
                          </a:solidFill>
                        </a:rPr>
                        <a:t>Neil Burke</a:t>
                      </a:r>
                      <a:endParaRPr i="1" sz="900">
                        <a:solidFill>
                          <a:srgbClr val="062858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Company: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Cyclomedia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Sponsoring Department: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City of Syracuse - DPW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rgbClr val="062858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Application Date: </a:t>
                      </a:r>
                      <a:r>
                        <a:rPr i="1" lang="en" sz="900">
                          <a:solidFill>
                            <a:srgbClr val="062858"/>
                          </a:solidFill>
                        </a:rPr>
                        <a:t>2/24/2022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Partner Organization/Technologies: </a:t>
                      </a:r>
                      <a:br>
                        <a:rPr lang="en" sz="1000">
                          <a:solidFill>
                            <a:schemeClr val="dk1"/>
                          </a:solidFill>
                        </a:rPr>
                      </a:b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Cyclomedia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Proof of Concept Demonstration?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Technology Implementation?                                 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Exempt?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731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Technology Purpose:</a:t>
                      </a:r>
                      <a:r>
                        <a:rPr lang="en" sz="900"/>
                        <a:t> </a:t>
                      </a:r>
                      <a:r>
                        <a:rPr i="1" lang="en" sz="900">
                          <a:solidFill>
                            <a:srgbClr val="062858"/>
                          </a:solidFill>
                          <a:highlight>
                            <a:srgbClr val="FFFFFF"/>
                          </a:highlight>
                        </a:rPr>
                        <a:t>Cyclomedia allows for desktop review of accurate and up-to-date information regarding traffic control devices. DPW oversees the public ROW and responds to issues every day of the year, this tool helps streamline our workflow and reduce miles traveled/field work - these two factors relate to resource management and safety, the less of either the better.</a:t>
                      </a:r>
                      <a:endParaRPr i="1" sz="900">
                        <a:solidFill>
                          <a:srgbClr val="062858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Operation/Implementation description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Cyclomedia would be a one time and temporary assessment of city streets. 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697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Data Management Plan: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DPW and Assessment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 will have access to the data through a web portal. The data will live and be available for 5 months.  Access to this data is guarded by credentials.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vs on prem: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Cloud-based server 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88888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Intended Operation: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Cyclomedia would be a one time and temporary assessment of city streets.  Cyclomedia provides Right of Way (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  <a:highlight>
                            <a:srgbClr val="FFFFFF"/>
                          </a:highlight>
                        </a:rPr>
                        <a:t>ROW) imaging, somewhat similar to google streetview, provides accurate information without distortion and has accuracy/measurable data points for items in/viewable from ROW like signage, etc.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88888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Maintainability/Scalability/Reliability/Vulnerabilities: </a:t>
                      </a:r>
                      <a:r>
                        <a:rPr i="1" lang="en" sz="1000">
                          <a:solidFill>
                            <a:srgbClr val="062858"/>
                          </a:solidFill>
                        </a:rPr>
                        <a:t>Unknown</a:t>
                      </a:r>
                      <a:endParaRPr i="1" sz="1000">
                        <a:solidFill>
                          <a:srgbClr val="062858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Cybersecurity Plan: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Unknown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Broader Impacts/Unintended Consequences/Concerns: </a:t>
                      </a:r>
                      <a:r>
                        <a:rPr i="1" lang="en" sz="1000">
                          <a:solidFill>
                            <a:srgbClr val="062858"/>
                          </a:solidFill>
                        </a:rPr>
                        <a:t>Unknown</a:t>
                      </a:r>
                      <a:endParaRPr i="1" sz="1000">
                        <a:solidFill>
                          <a:srgbClr val="062858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88888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Who is the audience for this system?: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DPW and Assessment Staff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How many units/how is the system deployed?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Unknown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Volume, size and type of data: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Unknown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Length of time application is expected to be used: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5 Months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66" name="Google Shape;166;p22"/>
          <p:cNvSpPr/>
          <p:nvPr/>
        </p:nvSpPr>
        <p:spPr>
          <a:xfrm>
            <a:off x="7387736" y="920525"/>
            <a:ext cx="151500" cy="15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2"/>
          <p:cNvSpPr/>
          <p:nvPr/>
        </p:nvSpPr>
        <p:spPr>
          <a:xfrm>
            <a:off x="7387727" y="1283496"/>
            <a:ext cx="151500" cy="15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Cyclomedia</a:t>
            </a: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3" name="Google Shape;173;p2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100"/>
              <a:t>Discussion - Cyclomedia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spcBef>
                <a:spcPts val="36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Should this technology be considered a surveillance technology?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Should we invite Neil Burke and/or </a:t>
            </a:r>
            <a:r>
              <a:rPr lang="en" sz="1700"/>
              <a:t>representative</a:t>
            </a:r>
            <a:r>
              <a:rPr lang="en" sz="1700"/>
              <a:t> from Cyclomedia attend our next STWG session?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Is there a volunteer to do some desk research on Cyclomedia and Right of Way imaging technologies, their implications for privacy, and possible policies to govern their use? (Est. time 1-2 hours)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Any remaining questions?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ty of Syracuse No. #5">
  <a:themeElements>
    <a:clrScheme name="Office">
      <a:dk1>
        <a:srgbClr val="000000"/>
      </a:dk1>
      <a:lt1>
        <a:srgbClr val="FFFFFF"/>
      </a:lt1>
      <a:dk2>
        <a:srgbClr val="B98E00"/>
      </a:dk2>
      <a:lt2>
        <a:srgbClr val="EEECE1"/>
      </a:lt2>
      <a:accent1>
        <a:srgbClr val="06285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