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Libre Baskerville"/>
      <p:regular r:id="rId33"/>
      <p:bold r:id="rId34"/>
      <p: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DA2BB1-9689-4684-B7CD-A9B90AAF8157}">
  <a:tblStyle styleId="{48DA2BB1-9689-4684-B7CD-A9B90AAF81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5.xml"/><Relationship Id="rId33" Type="http://schemas.openxmlformats.org/officeDocument/2006/relationships/font" Target="fonts/LibreBaskerville-regular.fntdata"/><Relationship Id="rId10" Type="http://schemas.openxmlformats.org/officeDocument/2006/relationships/slide" Target="slides/slide4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7.xml"/><Relationship Id="rId35" Type="http://schemas.openxmlformats.org/officeDocument/2006/relationships/font" Target="fonts/LibreBaskerville-italic.fntdata"/><Relationship Id="rId12" Type="http://schemas.openxmlformats.org/officeDocument/2006/relationships/slide" Target="slides/slide6.xml"/><Relationship Id="rId34" Type="http://schemas.openxmlformats.org/officeDocument/2006/relationships/font" Target="fonts/LibreBaskerville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2555230c4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22555230c4_0_36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f75f449f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1f75f449f0_0_24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2555230c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22555230c4_0_40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2555230c4_0_123:notes"/>
          <p:cNvSpPr/>
          <p:nvPr>
            <p:ph idx="2" type="sldImg"/>
          </p:nvPr>
        </p:nvSpPr>
        <p:spPr>
          <a:xfrm>
            <a:off x="1868328" y="1143000"/>
            <a:ext cx="31212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2555230c4_0_123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22555230c4_0_123:notes"/>
          <p:cNvSpPr txBox="1"/>
          <p:nvPr>
            <p:ph idx="12" type="sldNum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2555230c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22555230c4_0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40739256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240739256c_0_6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92dadd2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192dadd2ec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255523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22555230c4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25e04d0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25e04d0d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eta.syrgov.net/Initiatives/API-Initiatives/Surveillance-Technology?transfer=d23050b9-b5a0-4429-bb2d-98f52debb037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Af_Xsq__OxQsuc8_z31nHcBpI1GLdXPk/view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hyperlink" Target="https://public.tableau.com/views/CityofSyracuseSentimentAnalysis-42222/AnalystDBV2?:language=en-US&amp;:display_count=n&amp;:origin=viz_share_link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ourcity.syrgov.net/2022/04/surveillance-technology-work-groups-seeks-input-on-imaging-of-traffic-and-infrastructure-assets/" TargetMode="External"/><Relationship Id="rId4" Type="http://schemas.openxmlformats.org/officeDocument/2006/relationships/hyperlink" Target="https://us.openforms.com/Form/5631f26c-5664-4d50-9ee3-90649e5aa9f3" TargetMode="External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SkSezaNhNHofvyk8LHY53-AxhiWUPhKr/edit?usp=sharing&amp;ouid=111414255230039529132&amp;rtpof=true&amp;sd=true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#24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4.26</a:t>
            </a: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.2022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6" name="Google Shape;106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Cyclomedia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87" name="Google Shape;187;p25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{48DA2BB1-9689-4684-B7CD-A9B90AAF8157}</a:tableStyleId>
              </a:tblPr>
              <a:tblGrid>
                <a:gridCol w="2365025"/>
                <a:gridCol w="1015600"/>
                <a:gridCol w="1205750"/>
                <a:gridCol w="801100"/>
                <a:gridCol w="1092750"/>
                <a:gridCol w="923400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Kelsey May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 (Clarify)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Chief Joe Cecile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Cyclomedia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94" name="Google Shape;194;p26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{48DA2BB1-9689-4684-B7CD-A9B90AAF8157}</a:tableStyleId>
              </a:tblPr>
              <a:tblGrid>
                <a:gridCol w="2501300"/>
                <a:gridCol w="748650"/>
                <a:gridCol w="1289300"/>
                <a:gridCol w="783275"/>
                <a:gridCol w="1068450"/>
                <a:gridCol w="90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7"/>
          <p:cNvSpPr txBox="1"/>
          <p:nvPr>
            <p:ph idx="4294967295" type="title"/>
          </p:nvPr>
        </p:nvSpPr>
        <p:spPr>
          <a:xfrm>
            <a:off x="2830050" y="262725"/>
            <a:ext cx="5856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Website Update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5023125" y="1244550"/>
            <a:ext cx="3663900" cy="3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900"/>
              <a:buFont typeface="Twentieth Century"/>
              <a:buChar char="●"/>
            </a:pPr>
            <a:r>
              <a:rPr lang="en" sz="19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Posted list of current members</a:t>
            </a:r>
            <a:br>
              <a:rPr lang="en" sz="19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9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900"/>
              <a:buFont typeface="Twentieth Century"/>
              <a:buChar char="●"/>
            </a:pPr>
            <a:r>
              <a:rPr lang="en" sz="19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Final recommendations for technologies</a:t>
            </a:r>
            <a:br>
              <a:rPr lang="en" sz="19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9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900"/>
              <a:buFont typeface="Twentieth Century"/>
              <a:buChar char="●"/>
            </a:pPr>
            <a:r>
              <a:rPr lang="en" sz="19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Posting meeting minutes and Powerpoint slides </a:t>
            </a:r>
            <a:br>
              <a:rPr lang="en" sz="19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9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900"/>
              <a:buFont typeface="Twentieth Century"/>
              <a:buChar char="●"/>
            </a:pPr>
            <a:r>
              <a:rPr lang="en" sz="19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Including more information when we have public comment</a:t>
            </a:r>
            <a:br>
              <a:rPr lang="en" sz="19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19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Twentieth Century"/>
              <a:buChar char="●"/>
            </a:pPr>
            <a:r>
              <a:rPr lang="en" sz="19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Can be viewed </a:t>
            </a:r>
            <a:r>
              <a:rPr lang="en" sz="1900" u="sng">
                <a:solidFill>
                  <a:schemeClr val="hlink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9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30000"/>
            <a:ext cx="4565934" cy="38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Membership Commitment Letter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457200" y="1200150"/>
            <a:ext cx="8458200" cy="341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700"/>
              <a:t>Letter of Commitment: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en" sz="1700"/>
              <a:t>Please complete and sign your 2022 STWG Membership Commitment Letter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Link to the PDF of this is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HERE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1292025" y="11238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Presenting the Surveillance Technology Working Group Long Term Plan to the Group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 reviewing technology requests as they are received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2831106" y="1726775"/>
            <a:ext cx="6084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Dan Brown, </a:t>
            </a:r>
            <a:endParaRPr sz="20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MBA Analytics Student at Le Moyne College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50" y="3115825"/>
            <a:ext cx="1464000" cy="146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000" y="1371726"/>
            <a:ext cx="1464000" cy="146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2831100" y="3293713"/>
            <a:ext cx="6084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Dr. Yue Han, </a:t>
            </a:r>
            <a:endParaRPr sz="20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Assistant Professor of Information Systems at Le Moyne College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alyst DB V2" id="229" name="Google Shape;22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325" y="592375"/>
            <a:ext cx="6155101" cy="41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6747425" y="1018900"/>
            <a:ext cx="2252700" cy="3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Dashboard can be explored:</a:t>
            </a: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32"/>
          <p:cNvSpPr txBox="1"/>
          <p:nvPr>
            <p:ph idx="4294967295" type="title"/>
          </p:nvPr>
        </p:nvSpPr>
        <p:spPr>
          <a:xfrm>
            <a:off x="2830050" y="262725"/>
            <a:ext cx="5856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Cyclomedia - Update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5897100" y="1122925"/>
            <a:ext cx="30183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Cyclomedia Press Release was put out on 4/06/2022 for Public Comment Period - 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Form can be accessed 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920400"/>
            <a:ext cx="5330284" cy="361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7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Cyclomedia - Right of Way Imaging (Discuss Public Comments)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Discussion on Cyclomedia Technology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Vote on Cyclomedia (Right of Way Imaging)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accent1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Brief update on Surveillance Tech Working Group Website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Current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7" name="Google Shape;137;p20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7387730" y="1102001"/>
            <a:ext cx="151500" cy="1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Cyclomedia - New Request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57200" y="1141325"/>
            <a:ext cx="7573500" cy="3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64" name="Google Shape;164;p22"/>
          <p:cNvGraphicFramePr/>
          <p:nvPr/>
        </p:nvGraphicFramePr>
        <p:xfrm>
          <a:off x="122825" y="84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{48DA2BB1-9689-4684-B7CD-A9B90AAF8157}</a:tableStyleId>
              </a:tblPr>
              <a:tblGrid>
                <a:gridCol w="2163925"/>
                <a:gridCol w="2246750"/>
                <a:gridCol w="2246750"/>
                <a:gridCol w="2246750"/>
              </a:tblGrid>
              <a:tr h="86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Applicant name: </a:t>
                      </a:r>
                      <a:r>
                        <a:rPr i="1" lang="en" sz="900">
                          <a:solidFill>
                            <a:srgbClr val="062858"/>
                          </a:solidFill>
                        </a:rPr>
                        <a:t>Neil Burke</a:t>
                      </a:r>
                      <a:endParaRPr i="1" sz="900">
                        <a:solidFill>
                          <a:srgbClr val="06285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Company: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 Cyclomedia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Sponsoring Department: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City of Syracuse - DPW</a:t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solidFill>
                          <a:srgbClr val="06285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Application Date: </a:t>
                      </a:r>
                      <a:r>
                        <a:rPr i="1" lang="en" sz="900">
                          <a:solidFill>
                            <a:srgbClr val="062858"/>
                          </a:solidFill>
                        </a:rPr>
                        <a:t>2/24/2022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Partner Organization/Technologies: </a:t>
                      </a:r>
                      <a:br>
                        <a:rPr lang="en" sz="1000">
                          <a:solidFill>
                            <a:schemeClr val="dk1"/>
                          </a:solidFill>
                        </a:rPr>
                      </a:b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Cyclomedia</a:t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Proof of Concept Demonstration?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Technology Implementation?                                 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Exempt?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731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Purpose:</a:t>
                      </a:r>
                      <a:r>
                        <a:rPr lang="en" sz="900"/>
                        <a:t> </a:t>
                      </a:r>
                      <a:r>
                        <a:rPr i="1" lang="en" sz="900">
                          <a:solidFill>
                            <a:srgbClr val="062858"/>
                          </a:solidFill>
                          <a:highlight>
                            <a:srgbClr val="FFFFFF"/>
                          </a:highlight>
                        </a:rPr>
                        <a:t>Cyclomedia allows for desktop review of accurate and up-to-date information regarding traffic control devices. DPW oversees the public ROW and responds to issues every day of the year, this tool helps streamline our workflow and reduce miles traveled/field work - these two factors relate to resource management and safety, the less of either the better.</a:t>
                      </a:r>
                      <a:endParaRPr i="1" sz="900">
                        <a:solidFill>
                          <a:srgbClr val="062858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Operation/Implementation description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We will enter into a multi-year agreement, including 3 captures.</a:t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697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Data Management Plan: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DPW and Assessment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 will have access to the data through a web portal. The data will live and be available for 24 months after each capture.  Access to this data is guarded by credentials.</a:t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Cloud vs on prem: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Cloud-based server </a:t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Intended Operation: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Cyclomedia would be a one time and temporary assessment of city streets.  Cyclomedia provides Right of Way (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ROW) imaging, somewhat similar to google streetview, provides accurate information without distortion and has accuracy/measurable data points for items in/viewable from ROW like signage, etc.</a:t>
                      </a:r>
                      <a:endParaRPr i="1" sz="9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Maintainability/Scalability/Reliability/Vulnerabilities: </a:t>
                      </a:r>
                      <a:r>
                        <a:rPr i="1" lang="en" sz="1000">
                          <a:solidFill>
                            <a:srgbClr val="062858"/>
                          </a:solidFill>
                        </a:rPr>
                        <a:t>Unknown</a:t>
                      </a:r>
                      <a:endParaRPr i="1" sz="1000">
                        <a:solidFill>
                          <a:srgbClr val="06285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Cybersecurity Plan: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Unknown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Broader Impacts/Unintended Consequences/Concerns: </a:t>
                      </a:r>
                      <a:r>
                        <a:rPr i="1" lang="en" sz="1000">
                          <a:solidFill>
                            <a:srgbClr val="062858"/>
                          </a:solidFill>
                        </a:rPr>
                        <a:t>Unknown</a:t>
                      </a:r>
                      <a:endParaRPr i="1" sz="1000">
                        <a:solidFill>
                          <a:srgbClr val="062858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Who is the audience for this system?: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DPW and Assessment Staff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How many units/how is the system deployed?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Unknown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Volume, size and type of data: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Unknown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Length of time application is expected to be used: </a:t>
                      </a:r>
                      <a:r>
                        <a:rPr i="1" lang="en" sz="900">
                          <a:solidFill>
                            <a:schemeClr val="accent1"/>
                          </a:solidFill>
                        </a:rPr>
                        <a:t>5 Months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5" name="Google Shape;165;p22"/>
          <p:cNvSpPr/>
          <p:nvPr/>
        </p:nvSpPr>
        <p:spPr>
          <a:xfrm>
            <a:off x="7387736" y="920525"/>
            <a:ext cx="151500" cy="1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7387727" y="1283496"/>
            <a:ext cx="151500" cy="1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3"/>
          <p:cNvSpPr txBox="1"/>
          <p:nvPr>
            <p:ph idx="4294967295" type="title"/>
          </p:nvPr>
        </p:nvSpPr>
        <p:spPr>
          <a:xfrm>
            <a:off x="2830050" y="262725"/>
            <a:ext cx="5856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Cyclomedia - Update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230975" y="1122925"/>
            <a:ext cx="26844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Cyclomedia </a:t>
            </a: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</a:t>
            </a: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comments can be viewed: 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50" y="1122925"/>
            <a:ext cx="5592301" cy="278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Cyclomedia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Discussion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Should the City adopt this technology?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Any remaining questions?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