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5143500" cx="9144000"/>
  <p:notesSz cx="6858000" cy="9144000"/>
  <p:embeddedFontLst>
    <p:embeddedFont>
      <p:font typeface="Roboto"/>
      <p:regular r:id="rId26"/>
      <p:bold r:id="rId27"/>
      <p:italic r:id="rId28"/>
      <p:boldItalic r:id="rId29"/>
    </p:embeddedFont>
    <p:embeddedFont>
      <p:font typeface="Nunito"/>
      <p:regular r:id="rId30"/>
      <p:bold r:id="rId31"/>
      <p:italic r:id="rId32"/>
      <p:boldItalic r:id="rId33"/>
    </p:embeddedFont>
    <p:embeddedFont>
      <p:font typeface="Poppins"/>
      <p:regular r:id="rId34"/>
      <p:bold r:id="rId35"/>
      <p:italic r:id="rId36"/>
      <p:boldItalic r:id="rId37"/>
    </p:embeddedFont>
    <p:embeddedFont>
      <p:font typeface="Libre Baskerville"/>
      <p:regular r:id="rId38"/>
      <p:bold r:id="rId39"/>
      <p: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3">
          <p15:clr>
            <a:srgbClr val="A4A3A4"/>
          </p15:clr>
        </p15:guide>
        <p15:guide id="2" pos="144">
          <p15:clr>
            <a:srgbClr val="A4A3A4"/>
          </p15:clr>
        </p15:guide>
        <p15:guide id="3" pos="5616">
          <p15:clr>
            <a:srgbClr val="9AA0A6"/>
          </p15:clr>
        </p15:guide>
        <p15:guide id="4" orient="horz" pos="288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82FC25A-B9B9-4895-986F-376F7E1EE461}">
  <a:tblStyle styleId="{F82FC25A-B9B9-4895-986F-376F7E1EE46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3" orient="horz"/>
        <p:guide pos="144"/>
        <p:guide pos="5616"/>
        <p:guide pos="288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LibreBaskerville-italic.fntdata"/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Roboto-regular.fntdata"/><Relationship Id="rId25" Type="http://schemas.openxmlformats.org/officeDocument/2006/relationships/slide" Target="slides/slide19.xml"/><Relationship Id="rId28" Type="http://schemas.openxmlformats.org/officeDocument/2006/relationships/font" Target="fonts/Roboto-italic.fntdata"/><Relationship Id="rId27" Type="http://schemas.openxmlformats.org/officeDocument/2006/relationships/font" Target="fonts/Robo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Robot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Nunito-bold.fntdata"/><Relationship Id="rId30" Type="http://schemas.openxmlformats.org/officeDocument/2006/relationships/font" Target="fonts/Nunito-regular.fntdata"/><Relationship Id="rId11" Type="http://schemas.openxmlformats.org/officeDocument/2006/relationships/slide" Target="slides/slide5.xml"/><Relationship Id="rId33" Type="http://schemas.openxmlformats.org/officeDocument/2006/relationships/font" Target="fonts/Nunito-boldItalic.fntdata"/><Relationship Id="rId10" Type="http://schemas.openxmlformats.org/officeDocument/2006/relationships/slide" Target="slides/slide4.xml"/><Relationship Id="rId32" Type="http://schemas.openxmlformats.org/officeDocument/2006/relationships/font" Target="fonts/Nunito-italic.fntdata"/><Relationship Id="rId13" Type="http://schemas.openxmlformats.org/officeDocument/2006/relationships/slide" Target="slides/slide7.xml"/><Relationship Id="rId35" Type="http://schemas.openxmlformats.org/officeDocument/2006/relationships/font" Target="fonts/Poppins-bold.fntdata"/><Relationship Id="rId12" Type="http://schemas.openxmlformats.org/officeDocument/2006/relationships/slide" Target="slides/slide6.xml"/><Relationship Id="rId34" Type="http://schemas.openxmlformats.org/officeDocument/2006/relationships/font" Target="fonts/Poppins-regular.fntdata"/><Relationship Id="rId15" Type="http://schemas.openxmlformats.org/officeDocument/2006/relationships/slide" Target="slides/slide9.xml"/><Relationship Id="rId37" Type="http://schemas.openxmlformats.org/officeDocument/2006/relationships/font" Target="fonts/Poppins-boldItalic.fntdata"/><Relationship Id="rId14" Type="http://schemas.openxmlformats.org/officeDocument/2006/relationships/slide" Target="slides/slide8.xml"/><Relationship Id="rId36" Type="http://schemas.openxmlformats.org/officeDocument/2006/relationships/font" Target="fonts/Poppins-italic.fntdata"/><Relationship Id="rId17" Type="http://schemas.openxmlformats.org/officeDocument/2006/relationships/slide" Target="slides/slide11.xml"/><Relationship Id="rId39" Type="http://schemas.openxmlformats.org/officeDocument/2006/relationships/font" Target="fonts/LibreBaskerville-bold.fntdata"/><Relationship Id="rId16" Type="http://schemas.openxmlformats.org/officeDocument/2006/relationships/slide" Target="slides/slide10.xml"/><Relationship Id="rId38" Type="http://schemas.openxmlformats.org/officeDocument/2006/relationships/font" Target="fonts/LibreBaskerville-regular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c11150254_3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g7c11150254_3_89:notes"/>
          <p:cNvSpPr/>
          <p:nvPr>
            <p:ph idx="2" type="sldImg"/>
          </p:nvPr>
        </p:nvSpPr>
        <p:spPr>
          <a:xfrm>
            <a:off x="397565" y="685488"/>
            <a:ext cx="606286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129277ffae0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g129277ffae0_0_26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129277ffae0_0_2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g129277ffae0_0_223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29277ffae0_0_6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129277ffae0_0_6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29277ffae0_0_7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29277ffae0_0_7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129277ffae0_0_7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g129277ffae0_0_75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22555230c4_0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g122555230c4_0_40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98eb1c9761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g98eb1c9761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11f75f449f0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1" name="Google Shape;251;g11f75f449f0_0_2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122555230c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g122555230c4_0_11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g122555230c4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g122555230c4_0_1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6810c52c3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g86810c52c3_0_3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e221b901c8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ge221b901c8_0_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fd41b7129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gfd41b7129d_0_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29277ffae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g129277ffae0_0_0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2555230c4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g122555230c4_0_38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dbab3d787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dbab3d7879_0_35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29277ffae0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129277ffae0_0_1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29277ffae0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89600" lIns="89600" spcFirstLastPara="1" rIns="89600" wrap="square" tIns="896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129277ffae0_0_1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18" name="Google Shape;18;p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75" name="Google Shape;75;p11"/>
          <p:cNvSpPr txBox="1"/>
          <p:nvPr>
            <p:ph idx="1" type="body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76" name="Google Shape;76;p1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85" name="Google Shape;85;p12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/>
          <p:nvPr>
            <p:ph type="title"/>
          </p:nvPr>
        </p:nvSpPr>
        <p:spPr>
          <a:xfrm rot="5400000">
            <a:off x="5503664" y="1411486"/>
            <a:ext cx="430887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" type="body"/>
          </p:nvPr>
        </p:nvSpPr>
        <p:spPr>
          <a:xfrm rot="5400000">
            <a:off x="1312664" y="-569714"/>
            <a:ext cx="4308872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>
              <a:spcBef>
                <a:spcPts val="640"/>
              </a:spcBef>
              <a:spcAft>
                <a:spcPts val="0"/>
              </a:spcAft>
              <a:buSzPts val="3200"/>
              <a:buChar char="•"/>
              <a:defRPr/>
            </a:lvl1pPr>
            <a:lvl2pPr indent="-406400" lvl="1" marL="914400" rtl="0">
              <a:spcBef>
                <a:spcPts val="560"/>
              </a:spcBef>
              <a:spcAft>
                <a:spcPts val="0"/>
              </a:spcAft>
              <a:buSzPts val="2800"/>
              <a:buChar char="–"/>
              <a:defRPr/>
            </a:lvl2pPr>
            <a:lvl3pPr indent="-381000" lvl="2" marL="1371600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/>
            </a:lvl3pPr>
            <a:lvl4pPr indent="-355600" lvl="3" marL="1828800" rtl="0">
              <a:spcBef>
                <a:spcPts val="400"/>
              </a:spcBef>
              <a:spcAft>
                <a:spcPts val="0"/>
              </a:spcAft>
              <a:buSzPts val="2000"/>
              <a:buChar char="–"/>
              <a:defRPr/>
            </a:lvl4pPr>
            <a:lvl5pPr indent="-355600" lvl="4" marL="2286000" rtl="0">
              <a:spcBef>
                <a:spcPts val="400"/>
              </a:spcBef>
              <a:spcAft>
                <a:spcPts val="0"/>
              </a:spcAft>
              <a:buSzPts val="2000"/>
              <a:buChar char="»"/>
              <a:defRPr/>
            </a:lvl5pPr>
            <a:lvl6pPr indent="-355600" lvl="5" marL="27432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6pPr>
            <a:lvl7pPr indent="-355600" lvl="6" marL="32004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7pPr>
            <a:lvl8pPr indent="-355600" lvl="7" marL="36576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8pPr>
            <a:lvl9pPr indent="-355600" lvl="8" marL="4114800" rtl="0">
              <a:spcBef>
                <a:spcPts val="400"/>
              </a:spcBef>
              <a:spcAft>
                <a:spcPts val="0"/>
              </a:spcAft>
              <a:buSzPts val="2000"/>
              <a:buChar char="•"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>
            <a:lvl1pPr indent="-304800" lvl="0" marL="457200" rtl="0">
              <a:spcBef>
                <a:spcPts val="640"/>
              </a:spcBef>
              <a:spcAft>
                <a:spcPts val="0"/>
              </a:spcAft>
              <a:buSzPts val="1200"/>
              <a:buChar char="•"/>
              <a:defRPr sz="1200"/>
            </a:lvl1pPr>
            <a:lvl2pPr indent="-304800" lvl="1" marL="914400" rtl="0">
              <a:spcBef>
                <a:spcPts val="56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spcBef>
                <a:spcPts val="480"/>
              </a:spcBef>
              <a:spcAft>
                <a:spcPts val="0"/>
              </a:spcAft>
              <a:buSzPts val="1200"/>
              <a:buChar char="•"/>
              <a:defRPr sz="1200"/>
            </a:lvl3pPr>
            <a:lvl4pPr indent="-304800" lvl="3" marL="1828800" rtl="0">
              <a:spcBef>
                <a:spcPts val="4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spcBef>
                <a:spcPts val="400"/>
              </a:spcBef>
              <a:spcAft>
                <a:spcPts val="0"/>
              </a:spcAft>
              <a:buSzPts val="1200"/>
              <a:buChar char="»"/>
              <a:defRPr sz="1200"/>
            </a:lvl5pPr>
            <a:lvl6pPr indent="-304800" lvl="5" marL="27432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6pPr>
            <a:lvl7pPr indent="-304800" lvl="6" marL="32004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7pPr>
            <a:lvl8pPr indent="-304800" lvl="7" marL="36576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8pPr>
            <a:lvl9pPr indent="-304800" lvl="8" marL="4114800" rtl="0">
              <a:spcBef>
                <a:spcPts val="400"/>
              </a:spcBef>
              <a:spcAft>
                <a:spcPts val="0"/>
              </a:spcAft>
              <a:buSzPts val="1200"/>
              <a:buChar char="•"/>
              <a:defRPr sz="1200"/>
            </a:lvl9pPr>
          </a:lstStyle>
          <a:p/>
        </p:txBody>
      </p:sp>
      <p:sp>
        <p:nvSpPr>
          <p:cNvPr id="104" name="Google Shape;10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1" sz="2400">
                <a:solidFill>
                  <a:srgbClr val="B98E0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25" name="Google Shape;25;p3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800" u="none" cap="none" strike="noStrike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b="0" i="0" sz="800" u="none" cap="none" strike="noStrike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30" name="Google Shape;30;p4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ntent with Caption">
  <p:cSld name="1_Content with Ca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5" name="Google Shape;35;p6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6" name="Google Shape;36;p6"/>
          <p:cNvSpPr txBox="1"/>
          <p:nvPr>
            <p:ph idx="3" type="body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7" name="Google Shape;37;p6"/>
          <p:cNvSpPr txBox="1"/>
          <p:nvPr>
            <p:ph idx="4" type="body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41" name="Google Shape;41;p6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subTitle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cxnSp>
        <p:nvCxnSpPr>
          <p:cNvPr id="45" name="Google Shape;45;p7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6" name="Google Shape;46;p7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  <a:defRPr b="0" sz="3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" type="body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56" name="Google Shape;56;p8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" type="body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0" name="Google Shape;60;p9"/>
          <p:cNvSpPr txBox="1"/>
          <p:nvPr>
            <p:ph idx="2" type="body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1" name="Google Shape;61;p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cxnSp>
        <p:nvCxnSpPr>
          <p:cNvPr id="64" name="Google Shape;64;p9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800"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/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800">
                <a:solidFill>
                  <a:srgbClr val="888888"/>
                </a:solidFill>
                <a:latin typeface="Poppins"/>
                <a:ea typeface="Poppins"/>
                <a:cs typeface="Poppins"/>
                <a:sym typeface="Poppins"/>
              </a:rPr>
              <a:t>‹#›</a:t>
            </a:fld>
            <a:endParaRPr sz="800">
              <a:solidFill>
                <a:srgbClr val="888888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85750"/>
            <a:ext cx="8229600" cy="77747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imes New Roman"/>
              <a:buNone/>
              <a:defRPr b="0" i="0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cxnSp>
        <p:nvCxnSpPr>
          <p:cNvPr id="11" name="Google Shape;11;p1"/>
          <p:cNvCxnSpPr/>
          <p:nvPr/>
        </p:nvCxnSpPr>
        <p:spPr>
          <a:xfrm>
            <a:off x="457200" y="285750"/>
            <a:ext cx="8229600" cy="0"/>
          </a:xfrm>
          <a:prstGeom prst="straightConnector1">
            <a:avLst/>
          </a:prstGeom>
          <a:noFill/>
          <a:ln cap="flat" cmpd="sng" w="28575">
            <a:solidFill>
              <a:srgbClr val="062858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"/>
          <p:cNvSpPr txBox="1"/>
          <p:nvPr/>
        </p:nvSpPr>
        <p:spPr>
          <a:xfrm>
            <a:off x="4767300" y="11850"/>
            <a:ext cx="3919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62858"/>
                </a:solidFill>
                <a:latin typeface="Poppins"/>
                <a:ea typeface="Poppins"/>
                <a:cs typeface="Poppins"/>
                <a:sym typeface="Poppins"/>
              </a:rPr>
              <a:t>Surveillance Technology Policy and Data Governance 2022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drive.google.com/file/d/1Af_Xsq__OxQsuc8_z31nHcBpI1GLdXPk/view?usp=sharing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document/d/10oIo5eBeYepGn45VDKTRWqBT8QxFT_ETiJDDvdzLhto/edit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62858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0" y="1232900"/>
            <a:ext cx="9144000" cy="190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b="1" lang="en" sz="48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Surveillance Technology Working Group </a:t>
            </a:r>
            <a:endParaRPr b="1" sz="48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2F2F2"/>
              </a:buClr>
              <a:buSzPts val="6600"/>
              <a:buFont typeface="Libre Baskerville"/>
              <a:buNone/>
            </a:pP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Meeting #25</a:t>
            </a:r>
            <a:b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</a:b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5.10</a:t>
            </a:r>
            <a:r>
              <a:rPr lang="en" sz="3000">
                <a:solidFill>
                  <a:srgbClr val="F2F2F2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.2022</a:t>
            </a:r>
            <a:endParaRPr sz="3000">
              <a:solidFill>
                <a:srgbClr val="F2F2F2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10" name="Google Shape;110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90" name="Google Shape;190;p26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Audit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1" name="Google Shape;191;p26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Audit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92" name="Google Shape;192;p26"/>
          <p:cNvSpPr txBox="1"/>
          <p:nvPr/>
        </p:nvSpPr>
        <p:spPr>
          <a:xfrm>
            <a:off x="1134950" y="1575200"/>
            <a:ext cx="6235500" cy="340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What information do we want to collect in this audit? (From Meeting #5)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3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62858"/>
              </a:solidFill>
              <a:highlight>
                <a:srgbClr val="FF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Length of time application is expected to be in use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Name of application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Owning department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Where in the city technology is deployed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Who uses the application and accesses the data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Cloud vs On Prem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Security protocols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Number of instances of the technology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Volume, size and type (structured; unstructured; image; video; sound)</a:t>
            </a:r>
            <a:endParaRPr>
              <a:solidFill>
                <a:srgbClr val="062858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7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Audit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98" name="Google Shape;198;p27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rgbClr val="062858"/>
                </a:solidFill>
              </a:rPr>
              <a:t>Discussion</a:t>
            </a:r>
            <a:endParaRPr sz="1700">
              <a:solidFill>
                <a:srgbClr val="062858"/>
              </a:solidFill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62858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Char char="●"/>
            </a:pPr>
            <a:r>
              <a:rPr lang="en" sz="1700">
                <a:solidFill>
                  <a:schemeClr val="accent1"/>
                </a:solidFill>
              </a:rPr>
              <a:t>Any others questions for Department’s we should add?</a:t>
            </a:r>
            <a:endParaRPr sz="1700">
              <a:solidFill>
                <a:srgbClr val="062858"/>
              </a:solidFill>
            </a:endParaRPr>
          </a:p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Char char="●"/>
            </a:pPr>
            <a:r>
              <a:rPr lang="en" sz="1700">
                <a:solidFill>
                  <a:srgbClr val="062858"/>
                </a:solidFill>
              </a:rPr>
              <a:t>Any volunteers to help make a form (Google Forms, etc.)?</a:t>
            </a:r>
            <a:endParaRPr sz="1700">
              <a:solidFill>
                <a:srgbClr val="062858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/>
          <p:nvPr/>
        </p:nvSpPr>
        <p:spPr>
          <a:xfrm>
            <a:off x="6033450" y="1057950"/>
            <a:ext cx="2993100" cy="2505000"/>
          </a:xfrm>
          <a:prstGeom prst="wedgeRectCallout">
            <a:avLst>
              <a:gd fmla="val -24197" name="adj1"/>
              <a:gd fmla="val 58021" name="adj2"/>
            </a:avLst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28"/>
          <p:cNvSpPr/>
          <p:nvPr/>
        </p:nvSpPr>
        <p:spPr>
          <a:xfrm>
            <a:off x="3036604" y="1060449"/>
            <a:ext cx="2897700" cy="2505000"/>
          </a:xfrm>
          <a:prstGeom prst="wedgeRectCallout">
            <a:avLst>
              <a:gd fmla="val -8283" name="adj1"/>
              <a:gd fmla="val 58021" name="adj2"/>
            </a:avLst>
          </a:prstGeom>
          <a:noFill/>
          <a:ln cap="flat" cmpd="sng" w="9525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28"/>
          <p:cNvSpPr/>
          <p:nvPr/>
        </p:nvSpPr>
        <p:spPr>
          <a:xfrm>
            <a:off x="39750" y="1060449"/>
            <a:ext cx="2897700" cy="2505000"/>
          </a:xfrm>
          <a:prstGeom prst="wedgeRectCallout">
            <a:avLst>
              <a:gd fmla="val -8095" name="adj1"/>
              <a:gd fmla="val 63526" name="adj2"/>
            </a:avLst>
          </a:prstGeom>
          <a:noFill/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6" name="Google Shape;206;p28"/>
          <p:cNvCxnSpPr/>
          <p:nvPr/>
        </p:nvCxnSpPr>
        <p:spPr>
          <a:xfrm>
            <a:off x="7151750" y="4040775"/>
            <a:ext cx="1998600" cy="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07" name="Google Shape;207;p28"/>
          <p:cNvCxnSpPr>
            <a:endCxn id="208" idx="6"/>
          </p:cNvCxnSpPr>
          <p:nvPr/>
        </p:nvCxnSpPr>
        <p:spPr>
          <a:xfrm>
            <a:off x="-7425" y="4028475"/>
            <a:ext cx="7066500" cy="1230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9" name="Google Shape;209;p28"/>
          <p:cNvSpPr/>
          <p:nvPr/>
        </p:nvSpPr>
        <p:spPr>
          <a:xfrm>
            <a:off x="1235025" y="3786375"/>
            <a:ext cx="508800" cy="508800"/>
          </a:xfrm>
          <a:prstGeom prst="ellipse">
            <a:avLst/>
          </a:prstGeom>
          <a:solidFill>
            <a:schemeClr val="accent5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8"/>
          <p:cNvSpPr/>
          <p:nvPr/>
        </p:nvSpPr>
        <p:spPr>
          <a:xfrm>
            <a:off x="3892650" y="3786375"/>
            <a:ext cx="508800" cy="508800"/>
          </a:xfrm>
          <a:prstGeom prst="ellipse">
            <a:avLst/>
          </a:prstGeom>
          <a:solidFill>
            <a:schemeClr val="accent6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8"/>
          <p:cNvSpPr/>
          <p:nvPr/>
        </p:nvSpPr>
        <p:spPr>
          <a:xfrm>
            <a:off x="6550275" y="3786375"/>
            <a:ext cx="508800" cy="508800"/>
          </a:xfrm>
          <a:prstGeom prst="ellipse">
            <a:avLst/>
          </a:prstGeom>
          <a:solidFill>
            <a:schemeClr val="accent1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8"/>
          <p:cNvSpPr txBox="1"/>
          <p:nvPr/>
        </p:nvSpPr>
        <p:spPr>
          <a:xfrm>
            <a:off x="899325" y="4332775"/>
            <a:ext cx="1180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Short Term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(April - June)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2" name="Google Shape;212;p28"/>
          <p:cNvSpPr txBox="1"/>
          <p:nvPr/>
        </p:nvSpPr>
        <p:spPr>
          <a:xfrm rot="1424">
            <a:off x="39915" y="1178825"/>
            <a:ext cx="2897400" cy="20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Update STWG </a:t>
            </a:r>
            <a:r>
              <a:rPr b="1" lang="en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Website</a:t>
            </a:r>
            <a:endParaRPr b="1">
              <a:solidFill>
                <a:schemeClr val="accent5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ctr">
              <a:spcBef>
                <a:spcPts val="1000"/>
              </a:spcBef>
              <a:spcAft>
                <a:spcPts val="0"/>
              </a:spcAft>
              <a:buClr>
                <a:srgbClr val="053259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Tech Recommendations</a:t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ctr">
              <a:spcBef>
                <a:spcPts val="0"/>
              </a:spcBef>
              <a:spcAft>
                <a:spcPts val="0"/>
              </a:spcAft>
              <a:buClr>
                <a:srgbClr val="053259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Meeting Notes and Slide Decks</a:t>
            </a:r>
            <a:endParaRPr b="1"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Connect with other </a:t>
            </a:r>
            <a:r>
              <a:rPr b="1" lang="en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cities d</a:t>
            </a:r>
            <a:r>
              <a:rPr b="1" lang="en">
                <a:solidFill>
                  <a:schemeClr val="accent5"/>
                </a:solidFill>
                <a:latin typeface="Nunito"/>
                <a:ea typeface="Nunito"/>
                <a:cs typeface="Nunito"/>
                <a:sym typeface="Nunito"/>
              </a:rPr>
              <a:t>oing surv. tech work</a:t>
            </a:r>
            <a:endParaRPr b="1">
              <a:solidFill>
                <a:schemeClr val="accent5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3" name="Google Shape;213;p28"/>
          <p:cNvSpPr txBox="1"/>
          <p:nvPr/>
        </p:nvSpPr>
        <p:spPr>
          <a:xfrm>
            <a:off x="6022275" y="4332775"/>
            <a:ext cx="15648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Long term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(October - December)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4" name="Google Shape;214;p28"/>
          <p:cNvSpPr txBox="1"/>
          <p:nvPr/>
        </p:nvSpPr>
        <p:spPr>
          <a:xfrm>
            <a:off x="3470700" y="4332775"/>
            <a:ext cx="13527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Medium Term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(July - September)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5" name="Google Shape;215;p28"/>
          <p:cNvSpPr txBox="1"/>
          <p:nvPr/>
        </p:nvSpPr>
        <p:spPr>
          <a:xfrm rot="1424">
            <a:off x="3036755" y="1178825"/>
            <a:ext cx="2897400" cy="19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Revamp our approach to </a:t>
            </a:r>
            <a:r>
              <a:rPr b="1"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c</a:t>
            </a:r>
            <a:r>
              <a:rPr b="1"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ommunity engagement</a:t>
            </a:r>
            <a:endParaRPr b="1"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Complete Citywide </a:t>
            </a:r>
            <a:r>
              <a:rPr b="1"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d</a:t>
            </a:r>
            <a:r>
              <a:rPr b="1" lang="en">
                <a:solidFill>
                  <a:schemeClr val="accent6"/>
                </a:solidFill>
                <a:latin typeface="Nunito"/>
                <a:ea typeface="Nunito"/>
                <a:cs typeface="Nunito"/>
                <a:sym typeface="Nunito"/>
              </a:rPr>
              <a:t>epartmental training</a:t>
            </a:r>
            <a:endParaRPr b="1">
              <a:solidFill>
                <a:schemeClr val="accent6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ctr">
              <a:spcBef>
                <a:spcPts val="1000"/>
              </a:spcBef>
              <a:spcAft>
                <a:spcPts val="0"/>
              </a:spcAft>
              <a:buClr>
                <a:srgbClr val="053259"/>
              </a:buClr>
              <a:buSzPts val="1400"/>
              <a:buFont typeface="Nunito"/>
              <a:buChar char="●"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Determine Schedule for refresher trainings (annually or every 6 months)</a:t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6" name="Google Shape;216;p28"/>
          <p:cNvSpPr txBox="1"/>
          <p:nvPr/>
        </p:nvSpPr>
        <p:spPr>
          <a:xfrm rot="2068">
            <a:off x="6033718" y="1179125"/>
            <a:ext cx="2992801" cy="238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Complete an audit of technologies currently used by the City as</a:t>
            </a:r>
            <a:r>
              <a:rPr b="1" lang="en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 Surveillance or Not</a:t>
            </a:r>
            <a:endParaRPr b="1">
              <a:solidFill>
                <a:schemeClr val="accent1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Release an </a:t>
            </a:r>
            <a:r>
              <a:rPr b="1"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Annual Report</a:t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-317500" lvl="0" marL="457200" rtl="0" algn="ctr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unito"/>
              <a:buChar char="●"/>
            </a:pPr>
            <a:r>
              <a:rPr lang="en">
                <a:solidFill>
                  <a:schemeClr val="accent1"/>
                </a:solidFill>
                <a:latin typeface="Nunito"/>
                <a:ea typeface="Nunito"/>
                <a:cs typeface="Nunito"/>
                <a:sym typeface="Nunito"/>
              </a:rPr>
              <a:t>Including recommendations, data that came from recommendations, and if stipulations are  being followed.</a:t>
            </a:r>
            <a:endParaRPr>
              <a:solidFill>
                <a:schemeClr val="accent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7" name="Google Shape;217;p28"/>
          <p:cNvSpPr txBox="1"/>
          <p:nvPr>
            <p:ph type="title"/>
          </p:nvPr>
        </p:nvSpPr>
        <p:spPr>
          <a:xfrm>
            <a:off x="2830050" y="262725"/>
            <a:ext cx="58569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STWG Long Term Plan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9"/>
          <p:cNvSpPr/>
          <p:nvPr/>
        </p:nvSpPr>
        <p:spPr>
          <a:xfrm>
            <a:off x="3496288" y="930649"/>
            <a:ext cx="2897700" cy="2505000"/>
          </a:xfrm>
          <a:prstGeom prst="wedgeRectCallout">
            <a:avLst>
              <a:gd fmla="val -8095" name="adj1"/>
              <a:gd fmla="val 63526" name="adj2"/>
            </a:avLst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3" name="Google Shape;223;p29"/>
          <p:cNvCxnSpPr>
            <a:stCxn id="224" idx="6"/>
          </p:cNvCxnSpPr>
          <p:nvPr/>
        </p:nvCxnSpPr>
        <p:spPr>
          <a:xfrm>
            <a:off x="4826400" y="4031625"/>
            <a:ext cx="7591800" cy="630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25" name="Google Shape;225;p29"/>
          <p:cNvCxnSpPr>
            <a:endCxn id="224" idx="6"/>
          </p:cNvCxnSpPr>
          <p:nvPr/>
        </p:nvCxnSpPr>
        <p:spPr>
          <a:xfrm>
            <a:off x="-2240100" y="4019325"/>
            <a:ext cx="7066500" cy="12300"/>
          </a:xfrm>
          <a:prstGeom prst="straightConnector1">
            <a:avLst/>
          </a:prstGeom>
          <a:noFill/>
          <a:ln cap="flat" cmpd="sng" w="38100">
            <a:solidFill>
              <a:srgbClr val="05325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4" name="Google Shape;224;p29"/>
          <p:cNvSpPr/>
          <p:nvPr/>
        </p:nvSpPr>
        <p:spPr>
          <a:xfrm>
            <a:off x="4317600" y="3777225"/>
            <a:ext cx="508800" cy="508800"/>
          </a:xfrm>
          <a:prstGeom prst="ellipse">
            <a:avLst/>
          </a:prstGeom>
          <a:solidFill>
            <a:schemeClr val="accent2"/>
          </a:solidFill>
          <a:ln cap="flat" cmpd="sng" w="38100">
            <a:solidFill>
              <a:srgbClr val="0532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9"/>
          <p:cNvSpPr txBox="1"/>
          <p:nvPr/>
        </p:nvSpPr>
        <p:spPr>
          <a:xfrm>
            <a:off x="3771250" y="4413275"/>
            <a:ext cx="2347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434343"/>
                </a:solidFill>
                <a:latin typeface="Nunito"/>
                <a:ea typeface="Nunito"/>
                <a:cs typeface="Nunito"/>
                <a:sym typeface="Nunito"/>
              </a:rPr>
              <a:t>Requires more planning</a:t>
            </a:r>
            <a:endParaRPr sz="1100">
              <a:solidFill>
                <a:srgbClr val="434343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7" name="Google Shape;227;p29"/>
          <p:cNvSpPr txBox="1"/>
          <p:nvPr/>
        </p:nvSpPr>
        <p:spPr>
          <a:xfrm rot="1424">
            <a:off x="3496453" y="1049025"/>
            <a:ext cx="28974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Begin process of trying to transfer STWG to a </a:t>
            </a:r>
            <a:r>
              <a:rPr b="1" lang="en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City Ordinance</a:t>
            </a: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53259"/>
                </a:solidFill>
                <a:latin typeface="Nunito"/>
                <a:ea typeface="Nunito"/>
                <a:cs typeface="Nunito"/>
                <a:sym typeface="Nunito"/>
              </a:rPr>
              <a:t>Determine Member’s </a:t>
            </a:r>
            <a:r>
              <a:rPr b="1" lang="en">
                <a:solidFill>
                  <a:schemeClr val="accent2"/>
                </a:solidFill>
                <a:latin typeface="Nunito"/>
                <a:ea typeface="Nunito"/>
                <a:cs typeface="Nunito"/>
                <a:sym typeface="Nunito"/>
              </a:rPr>
              <a:t>Term Duration</a:t>
            </a:r>
            <a:endParaRPr b="1">
              <a:solidFill>
                <a:schemeClr val="accent2"/>
              </a:solidFill>
              <a:latin typeface="Nunito"/>
              <a:ea typeface="Nunito"/>
              <a:cs typeface="Nunito"/>
              <a:sym typeface="Nunito"/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53259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8" name="Google Shape;228;p29"/>
          <p:cNvSpPr txBox="1"/>
          <p:nvPr>
            <p:ph type="title"/>
          </p:nvPr>
        </p:nvSpPr>
        <p:spPr>
          <a:xfrm>
            <a:off x="2830050" y="262725"/>
            <a:ext cx="58569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STWG Long Term Plan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0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Social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34" name="Google Shape;234;p30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2858"/>
              </a:buClr>
              <a:buSzPts val="1700"/>
              <a:buChar char="●"/>
            </a:pPr>
            <a:r>
              <a:rPr lang="en" sz="1700">
                <a:solidFill>
                  <a:schemeClr val="accent1"/>
                </a:solidFill>
              </a:rPr>
              <a:t>On the feedback form someone had expressed interest in a STWG Social get together</a:t>
            </a:r>
            <a:endParaRPr sz="1700">
              <a:solidFill>
                <a:schemeClr val="accent1"/>
              </a:solidFill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Char char="●"/>
            </a:pPr>
            <a:r>
              <a:rPr lang="en" sz="1700">
                <a:solidFill>
                  <a:schemeClr val="accent1"/>
                </a:solidFill>
              </a:rPr>
              <a:t>Is this something that members are interested in?</a:t>
            </a:r>
            <a:endParaRPr sz="1700">
              <a:solidFill>
                <a:schemeClr val="accent1"/>
              </a:solidFill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Char char="○"/>
            </a:pPr>
            <a:r>
              <a:rPr lang="en" sz="1700">
                <a:solidFill>
                  <a:schemeClr val="accent1"/>
                </a:solidFill>
              </a:rPr>
              <a:t>If so, would anyone like to help organize this?</a:t>
            </a:r>
            <a:endParaRPr sz="1700">
              <a:solidFill>
                <a:schemeClr val="accent1"/>
              </a:solidFill>
            </a:endParaRPr>
          </a:p>
          <a:p>
            <a:pPr indent="-3365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Char char="○"/>
            </a:pPr>
            <a:r>
              <a:rPr lang="en" sz="1700">
                <a:solidFill>
                  <a:schemeClr val="accent1"/>
                </a:solidFill>
              </a:rPr>
              <a:t>When, where?</a:t>
            </a:r>
            <a:endParaRPr sz="17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31"/>
          <p:cNvSpPr txBox="1"/>
          <p:nvPr>
            <p:ph type="title"/>
          </p:nvPr>
        </p:nvSpPr>
        <p:spPr>
          <a:xfrm>
            <a:off x="2291825" y="271275"/>
            <a:ext cx="67350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Coming Up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40" name="Google Shape;240;p31"/>
          <p:cNvSpPr txBox="1"/>
          <p:nvPr/>
        </p:nvSpPr>
        <p:spPr>
          <a:xfrm>
            <a:off x="1300125" y="1440200"/>
            <a:ext cx="6799800" cy="329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6550" lvl="0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62858"/>
              </a:buClr>
              <a:buSzPts val="1700"/>
              <a:buChar char="●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No new requests since Cyclomedia</a:t>
            </a:r>
            <a:endParaRPr sz="17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365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700"/>
              <a:buChar char="●"/>
            </a:pP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We will c</a:t>
            </a:r>
            <a:r>
              <a:rPr lang="en" sz="17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ontinue reviewing technology requests as they are received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3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246" name="Google Shape;246;p32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Questions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47" name="Google Shape;247;p32"/>
          <p:cNvSpPr/>
          <p:nvPr/>
        </p:nvSpPr>
        <p:spPr>
          <a:xfrm>
            <a:off x="3505200" y="1506450"/>
            <a:ext cx="2133600" cy="2130600"/>
          </a:xfrm>
          <a:prstGeom prst="ellipse">
            <a:avLst/>
          </a:prstGeom>
          <a:solidFill>
            <a:srgbClr val="062858"/>
          </a:solidFill>
          <a:ln cap="flat" cmpd="sng" w="9525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8" name="Google Shape;248;p32"/>
          <p:cNvSpPr txBox="1"/>
          <p:nvPr/>
        </p:nvSpPr>
        <p:spPr>
          <a:xfrm>
            <a:off x="3666000" y="1256250"/>
            <a:ext cx="1812000" cy="26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0">
                <a:solidFill>
                  <a:srgbClr val="B98E00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?</a:t>
            </a:r>
            <a:endParaRPr sz="15000">
              <a:solidFill>
                <a:srgbClr val="B98E00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3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Membership Commitment Letter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54" name="Google Shape;254;p33"/>
          <p:cNvSpPr txBox="1"/>
          <p:nvPr>
            <p:ph idx="1" type="body"/>
          </p:nvPr>
        </p:nvSpPr>
        <p:spPr>
          <a:xfrm>
            <a:off x="457200" y="1200150"/>
            <a:ext cx="8458200" cy="3414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None/>
            </a:pPr>
            <a:r>
              <a:rPr b="1" lang="en" sz="1700"/>
              <a:t>Letter of Commitment:</a:t>
            </a:r>
            <a:endParaRPr b="1" sz="1700"/>
          </a:p>
          <a:p>
            <a:pPr indent="-336550" lvl="0" marL="457200" rtl="0" algn="l">
              <a:lnSpc>
                <a:spcPct val="115000"/>
              </a:lnSpc>
              <a:spcBef>
                <a:spcPts val="1400"/>
              </a:spcBef>
              <a:spcAft>
                <a:spcPts val="0"/>
              </a:spcAft>
              <a:buSzPts val="1700"/>
              <a:buFont typeface="Twentieth Century"/>
              <a:buChar char="●"/>
            </a:pPr>
            <a:r>
              <a:rPr lang="en" sz="1700"/>
              <a:t>Please complete and sign your 2022 STWG Membership Commitment Letter</a:t>
            </a:r>
            <a:endParaRPr sz="1700"/>
          </a:p>
          <a:p>
            <a:pPr indent="-33655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○"/>
            </a:pPr>
            <a:r>
              <a:rPr lang="en" sz="1700"/>
              <a:t>Link to the PDF of this is </a:t>
            </a:r>
            <a:r>
              <a:rPr lang="en" sz="1700" u="sng">
                <a:solidFill>
                  <a:schemeClr val="hlink"/>
                </a:solidFill>
                <a:hlinkClick r:id="rId3"/>
              </a:rPr>
              <a:t>HERE</a:t>
            </a:r>
            <a:endParaRPr sz="17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4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60" name="Google Shape;260;p34"/>
          <p:cNvSpPr txBox="1"/>
          <p:nvPr/>
        </p:nvSpPr>
        <p:spPr>
          <a:xfrm>
            <a:off x="851300" y="494475"/>
            <a:ext cx="9018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Votes</a:t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261" name="Google Shape;261;p34"/>
          <p:cNvGraphicFramePr/>
          <p:nvPr/>
        </p:nvGraphicFramePr>
        <p:xfrm>
          <a:off x="851300" y="102395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{F82FC25A-B9B9-4895-986F-376F7E1EE461}</a:tableStyleId>
              </a:tblPr>
              <a:tblGrid>
                <a:gridCol w="2365025"/>
                <a:gridCol w="1015600"/>
                <a:gridCol w="1205750"/>
                <a:gridCol w="801100"/>
                <a:gridCol w="1092750"/>
                <a:gridCol w="923400"/>
              </a:tblGrid>
              <a:tr h="5428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STWG Member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 w/Stipulations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Against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Abstention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Absence</a:t>
                      </a:r>
                      <a:endParaRPr sz="1300"/>
                    </a:p>
                  </a:txBody>
                  <a:tcPr marT="91425" marB="91425" marR="91425" marL="91425" anchor="ctr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Kelsey May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Sharon Owens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Martha Grabowski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Mark King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Ken Stewart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Chief Tim Gleeson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Johannes Himmelreich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Jen Tifft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71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</a:rPr>
                        <a:t>Chief Joe Cecile</a:t>
                      </a:r>
                      <a:endParaRPr sz="12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5"/>
          <p:cNvSpPr txBox="1"/>
          <p:nvPr>
            <p:ph type="title"/>
          </p:nvPr>
        </p:nvSpPr>
        <p:spPr>
          <a:xfrm>
            <a:off x="3288550" y="271275"/>
            <a:ext cx="5738400" cy="72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chemeClr val="dk2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67" name="Google Shape;267;p35"/>
          <p:cNvSpPr txBox="1"/>
          <p:nvPr/>
        </p:nvSpPr>
        <p:spPr>
          <a:xfrm>
            <a:off x="851300" y="494475"/>
            <a:ext cx="901800" cy="78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100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Votes</a:t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graphicFrame>
        <p:nvGraphicFramePr>
          <p:cNvPr id="268" name="Google Shape;268;p35"/>
          <p:cNvGraphicFramePr/>
          <p:nvPr/>
        </p:nvGraphicFramePr>
        <p:xfrm>
          <a:off x="796450" y="9979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{F82FC25A-B9B9-4895-986F-376F7E1EE461}</a:tableStyleId>
              </a:tblPr>
              <a:tblGrid>
                <a:gridCol w="2501300"/>
                <a:gridCol w="748650"/>
                <a:gridCol w="1289300"/>
                <a:gridCol w="783275"/>
                <a:gridCol w="1068450"/>
                <a:gridCol w="9028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STWG Member</a:t>
                      </a:r>
                      <a:endParaRPr sz="1300"/>
                    </a:p>
                  </a:txBody>
                  <a:tcPr marT="91425" marB="91425" marR="91425" marL="91425" anchor="ctr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in Favor w/Stipulations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Vote Against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Abstention</a:t>
                      </a:r>
                      <a:endParaRPr sz="1300"/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300"/>
                        <a:t>Absence</a:t>
                      </a:r>
                      <a:endParaRPr sz="1300"/>
                    </a:p>
                  </a:txBody>
                  <a:tcPr marT="91425" marB="91425" marR="91425" marL="91425" anchor="ctr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Daniel Schwarz</a:t>
                      </a: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Mujtaba Tirmizey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Michelle Sczpanski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Nico Diaz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/>
                        <a:t>Jason Scharf</a:t>
                      </a:r>
                      <a:endParaRPr sz="1200"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idx="4294967295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6" name="Google Shape;116;p18"/>
          <p:cNvSpPr txBox="1"/>
          <p:nvPr>
            <p:ph idx="4294967295" type="title"/>
          </p:nvPr>
        </p:nvSpPr>
        <p:spPr>
          <a:xfrm>
            <a:off x="4572000" y="262725"/>
            <a:ext cx="41148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B98E00"/>
              </a:buClr>
              <a:buSzPts val="4000"/>
              <a:buFont typeface="Times New Roman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Agenda</a:t>
            </a:r>
            <a:endParaRPr sz="3600"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7" name="Google Shape;117;p18"/>
          <p:cNvSpPr txBox="1"/>
          <p:nvPr/>
        </p:nvSpPr>
        <p:spPr>
          <a:xfrm>
            <a:off x="457200" y="1122925"/>
            <a:ext cx="7573500" cy="364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Cyclomedia - Review of Mayor’s Decision</a:t>
            </a:r>
            <a:endParaRPr sz="2000">
              <a:solidFill>
                <a:schemeClr val="accent1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chemeClr val="accent1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Discuss Surveillance Technology Audit</a:t>
            </a:r>
            <a:endParaRPr sz="2000">
              <a:solidFill>
                <a:schemeClr val="accent1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chemeClr val="accent1"/>
                </a:solidFill>
                <a:highlight>
                  <a:schemeClr val="lt1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Discuss Surveillance Tech Working Group Long Term Plan</a:t>
            </a:r>
            <a:endParaRPr sz="2000">
              <a:solidFill>
                <a:schemeClr val="accent1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chemeClr val="accent1"/>
                </a:solidFill>
                <a:highlight>
                  <a:srgbClr val="FFFFFF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Discuss STWG Social Meeting</a:t>
            </a:r>
            <a:endParaRPr sz="2000">
              <a:solidFill>
                <a:schemeClr val="accent1"/>
              </a:solidFill>
              <a:highlight>
                <a:srgbClr val="FFFFFF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Coming Up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556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2000"/>
              <a:buFont typeface="Twentieth Century"/>
              <a:buChar char="●"/>
            </a:pPr>
            <a:r>
              <a:rPr lang="en" sz="20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Questions</a:t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3" name="Google Shape;123;p19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24" name="Google Shape;124;p19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5" name="Google Shape;125;p19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Fotokite: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Aerial UAS allowing for different perspectives during crisis response.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received comments from SPD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Lot Monitoring: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Sensor that detect changes in a scene to monitor lots for dumping. Not exempt, will go through the process.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Press Release out, done with public comment period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FFFF00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Public comments received, waiting for updated data from the requesting department</a:t>
            </a:r>
            <a:endParaRPr sz="1500">
              <a:solidFill>
                <a:srgbClr val="062858"/>
              </a:solidFill>
              <a:highlight>
                <a:srgbClr val="FFFF00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Community Asset Tracker: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Camera with machine learning algorithm to identify objects within the city.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Assessed pilot, documentation provided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b="1"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COPS: </a:t>
            </a: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Cameras strategically placed around the city to aid in policing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rgbClr val="062858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Exempted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1" name="Google Shape;131;p20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3" name="Google Shape;133;p20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Samsara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Fleet management 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 on 2/01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Mayor Walsh stated that he read the read the groups recommendations, and is in agreement with a  </a:t>
            </a:r>
            <a:r>
              <a:rPr b="1"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qualified approval</a:t>
            </a: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, and is in agreement with the importance of putting in appropriate policies and procedures.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Flock Safety/ALPRs: </a:t>
            </a: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Street cameras that capture vehicle plates.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Assessed in previous session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Work Group heard from SPD Officers on 1/25/22 for more information regarding this.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The STWG created guidelines for ALPR Use and this was recommended to the mayor with the stipulations written on 3/11/22.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39" name="Google Shape;139;p21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Past </a:t>
            </a: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Decisions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41" name="Google Shape;141;p21"/>
          <p:cNvSpPr txBox="1"/>
          <p:nvPr/>
        </p:nvSpPr>
        <p:spPr>
          <a:xfrm>
            <a:off x="1134950" y="1301400"/>
            <a:ext cx="75081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Calibri"/>
              <a:buChar char="●"/>
            </a:pP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Cyclomedia</a:t>
            </a:r>
            <a:r>
              <a:rPr b="1"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:</a:t>
            </a: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 Right of Way Imaging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 completed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Recommendation was sent to the Mayor on 5/07/22</a:t>
            </a:r>
            <a:endParaRPr sz="1500">
              <a:solidFill>
                <a:schemeClr val="accent1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1" marL="9144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○"/>
            </a:pPr>
            <a:r>
              <a:rPr lang="en" sz="1500">
                <a:solidFill>
                  <a:schemeClr val="accent1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Mayor Walsh stated: </a:t>
            </a:r>
            <a:r>
              <a:rPr lang="en" sz="1500">
                <a:solidFill>
                  <a:srgbClr val="1F497D"/>
                </a:solidFill>
                <a:highlight>
                  <a:srgbClr val="9FC5E8"/>
                </a:highlight>
                <a:latin typeface="Twentieth Century"/>
                <a:ea typeface="Twentieth Century"/>
                <a:cs typeface="Twentieth Century"/>
                <a:sym typeface="Twentieth Century"/>
              </a:rPr>
              <a:t>I have reviewed the STWG’s recommendation and I am in agreement with it.</a:t>
            </a:r>
            <a:endParaRPr sz="1500">
              <a:solidFill>
                <a:srgbClr val="062858"/>
              </a:solidFill>
              <a:highlight>
                <a:srgbClr val="9FC5E8"/>
              </a:highlight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304800" y="594122"/>
            <a:ext cx="8229600" cy="777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600"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555550" y="841325"/>
            <a:ext cx="3796800" cy="530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2100"/>
              <a:t>Internal Norms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960500" y="4658225"/>
            <a:ext cx="5361900" cy="485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 sz="2100" u="sng">
                <a:solidFill>
                  <a:schemeClr val="hlink"/>
                </a:solidFill>
                <a:hlinkClick r:id="rId3"/>
              </a:rPr>
              <a:t>View Attendance and Guest Norms</a:t>
            </a:r>
            <a:endParaRPr sz="17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700"/>
          </a:p>
        </p:txBody>
      </p:sp>
      <p:sp>
        <p:nvSpPr>
          <p:cNvPr id="149" name="Google Shape;149;p22"/>
          <p:cNvSpPr txBox="1"/>
          <p:nvPr/>
        </p:nvSpPr>
        <p:spPr>
          <a:xfrm>
            <a:off x="457200" y="1371725"/>
            <a:ext cx="8686800" cy="328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Attendance: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members have unjustified absences for three meetings in a three month time period, the Surveillance Team Working Group (STWG) Coordinators will reach out to the member.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working group is required to have at least 50% of all members present before we hold a recommendation vote.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lphaL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those present at least 40% should be non-city staff.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 Participants: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Outside participants should request permission before-hand to the API team.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lphaL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API team will inform the STWG before meetings if there will be outside participants joining the group.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Documentation for Community Review: 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notes from the STWG Sessions will be posted to the STWG Website after the meetings.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Letter of Commitment:</a:t>
            </a:r>
            <a:endParaRPr b="1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effective for one year, and is to be sent out annually.</a:t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Roboto"/>
                <a:ea typeface="Roboto"/>
                <a:cs typeface="Roboto"/>
                <a:sym typeface="Roboto"/>
              </a:rPr>
              <a:t>    </a:t>
            </a:r>
            <a:endParaRPr sz="1500">
              <a:solidFill>
                <a:srgbClr val="06285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55" name="Google Shape;155;p23"/>
          <p:cNvSpPr txBox="1"/>
          <p:nvPr/>
        </p:nvSpPr>
        <p:spPr>
          <a:xfrm>
            <a:off x="669875" y="851625"/>
            <a:ext cx="4419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rgbClr val="062858"/>
                </a:solidFill>
                <a:latin typeface="Calibri"/>
                <a:ea typeface="Calibri"/>
                <a:cs typeface="Calibri"/>
                <a:sym typeface="Calibri"/>
              </a:rPr>
              <a:t>Service Level Agreements (SLAs)</a:t>
            </a:r>
            <a:endParaRPr b="1" sz="23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23"/>
          <p:cNvSpPr txBox="1"/>
          <p:nvPr>
            <p:ph type="title"/>
          </p:nvPr>
        </p:nvSpPr>
        <p:spPr>
          <a:xfrm>
            <a:off x="876550" y="262725"/>
            <a:ext cx="7810200" cy="58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Review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57" name="Google Shape;157;p23"/>
          <p:cNvSpPr/>
          <p:nvPr/>
        </p:nvSpPr>
        <p:spPr>
          <a:xfrm>
            <a:off x="74937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3"/>
          <p:cNvSpPr txBox="1"/>
          <p:nvPr/>
        </p:nvSpPr>
        <p:spPr>
          <a:xfrm>
            <a:off x="688175" y="17781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2 - 6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(10 - 30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59" name="Google Shape;159;p23"/>
          <p:cNvSpPr txBox="1"/>
          <p:nvPr/>
        </p:nvSpPr>
        <p:spPr>
          <a:xfrm>
            <a:off x="688175" y="2880850"/>
            <a:ext cx="15744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Initial submission to determination of surveillance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0" name="Google Shape;160;p23"/>
          <p:cNvSpPr/>
          <p:nvPr/>
        </p:nvSpPr>
        <p:spPr>
          <a:xfrm>
            <a:off x="282620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23"/>
          <p:cNvSpPr txBox="1"/>
          <p:nvPr/>
        </p:nvSpPr>
        <p:spPr>
          <a:xfrm>
            <a:off x="276500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Every 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2" name="Google Shape;162;p23"/>
          <p:cNvSpPr txBox="1"/>
          <p:nvPr/>
        </p:nvSpPr>
        <p:spPr>
          <a:xfrm>
            <a:off x="2765000" y="2880850"/>
            <a:ext cx="15744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Short duration meeting to vote on technology exemptions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3" name="Google Shape;163;p23"/>
          <p:cNvSpPr/>
          <p:nvPr/>
        </p:nvSpPr>
        <p:spPr>
          <a:xfrm>
            <a:off x="4903025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23"/>
          <p:cNvSpPr txBox="1"/>
          <p:nvPr/>
        </p:nvSpPr>
        <p:spPr>
          <a:xfrm>
            <a:off x="4841825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5" name="Google Shape;165;p23"/>
          <p:cNvSpPr txBox="1"/>
          <p:nvPr/>
        </p:nvSpPr>
        <p:spPr>
          <a:xfrm>
            <a:off x="4660625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Public comment period: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Issuance of press release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17500" lvl="0" marL="457200" rtl="0" algn="just">
              <a:spcBef>
                <a:spcPts val="0"/>
              </a:spcBef>
              <a:spcAft>
                <a:spcPts val="0"/>
              </a:spcAft>
              <a:buSzPts val="1400"/>
              <a:buFont typeface="Twentieth Century"/>
              <a:buChar char="●"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Council meeting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(*) For now public input will be received via a Google Form and in the future will be on the new website.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6" name="Google Shape;166;p23"/>
          <p:cNvSpPr/>
          <p:nvPr/>
        </p:nvSpPr>
        <p:spPr>
          <a:xfrm>
            <a:off x="7041050" y="1577450"/>
            <a:ext cx="1452000" cy="12327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3"/>
          <p:cNvSpPr txBox="1"/>
          <p:nvPr/>
        </p:nvSpPr>
        <p:spPr>
          <a:xfrm>
            <a:off x="6979850" y="1778150"/>
            <a:ext cx="1574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2 Weeks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(10 Business Days)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8" name="Google Shape;168;p23"/>
          <p:cNvSpPr txBox="1"/>
          <p:nvPr/>
        </p:nvSpPr>
        <p:spPr>
          <a:xfrm>
            <a:off x="6798650" y="2880850"/>
            <a:ext cx="19368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Submission of finalized form (by dept.) to time of recommendation. 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wentieth Century"/>
                <a:ea typeface="Twentieth Century"/>
                <a:cs typeface="Twentieth Century"/>
                <a:sym typeface="Twentieth Century"/>
              </a:rPr>
              <a:t>Group will individually research; departments will get follow-up questions; group to vote yes/no;  and submit recommendation.</a:t>
            </a:r>
            <a:endParaRPr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74" name="Google Shape;174;p24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Audit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5" name="Google Shape;175;p24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Audit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6" name="Google Shape;176;p24"/>
          <p:cNvSpPr txBox="1"/>
          <p:nvPr/>
        </p:nvSpPr>
        <p:spPr>
          <a:xfrm>
            <a:off x="1134950" y="1301400"/>
            <a:ext cx="62355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SPD: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Body Cameras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COPS Cameras (these are the street cameras)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Radar Detectors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Speeds Signs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Shotspotter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Temporary Cameras (aka Trail Cams)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Drones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Still missing: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List from Syracuse Fire Department</a:t>
            </a:r>
            <a:endParaRPr sz="1500">
              <a:solidFill>
                <a:schemeClr val="accen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chemeClr val="accent1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List from Digital Services Team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CITY OF SYRACUSE</a:t>
            </a:r>
            <a:endParaRPr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2" name="Google Shape;182;p25"/>
          <p:cNvSpPr txBox="1"/>
          <p:nvPr>
            <p:ph type="title"/>
          </p:nvPr>
        </p:nvSpPr>
        <p:spPr>
          <a:xfrm>
            <a:off x="3288550" y="271275"/>
            <a:ext cx="5738400" cy="122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rgbClr val="B98E00"/>
                </a:solidFill>
                <a:latin typeface="Times"/>
                <a:ea typeface="Times"/>
                <a:cs typeface="Times"/>
                <a:sym typeface="Times"/>
              </a:rPr>
              <a:t>Audit</a:t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600">
              <a:solidFill>
                <a:srgbClr val="B98E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83" name="Google Shape;183;p25"/>
          <p:cNvSpPr txBox="1"/>
          <p:nvPr/>
        </p:nvSpPr>
        <p:spPr>
          <a:xfrm>
            <a:off x="1134950" y="942300"/>
            <a:ext cx="3091500" cy="4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Technology Audit</a:t>
            </a:r>
            <a:endParaRPr sz="22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4" name="Google Shape;184;p25"/>
          <p:cNvSpPr txBox="1"/>
          <p:nvPr/>
        </p:nvSpPr>
        <p:spPr>
          <a:xfrm>
            <a:off x="1134950" y="1301400"/>
            <a:ext cx="6235500" cy="3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Smart City pilot technologies: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lot monitoring – notifications/alerts only. No images relayed, all images processed at the pole and erased.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Road temperature sensing – for ice detection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Street flooding detection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Creek level monitoring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house smoke and temperature detection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Vacant house motion sensors – notifications/alerts only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Weather/AQ sensors – air temperature, dew point, relative humidity, CO, NO2, O3, PM10, PM2.5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-3238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62858"/>
              </a:buClr>
              <a:buSzPts val="1500"/>
              <a:buFont typeface="Twentieth Century"/>
              <a:buChar char="●"/>
            </a:pPr>
            <a:r>
              <a:rPr lang="en" sz="1500">
                <a:solidFill>
                  <a:srgbClr val="062858"/>
                </a:solidFill>
                <a:latin typeface="Twentieth Century"/>
                <a:ea typeface="Twentieth Century"/>
                <a:cs typeface="Twentieth Century"/>
                <a:sym typeface="Twentieth Century"/>
              </a:rPr>
              <a:t>Trash can fullness sensors</a:t>
            </a:r>
            <a:endParaRPr sz="1500">
              <a:solidFill>
                <a:srgbClr val="062858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ity of Syracuse No. #5">
  <a:themeElements>
    <a:clrScheme name="Office">
      <a:dk1>
        <a:srgbClr val="000000"/>
      </a:dk1>
      <a:lt1>
        <a:srgbClr val="FFFFFF"/>
      </a:lt1>
      <a:dk2>
        <a:srgbClr val="B98E00"/>
      </a:dk2>
      <a:lt2>
        <a:srgbClr val="EEECE1"/>
      </a:lt2>
      <a:accent1>
        <a:srgbClr val="062858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