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Nunito"/>
      <p:regular r:id="rId33"/>
      <p:bold r:id="rId34"/>
      <p:italic r:id="rId35"/>
      <p:boldItalic r:id="rId36"/>
    </p:embeddedFont>
    <p:embeddedFont>
      <p:font typeface="Poppins"/>
      <p:regular r:id="rId37"/>
      <p:bold r:id="rId38"/>
      <p:italic r:id="rId39"/>
      <p:boldItalic r:id="rId40"/>
    </p:embeddedFont>
    <p:embeddedFont>
      <p:font typeface="Libre Baskerville"/>
      <p:regular r:id="rId41"/>
      <p:bold r:id="rId42"/>
      <p: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3">
          <p15:clr>
            <a:srgbClr val="A4A3A4"/>
          </p15:clr>
        </p15:guide>
        <p15:guide id="2" pos="144">
          <p15:clr>
            <a:srgbClr val="A4A3A4"/>
          </p15:clr>
        </p15:guide>
        <p15:guide id="3" pos="5616">
          <p15:clr>
            <a:srgbClr val="9AA0A6"/>
          </p15:clr>
        </p15:guide>
        <p15:guide id="4" orient="horz" pos="28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F037D50-9C9E-47EB-9BBA-4BAE884182C6}">
  <a:tblStyle styleId="{1F037D50-9C9E-47EB-9BBA-4BAE884182C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3" orient="horz"/>
        <p:guide pos="144"/>
        <p:guide pos="5616"/>
        <p:guide pos="28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-boldItalic.fntdata"/><Relationship Id="rId20" Type="http://schemas.openxmlformats.org/officeDocument/2006/relationships/slide" Target="slides/slide14.xml"/><Relationship Id="rId42" Type="http://schemas.openxmlformats.org/officeDocument/2006/relationships/font" Target="fonts/LibreBaskerville-bold.fntdata"/><Relationship Id="rId41" Type="http://schemas.openxmlformats.org/officeDocument/2006/relationships/font" Target="fonts/LibreBaskerville-regular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43" Type="http://schemas.openxmlformats.org/officeDocument/2006/relationships/font" Target="fonts/LibreBaskerville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Roboto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5.xml"/><Relationship Id="rId33" Type="http://schemas.openxmlformats.org/officeDocument/2006/relationships/font" Target="fonts/Nunito-regular.fntdata"/><Relationship Id="rId10" Type="http://schemas.openxmlformats.org/officeDocument/2006/relationships/slide" Target="slides/slide4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7.xml"/><Relationship Id="rId35" Type="http://schemas.openxmlformats.org/officeDocument/2006/relationships/font" Target="fonts/Nunito-italic.fntdata"/><Relationship Id="rId12" Type="http://schemas.openxmlformats.org/officeDocument/2006/relationships/slide" Target="slides/slide6.xml"/><Relationship Id="rId34" Type="http://schemas.openxmlformats.org/officeDocument/2006/relationships/font" Target="fonts/Nunito-bold.fntdata"/><Relationship Id="rId15" Type="http://schemas.openxmlformats.org/officeDocument/2006/relationships/slide" Target="slides/slide9.xml"/><Relationship Id="rId37" Type="http://schemas.openxmlformats.org/officeDocument/2006/relationships/font" Target="fonts/Poppins-regular.fntdata"/><Relationship Id="rId14" Type="http://schemas.openxmlformats.org/officeDocument/2006/relationships/slide" Target="slides/slide8.xml"/><Relationship Id="rId36" Type="http://schemas.openxmlformats.org/officeDocument/2006/relationships/font" Target="fonts/Nunito-boldItalic.fntdata"/><Relationship Id="rId17" Type="http://schemas.openxmlformats.org/officeDocument/2006/relationships/slide" Target="slides/slide11.xml"/><Relationship Id="rId39" Type="http://schemas.openxmlformats.org/officeDocument/2006/relationships/font" Target="fonts/Poppins-italic.fntdata"/><Relationship Id="rId16" Type="http://schemas.openxmlformats.org/officeDocument/2006/relationships/slide" Target="slides/slide10.xml"/><Relationship Id="rId38" Type="http://schemas.openxmlformats.org/officeDocument/2006/relationships/font" Target="fonts/Poppins-bold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c11150254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7c11150254_3_89:notes"/>
          <p:cNvSpPr/>
          <p:nvPr>
            <p:ph idx="2" type="sldImg"/>
          </p:nvPr>
        </p:nvSpPr>
        <p:spPr>
          <a:xfrm>
            <a:off x="397565" y="685488"/>
            <a:ext cx="6062869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12ced6f844f_0_4:notes"/>
          <p:cNvSpPr/>
          <p:nvPr>
            <p:ph idx="2" type="sldImg"/>
          </p:nvPr>
        </p:nvSpPr>
        <p:spPr>
          <a:xfrm>
            <a:off x="1868328" y="1143000"/>
            <a:ext cx="3121200" cy="3085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12ced6f844f_0_4:notes"/>
          <p:cNvSpPr txBox="1"/>
          <p:nvPr>
            <p:ph idx="1" type="body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12ced6f844f_0_4:notes"/>
          <p:cNvSpPr txBox="1"/>
          <p:nvPr>
            <p:ph idx="12" type="sldNum"/>
          </p:nvPr>
        </p:nvSpPr>
        <p:spPr>
          <a:xfrm>
            <a:off x="3884614" y="8685214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2ced6f844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2ced6f844f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29277ffae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129277ffae0_0_1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29277ffae0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129277ffae0_0_19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29277ffae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129277ffae0_0_26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29277ffae0_0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129277ffae0_0_223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e80e269b8_1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2e80e269b8_10_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29277ffae0_0_7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129277ffae0_0_75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22555230c4_0_4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122555230c4_0_40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8eb1c976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98eb1c9761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6810c52c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86810c52c3_0_3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f75f449f0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g11f75f449f0_0_24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22555230c4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g122555230c4_0_11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22555230c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122555230c4_0_17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221b901c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e221b901c8_0_2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d41b712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fd41b7129d_0_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9277ffa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29277ffae0_0_0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2555230c4_0_3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122555230c4_0_389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bab3d7879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89600" lIns="89600" spcFirstLastPara="1" rIns="89600" wrap="square" tIns="89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dbab3d7879_0_35:notes"/>
          <p:cNvSpPr/>
          <p:nvPr>
            <p:ph idx="2" type="sldImg"/>
          </p:nvPr>
        </p:nvSpPr>
        <p:spPr>
          <a:xfrm>
            <a:off x="397565" y="685488"/>
            <a:ext cx="6063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29277ffae0_0_6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29277ffae0_0_6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9277ffae0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29277ffae0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8" name="Google Shape;18;p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85" name="Google Shape;85;p12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 rot="5400000">
            <a:off x="5503664" y="1411486"/>
            <a:ext cx="430887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 rot="5400000">
            <a:off x="1312664" y="-569714"/>
            <a:ext cx="430887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dk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rotWithShape="0" algn="ctr" sy="101000">
              <a:srgbClr val="000000">
                <a:alpha val="4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 txBox="1"/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3" name="Google Shape;103;p1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04800" lvl="0" marL="457200" rtl="0">
              <a:spcBef>
                <a:spcPts val="640"/>
              </a:spcBef>
              <a:spcAft>
                <a:spcPts val="0"/>
              </a:spcAft>
              <a:buSzPts val="1200"/>
              <a:buChar char="•"/>
              <a:defRPr sz="1200"/>
            </a:lvl1pPr>
            <a:lvl2pPr indent="-304800" lvl="1" marL="914400" rtl="0">
              <a:spcBef>
                <a:spcPts val="56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spcBef>
                <a:spcPts val="480"/>
              </a:spcBef>
              <a:spcAft>
                <a:spcPts val="0"/>
              </a:spcAft>
              <a:buSzPts val="1200"/>
              <a:buChar char="•"/>
              <a:defRPr sz="1200"/>
            </a:lvl3pPr>
            <a:lvl4pPr indent="-304800" lvl="3" marL="1828800" rtl="0">
              <a:spcBef>
                <a:spcPts val="4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spcBef>
                <a:spcPts val="400"/>
              </a:spcBef>
              <a:spcAft>
                <a:spcPts val="0"/>
              </a:spcAft>
              <a:buSzPts val="1200"/>
              <a:buChar char="»"/>
              <a:defRPr sz="1200"/>
            </a:lvl5pPr>
            <a:lvl6pPr indent="-304800" lvl="5" marL="27432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rtl="0">
              <a:spcBef>
                <a:spcPts val="4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1" sz="2400">
                <a:solidFill>
                  <a:srgbClr val="B98E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5" name="Google Shape;25;p3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" sz="800" u="none" cap="none" strike="noStrike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b="0" i="0" sz="800" u="none" cap="none" strike="noStrike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0" name="Google Shape;30;p4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1" name="Google Shape;41;p6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cxnSp>
        <p:nvCxnSpPr>
          <p:cNvPr id="45" name="Google Shape;45;p7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7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b="0" sz="36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56" name="Google Shape;56;p8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64" name="Google Shape;64;p9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/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800">
                <a:solidFill>
                  <a:srgbClr val="888888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800">
              <a:solidFill>
                <a:srgbClr val="8888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85750"/>
            <a:ext cx="8229600" cy="777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b="0" i="0" sz="4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" name="Google Shape;11;p1"/>
          <p:cNvCxnSpPr/>
          <p:nvPr/>
        </p:nvCxnSpPr>
        <p:spPr>
          <a:xfrm>
            <a:off x="457200" y="285750"/>
            <a:ext cx="8229600" cy="0"/>
          </a:xfrm>
          <a:prstGeom prst="straightConnector1">
            <a:avLst/>
          </a:prstGeom>
          <a:noFill/>
          <a:ln cap="flat" cmpd="sng" w="28575">
            <a:solidFill>
              <a:srgbClr val="0628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1"/>
          <p:cNvSpPr txBox="1"/>
          <p:nvPr/>
        </p:nvSpPr>
        <p:spPr>
          <a:xfrm>
            <a:off x="4767300" y="11850"/>
            <a:ext cx="39195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062858"/>
                </a:solidFill>
                <a:latin typeface="Poppins"/>
                <a:ea typeface="Poppins"/>
                <a:cs typeface="Poppins"/>
                <a:sym typeface="Poppins"/>
              </a:rPr>
              <a:t>Surveillance Technology Policy and Data Governance 2022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hyperlink" Target="https://public.tableau.com/views/CityofSyracuseSentimentAnalysis-42222/AnalystDBV2?:language=en-US&amp;:display_count=n&amp;:origin=viz_share_lin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forms/d/1k6L1jqTUVrrmlFYGLFA98nz6NAd7XdfOdB914-Y7Kns/edit?usp=sharing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rive.google.com/file/d/1Af_Xsq__OxQsuc8_z31nHcBpI1GLdXPk/view?usp=sharin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forms.gle/nLukUDWiWPmyRjf37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drive.google.com/file/d/1Af_Xsq__OxQsuc8_z31nHcBpI1GLdXPk/view?usp=sharing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0oIo5eBeYepGn45VDKTRWqBT8QxFT_ETiJDDvdzLhto/edit?usp=sharin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62858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0" y="1232900"/>
            <a:ext cx="9144000" cy="19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b="1" lang="en" sz="48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Surveillance Technology Working Group </a:t>
            </a:r>
            <a:endParaRPr b="1" sz="48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600"/>
              <a:buFont typeface="Libre Baskerville"/>
              <a:buNone/>
            </a:pP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Meeting #26</a:t>
            </a:r>
            <a:b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</a:b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5.24</a:t>
            </a:r>
            <a:r>
              <a:rPr lang="en" sz="3000">
                <a:solidFill>
                  <a:srgbClr val="F2F2F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.2022</a:t>
            </a:r>
            <a:endParaRPr sz="3000">
              <a:solidFill>
                <a:srgbClr val="F2F2F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0" name="Google Shape;110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</p:txBody>
      </p:sp>
      <p:sp>
        <p:nvSpPr>
          <p:cNvPr id="205" name="Google Shape;205;p26"/>
          <p:cNvSpPr txBox="1"/>
          <p:nvPr/>
        </p:nvSpPr>
        <p:spPr>
          <a:xfrm>
            <a:off x="2831106" y="1726775"/>
            <a:ext cx="6084300" cy="7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highlight>
                  <a:schemeClr val="lt1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Dan Brown, </a:t>
            </a:r>
            <a:endParaRPr sz="2000">
              <a:solidFill>
                <a:schemeClr val="accent1"/>
              </a:solidFill>
              <a:highlight>
                <a:schemeClr val="lt1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highlight>
                  <a:schemeClr val="lt1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MBA Analytics Graduate from Le Moyne College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2950" y="3115825"/>
            <a:ext cx="1464000" cy="146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000" y="1371726"/>
            <a:ext cx="1464000" cy="146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/>
        </p:nvSpPr>
        <p:spPr>
          <a:xfrm>
            <a:off x="2831100" y="3293713"/>
            <a:ext cx="6084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highlight>
                  <a:schemeClr val="lt1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Dr. Yue Han, </a:t>
            </a:r>
            <a:endParaRPr sz="2000">
              <a:solidFill>
                <a:schemeClr val="accent1"/>
              </a:solidFill>
              <a:highlight>
                <a:schemeClr val="lt1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Assistant Professor of Information Systems at Le Moyne College</a:t>
            </a:r>
            <a:endParaRPr sz="1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nalyst DB V2" id="213" name="Google Shape;21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325" y="592375"/>
            <a:ext cx="6155101" cy="41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7"/>
          <p:cNvSpPr txBox="1"/>
          <p:nvPr/>
        </p:nvSpPr>
        <p:spPr>
          <a:xfrm>
            <a:off x="6747425" y="1018900"/>
            <a:ext cx="2252700" cy="3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Dashboard can be explored: </a:t>
            </a: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  <a:hlinkClick r:id="rId4"/>
              </a:rPr>
              <a:t>HERE</a:t>
            </a:r>
            <a:endParaRPr sz="2000">
              <a:solidFill>
                <a:srgbClr val="062858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28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1" name="Google Shape;221;p28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Audit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2" name="Google Shape;222;p28"/>
          <p:cNvSpPr txBox="1"/>
          <p:nvPr/>
        </p:nvSpPr>
        <p:spPr>
          <a:xfrm>
            <a:off x="1134950" y="1301400"/>
            <a:ext cx="6235500" cy="31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SPD: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Body Cameras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COPS Cameras (these are the street cameras)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Radar Detectors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Speeds Signs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Shotspotter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Temporary Cameras (aka Trail Cams)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Drones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Still missing: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from Syracuse Fire Department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List from Digital Services Team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29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29" name="Google Shape;229;p29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Audit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" name="Google Shape;230;p29"/>
          <p:cNvSpPr txBox="1"/>
          <p:nvPr/>
        </p:nvSpPr>
        <p:spPr>
          <a:xfrm>
            <a:off x="1134950" y="1301400"/>
            <a:ext cx="62355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Smart City pilot technologies: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 – notifications/alerts only. No images relayed, all images processed at the pole and erased.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Road temperature sensing – for ice detection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flooding detection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Creek level monitoring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house smoke and temperature detection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house motion sensors – notifications/alerts only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Weather/AQ sensors – air temperature, dew point, relative humidity, CO, NO2, O3, PM10, PM2.5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Trash can fullness sensors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30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1134950" y="75215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Audit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363000" y="1210550"/>
            <a:ext cx="4286700" cy="6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created a Google form with the Questions that we discussed last week (Meeting 25).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Form can be viewed </a:t>
            </a:r>
            <a:r>
              <a:rPr lang="en" sz="1500" u="sng">
                <a:solidFill>
                  <a:schemeClr val="hlink"/>
                </a:solidFill>
                <a:latin typeface="Twentieth Century"/>
                <a:ea typeface="Twentieth Century"/>
                <a:cs typeface="Twentieth Century"/>
                <a:sym typeface="Twentieth Century"/>
                <a:hlinkClick r:id="rId3"/>
              </a:rPr>
              <a:t>HERE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. 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39" name="Google Shape;239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9700" y="1210550"/>
            <a:ext cx="3581325" cy="369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Audit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45" name="Google Shape;245;p3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062858"/>
                </a:solidFill>
              </a:rPr>
              <a:t>Discussion</a:t>
            </a:r>
            <a:endParaRPr sz="1700">
              <a:solidFill>
                <a:srgbClr val="062858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62858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</a:rPr>
              <a:t>How would we like to move forward with this?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</a:rPr>
              <a:t>Send an email to the departments who have provided information (Police, Fire, Smart Cities)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</a:rPr>
              <a:t>Invite a representative from one of the departments to share information to the group about the different technologies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</a:rPr>
              <a:t>Perform a site visit to try to get a better sense for how the data looks and is used</a:t>
            </a:r>
            <a:endParaRPr sz="1700">
              <a:solidFill>
                <a:srgbClr val="06285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Membership Commitment Letter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1" name="Google Shape;251;p32"/>
          <p:cNvSpPr txBox="1"/>
          <p:nvPr>
            <p:ph idx="1" type="body"/>
          </p:nvPr>
        </p:nvSpPr>
        <p:spPr>
          <a:xfrm>
            <a:off x="457200" y="1200150"/>
            <a:ext cx="8458200" cy="341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700"/>
              <a:t>Letter of Commitment:</a:t>
            </a:r>
            <a:endParaRPr b="1" sz="1700"/>
          </a:p>
          <a:p>
            <a:pPr indent="-33655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Twentieth Century"/>
              <a:buChar char="●"/>
            </a:pPr>
            <a:r>
              <a:rPr lang="en" sz="1700"/>
              <a:t>We are still missing </a:t>
            </a:r>
            <a:r>
              <a:rPr b="1" lang="en" sz="1700" u="sng"/>
              <a:t>7 Members’</a:t>
            </a:r>
            <a:r>
              <a:rPr lang="en" sz="1700"/>
              <a:t> </a:t>
            </a:r>
            <a:r>
              <a:rPr lang="en" sz="1700"/>
              <a:t>2022 STWG Membership Commitment Letter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If you have not done so, please complete this and email it back this week.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Link to the PDF of this is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HERE</a:t>
            </a:r>
            <a:endParaRPr sz="17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Social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57" name="Google Shape;257;p3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</a:rPr>
              <a:t>STWG Social get together</a:t>
            </a:r>
            <a:endParaRPr sz="1700">
              <a:solidFill>
                <a:schemeClr val="accent1"/>
              </a:solidFill>
            </a:endParaRPr>
          </a:p>
          <a:p>
            <a:pPr indent="-3365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○"/>
            </a:pPr>
            <a:r>
              <a:rPr lang="en" sz="1700">
                <a:solidFill>
                  <a:schemeClr val="accent1"/>
                </a:solidFill>
              </a:rPr>
              <a:t>Please complete this brief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Three Question Survey</a:t>
            </a:r>
            <a:r>
              <a:rPr lang="en" sz="1700">
                <a:solidFill>
                  <a:schemeClr val="accent1"/>
                </a:solidFill>
              </a:rPr>
              <a:t> to help us get a better head count, find members availability, and preference for where to hold this.</a:t>
            </a:r>
            <a:endParaRPr sz="17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4"/>
          <p:cNvSpPr txBox="1"/>
          <p:nvPr>
            <p:ph type="title"/>
          </p:nvPr>
        </p:nvSpPr>
        <p:spPr>
          <a:xfrm>
            <a:off x="2291825" y="271275"/>
            <a:ext cx="67350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Coming Up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63" name="Google Shape;263;p34"/>
          <p:cNvSpPr txBox="1"/>
          <p:nvPr/>
        </p:nvSpPr>
        <p:spPr>
          <a:xfrm>
            <a:off x="1300125" y="1440200"/>
            <a:ext cx="6799800" cy="32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 new requests since Cyclomedia</a:t>
            </a:r>
            <a:endParaRPr sz="17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700"/>
              <a:buChar char="●"/>
            </a:pP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will c</a:t>
            </a:r>
            <a:r>
              <a:rPr lang="en" sz="17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ontinue reviewing technology requests as they are received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35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Questions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0" name="Google Shape;270;p35"/>
          <p:cNvSpPr/>
          <p:nvPr/>
        </p:nvSpPr>
        <p:spPr>
          <a:xfrm>
            <a:off x="3505200" y="1506450"/>
            <a:ext cx="2133600" cy="2130600"/>
          </a:xfrm>
          <a:prstGeom prst="ellipse">
            <a:avLst/>
          </a:prstGeom>
          <a:solidFill>
            <a:srgbClr val="062858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35"/>
          <p:cNvSpPr txBox="1"/>
          <p:nvPr/>
        </p:nvSpPr>
        <p:spPr>
          <a:xfrm>
            <a:off x="3666000" y="1256250"/>
            <a:ext cx="18120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0">
                <a:solidFill>
                  <a:srgbClr val="B98E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?</a:t>
            </a:r>
            <a:endParaRPr sz="15000">
              <a:solidFill>
                <a:srgbClr val="B98E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4294967295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8"/>
          <p:cNvSpPr txBox="1"/>
          <p:nvPr>
            <p:ph idx="4294967295" type="title"/>
          </p:nvPr>
        </p:nvSpPr>
        <p:spPr>
          <a:xfrm>
            <a:off x="4572000" y="262725"/>
            <a:ext cx="41148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Agenda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457200" y="1122925"/>
            <a:ext cx="7573500" cy="3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Welcome to 1st DC Shoff from Syracuse Police Department</a:t>
            </a:r>
            <a:endParaRPr sz="2000">
              <a:solidFill>
                <a:srgbClr val="062858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Surveillance Tech. Public Comment Sentiment Analysis Project - Dan Brown and Prof. Yue Han from LeMoyne College</a:t>
            </a:r>
            <a:endParaRPr sz="2000">
              <a:solidFill>
                <a:srgbClr val="062858"/>
              </a:solidFill>
              <a:highlight>
                <a:srgbClr val="FFFFFF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highlight>
                  <a:srgbClr val="FFFF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Brief update on </a:t>
            </a:r>
            <a:r>
              <a:rPr lang="en" sz="2000">
                <a:solidFill>
                  <a:schemeClr val="accent1"/>
                </a:solidFill>
                <a:highlight>
                  <a:schemeClr val="lt1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Surveillance Technology Audit</a:t>
            </a:r>
            <a:endParaRPr sz="2000">
              <a:solidFill>
                <a:schemeClr val="accent1"/>
              </a:solidFill>
              <a:highlight>
                <a:schemeClr val="lt1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chemeClr val="accent1"/>
                </a:solidFill>
                <a:highlight>
                  <a:schemeClr val="lt1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Brief update on STWG Social Get together</a:t>
            </a:r>
            <a:endParaRPr sz="2000">
              <a:solidFill>
                <a:schemeClr val="accent1"/>
              </a:solidFill>
              <a:highlight>
                <a:schemeClr val="lt1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Coming Up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2000"/>
              <a:buFont typeface="Twentieth Century"/>
              <a:buChar char="●"/>
            </a:pPr>
            <a:r>
              <a:rPr lang="en" sz="20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Questions</a:t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6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Membership Commitment Letter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77" name="Google Shape;277;p36"/>
          <p:cNvSpPr txBox="1"/>
          <p:nvPr>
            <p:ph idx="1" type="body"/>
          </p:nvPr>
        </p:nvSpPr>
        <p:spPr>
          <a:xfrm>
            <a:off x="457200" y="1200150"/>
            <a:ext cx="8458200" cy="3414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n" sz="1700"/>
              <a:t>Letter of Commitment:</a:t>
            </a:r>
            <a:endParaRPr b="1" sz="1700"/>
          </a:p>
          <a:p>
            <a:pPr indent="-33655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ts val="1700"/>
              <a:buFont typeface="Twentieth Century"/>
              <a:buChar char="●"/>
            </a:pPr>
            <a:r>
              <a:rPr lang="en" sz="1700"/>
              <a:t>Please complete and sign your 2022 STWG Membership Commitment Letter</a:t>
            </a:r>
            <a:endParaRPr sz="1700"/>
          </a:p>
          <a:p>
            <a:pPr indent="-3365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/>
              <a:t>Link to the PDF of this is </a:t>
            </a:r>
            <a:r>
              <a:rPr lang="en" sz="1700" u="sng">
                <a:solidFill>
                  <a:schemeClr val="hlink"/>
                </a:solidFill>
                <a:hlinkClick r:id="rId3"/>
              </a:rPr>
              <a:t>HERE</a:t>
            </a:r>
            <a:endParaRPr sz="17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7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83" name="Google Shape;283;p37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84" name="Google Shape;284;p37"/>
          <p:cNvGraphicFramePr/>
          <p:nvPr/>
        </p:nvGraphicFramePr>
        <p:xfrm>
          <a:off x="851300" y="10239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{1F037D50-9C9E-47EB-9BBA-4BAE884182C6}</a:tableStyleId>
              </a:tblPr>
              <a:tblGrid>
                <a:gridCol w="2365025"/>
                <a:gridCol w="1015600"/>
                <a:gridCol w="1205750"/>
                <a:gridCol w="801100"/>
                <a:gridCol w="1092750"/>
                <a:gridCol w="923400"/>
              </a:tblGrid>
              <a:tr h="5428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Absence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Kelsey May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Sharon Owens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Martha Grabowski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Mark King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Ken Stewart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Chief Tim Gleeson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Johannes Himmelreich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Jen Tifft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71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</a:rPr>
                        <a:t>1st DC Richard Shoff</a:t>
                      </a:r>
                      <a:endParaRPr sz="12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 txBox="1"/>
          <p:nvPr>
            <p:ph type="title"/>
          </p:nvPr>
        </p:nvSpPr>
        <p:spPr>
          <a:xfrm>
            <a:off x="3288550" y="271275"/>
            <a:ext cx="5738400" cy="72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chemeClr val="dk2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290" name="Google Shape;290;p38"/>
          <p:cNvSpPr txBox="1"/>
          <p:nvPr/>
        </p:nvSpPr>
        <p:spPr>
          <a:xfrm>
            <a:off x="851300" y="494475"/>
            <a:ext cx="901800" cy="78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Votes</a:t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aphicFrame>
        <p:nvGraphicFramePr>
          <p:cNvPr id="291" name="Google Shape;291;p38"/>
          <p:cNvGraphicFramePr/>
          <p:nvPr/>
        </p:nvGraphicFramePr>
        <p:xfrm>
          <a:off x="796450" y="997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{1F037D50-9C9E-47EB-9BBA-4BAE884182C6}</a:tableStyleId>
              </a:tblPr>
              <a:tblGrid>
                <a:gridCol w="2501300"/>
                <a:gridCol w="748650"/>
                <a:gridCol w="1289300"/>
                <a:gridCol w="783275"/>
                <a:gridCol w="1068450"/>
                <a:gridCol w="9028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STWG Member</a:t>
                      </a:r>
                      <a:endParaRPr sz="1300"/>
                    </a:p>
                  </a:txBody>
                  <a:tcPr marT="91425" marB="91425" marR="91425" marL="91425" anchor="ctr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in Favor w/Stipulations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Vote Against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Abstention</a:t>
                      </a:r>
                      <a:endParaRPr sz="1300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/>
                        <a:t>Absence</a:t>
                      </a:r>
                      <a:endParaRPr sz="1300"/>
                    </a:p>
                  </a:txBody>
                  <a:tcPr marT="91425" marB="91425" marR="91425" marL="91425" anchor="ctr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Daniel Schwarz</a:t>
                      </a:r>
                      <a:endParaRPr sz="12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Mujtaba Tirmizey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Michelle Sczpanski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Nico Diaz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/>
                        <a:t>Jason Scharf</a:t>
                      </a:r>
                      <a:endParaRPr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24" name="Google Shape;124;p19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19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Fotokite: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Aerial UAS allowing for different perspectives during crisis response.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received comments from SPD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Vacant Lot Monitoring: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Sensor that detect changes in a scene to monitor lots for dumping. Not exempt, will go through the process.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Press Release out, done with public comment period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FFFF00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Public comments received, waiting for updated data from the requesting department</a:t>
            </a:r>
            <a:endParaRPr sz="1500">
              <a:solidFill>
                <a:srgbClr val="062858"/>
              </a:solidFill>
              <a:highlight>
                <a:srgbClr val="FFFF00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Community Asset Tracker: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Camera with machine learning algorithm to identify objects within the city.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Assessed pilot, documentation provided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●"/>
            </a:pPr>
            <a:r>
              <a:rPr b="1"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COPS: </a:t>
            </a: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Cameras strategically placed around the city to aid in policing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rgbClr val="062858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Exempted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1" name="Google Shape;131;p20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Samsara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Fleet management 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technology 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2/01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 that he read the read the groups recommendations, and is in agreement with a  </a:t>
            </a:r>
            <a:r>
              <a:rPr b="1"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qualified approval</a:t>
            </a: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, and is in agreement with the importance of putting in appropriate policies and procedures.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Flock Safety/ALPRs: </a:t>
            </a: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Street cameras that capture vehicle plates.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Assessed in previous session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Work Group heard from SPD Officers on 1/25/22 for more information regarding this.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The STWG created guidelines for ALPR Use and this was recommended to the mayor with the stipulations written on 3/11/22.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9" name="Google Shape;139;p21"/>
          <p:cNvSpPr txBox="1"/>
          <p:nvPr>
            <p:ph type="title"/>
          </p:nvPr>
        </p:nvSpPr>
        <p:spPr>
          <a:xfrm>
            <a:off x="3288550" y="271275"/>
            <a:ext cx="5738400" cy="12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0" name="Google Shape;140;p21"/>
          <p:cNvSpPr txBox="1"/>
          <p:nvPr/>
        </p:nvSpPr>
        <p:spPr>
          <a:xfrm>
            <a:off x="1134950" y="942300"/>
            <a:ext cx="30915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Past </a:t>
            </a:r>
            <a:r>
              <a:rPr b="1" lang="en" sz="22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Decisions</a:t>
            </a:r>
            <a:endParaRPr sz="22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1" name="Google Shape;141;p21"/>
          <p:cNvSpPr txBox="1"/>
          <p:nvPr/>
        </p:nvSpPr>
        <p:spPr>
          <a:xfrm>
            <a:off x="1134950" y="1301400"/>
            <a:ext cx="7508100" cy="3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062858"/>
              </a:buClr>
              <a:buSzPts val="1500"/>
              <a:buFont typeface="Calibri"/>
              <a:buChar char="●"/>
            </a:pP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Cyclomedia</a:t>
            </a:r>
            <a:r>
              <a:rPr b="1"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lang="en" sz="1500">
                <a:solidFill>
                  <a:srgbClr val="062858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Right of Way Imaging</a:t>
            </a:r>
            <a:endParaRPr sz="1500">
              <a:solidFill>
                <a:srgbClr val="062858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 completed</a:t>
            </a:r>
            <a:endParaRPr sz="1500">
              <a:solidFill>
                <a:schemeClr val="accen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Recommendation was sent to the Mayor on 5/07/22</a:t>
            </a:r>
            <a:endParaRPr sz="1500">
              <a:solidFill>
                <a:schemeClr val="accent1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Twentieth Century"/>
              <a:buChar char="○"/>
            </a:pPr>
            <a:r>
              <a:rPr lang="en" sz="1500">
                <a:solidFill>
                  <a:schemeClr val="accent1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Mayor Walsh stated: </a:t>
            </a:r>
            <a:r>
              <a:rPr lang="en" sz="1500">
                <a:solidFill>
                  <a:srgbClr val="1F497D"/>
                </a:solidFill>
                <a:highlight>
                  <a:srgbClr val="9FC5E8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I have reviewed the STWG’s recommendation and I am in agreement with it.</a:t>
            </a:r>
            <a:endParaRPr sz="1500">
              <a:solidFill>
                <a:srgbClr val="062858"/>
              </a:solidFill>
              <a:highlight>
                <a:srgbClr val="9FC5E8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 txBox="1"/>
          <p:nvPr>
            <p:ph type="title"/>
          </p:nvPr>
        </p:nvSpPr>
        <p:spPr>
          <a:xfrm>
            <a:off x="304800" y="594122"/>
            <a:ext cx="8229600" cy="77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555550" y="841325"/>
            <a:ext cx="3796800" cy="53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lang="en" sz="2100"/>
              <a:t>Internal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8" name="Google Shape;148;p22"/>
          <p:cNvSpPr txBox="1"/>
          <p:nvPr>
            <p:ph idx="1" type="body"/>
          </p:nvPr>
        </p:nvSpPr>
        <p:spPr>
          <a:xfrm>
            <a:off x="960500" y="4658225"/>
            <a:ext cx="5361900" cy="48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View Attendance and Guest Norms</a:t>
            </a:r>
            <a:endParaRPr sz="17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49" name="Google Shape;149;p22"/>
          <p:cNvSpPr txBox="1"/>
          <p:nvPr/>
        </p:nvSpPr>
        <p:spPr>
          <a:xfrm>
            <a:off x="457200" y="1371725"/>
            <a:ext cx="8686800" cy="32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Attendance: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members have unjustified absences for three meetings in a three month time period, the Surveillance Team Working Group (STWG) Coordinators will reach out to the member.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working group is required to have at least 50% of all members present before we hold a recommendation vote.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those present at least 40% should be non-city staff.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External Participants: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Outside participants should request permission before-hand to the API team.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lphaL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API team will inform the STWG before meetings if there will be outside participants joining the group.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Documentation for Community Review: 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notes from the STWG Sessions will be posted to the STWG Website after the meetings. 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Letter of Commitment:</a:t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effective for one year, and is to be sent out annually.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62858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endParaRPr sz="1500">
              <a:solidFill>
                <a:srgbClr val="0628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CITY OF SYRACUSE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669875" y="851625"/>
            <a:ext cx="4419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rgbClr val="062858"/>
                </a:solidFill>
                <a:latin typeface="Calibri"/>
                <a:ea typeface="Calibri"/>
                <a:cs typeface="Calibri"/>
                <a:sym typeface="Calibri"/>
              </a:rPr>
              <a:t>Service Level Agreements (SLAs)</a:t>
            </a:r>
            <a:endParaRPr b="1" sz="23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6285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/>
          <p:nvPr>
            <p:ph type="title"/>
          </p:nvPr>
        </p:nvSpPr>
        <p:spPr>
          <a:xfrm>
            <a:off x="876550" y="262725"/>
            <a:ext cx="78102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Review</a:t>
            </a:r>
            <a:endParaRPr b="1" sz="3600">
              <a:solidFill>
                <a:srgbClr val="B98E00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74937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3"/>
          <p:cNvSpPr txBox="1"/>
          <p:nvPr/>
        </p:nvSpPr>
        <p:spPr>
          <a:xfrm>
            <a:off x="688175" y="17781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2 - 6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(10 - 30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23"/>
          <p:cNvSpPr txBox="1"/>
          <p:nvPr/>
        </p:nvSpPr>
        <p:spPr>
          <a:xfrm>
            <a:off x="688175" y="2880850"/>
            <a:ext cx="1574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Initial submission to determination of surveillance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0" name="Google Shape;160;p23"/>
          <p:cNvSpPr/>
          <p:nvPr/>
        </p:nvSpPr>
        <p:spPr>
          <a:xfrm>
            <a:off x="282620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3"/>
          <p:cNvSpPr txBox="1"/>
          <p:nvPr/>
        </p:nvSpPr>
        <p:spPr>
          <a:xfrm>
            <a:off x="276500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Every 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2765000" y="2880850"/>
            <a:ext cx="1574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Short duration meeting to vote on technology exemptions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4903025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4841825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23"/>
          <p:cNvSpPr txBox="1"/>
          <p:nvPr/>
        </p:nvSpPr>
        <p:spPr>
          <a:xfrm>
            <a:off x="4660625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Public comment period: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Issuance of press release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Twentieth Century"/>
              <a:buChar char="●"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Council meeting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(*) For now public input will be received via a Google Form and in the future will be on the new website.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6" name="Google Shape;166;p23"/>
          <p:cNvSpPr/>
          <p:nvPr/>
        </p:nvSpPr>
        <p:spPr>
          <a:xfrm>
            <a:off x="7041050" y="1577450"/>
            <a:ext cx="1452000" cy="123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 txBox="1"/>
          <p:nvPr/>
        </p:nvSpPr>
        <p:spPr>
          <a:xfrm>
            <a:off x="6979850" y="1778150"/>
            <a:ext cx="1574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2 Weeks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(10 Business Days)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798650" y="2880850"/>
            <a:ext cx="19368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Submission of finalized form (by dept.) to time of recommendation. 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wentieth Century"/>
                <a:ea typeface="Twentieth Century"/>
                <a:cs typeface="Twentieth Century"/>
                <a:sym typeface="Twentieth Century"/>
              </a:rPr>
              <a:t>Group will individually research; departments will get follow-up questions; group to vote yes/no;  and submit recommendation.</a:t>
            </a:r>
            <a:endParaRPr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/>
          <p:nvPr/>
        </p:nvSpPr>
        <p:spPr>
          <a:xfrm>
            <a:off x="39750" y="1060449"/>
            <a:ext cx="2897700" cy="2505000"/>
          </a:xfrm>
          <a:prstGeom prst="wedgeRectCallout">
            <a:avLst>
              <a:gd fmla="val -8095" name="adj1"/>
              <a:gd fmla="val 63526" name="adj2"/>
            </a:avLst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6033450" y="1057950"/>
            <a:ext cx="2993100" cy="2505000"/>
          </a:xfrm>
          <a:prstGeom prst="wedgeRectCallout">
            <a:avLst>
              <a:gd fmla="val -24197" name="adj1"/>
              <a:gd fmla="val 58021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4"/>
          <p:cNvSpPr/>
          <p:nvPr/>
        </p:nvSpPr>
        <p:spPr>
          <a:xfrm>
            <a:off x="3036604" y="1060449"/>
            <a:ext cx="2897700" cy="2505000"/>
          </a:xfrm>
          <a:prstGeom prst="wedgeRectCallout">
            <a:avLst>
              <a:gd fmla="val -8283" name="adj1"/>
              <a:gd fmla="val 58021" name="adj2"/>
            </a:avLst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6" name="Google Shape;176;p24"/>
          <p:cNvCxnSpPr/>
          <p:nvPr/>
        </p:nvCxnSpPr>
        <p:spPr>
          <a:xfrm>
            <a:off x="7151750" y="4040775"/>
            <a:ext cx="1998600" cy="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24"/>
          <p:cNvCxnSpPr>
            <a:endCxn id="178" idx="6"/>
          </p:cNvCxnSpPr>
          <p:nvPr/>
        </p:nvCxnSpPr>
        <p:spPr>
          <a:xfrm>
            <a:off x="-7425" y="402847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9" name="Google Shape;179;p24"/>
          <p:cNvSpPr/>
          <p:nvPr/>
        </p:nvSpPr>
        <p:spPr>
          <a:xfrm>
            <a:off x="1235025" y="3786375"/>
            <a:ext cx="508800" cy="508800"/>
          </a:xfrm>
          <a:prstGeom prst="ellipse">
            <a:avLst/>
          </a:prstGeom>
          <a:solidFill>
            <a:schemeClr val="accent5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3892650" y="3786375"/>
            <a:ext cx="508800" cy="508800"/>
          </a:xfrm>
          <a:prstGeom prst="ellipse">
            <a:avLst/>
          </a:prstGeom>
          <a:solidFill>
            <a:schemeClr val="accent6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4"/>
          <p:cNvSpPr/>
          <p:nvPr/>
        </p:nvSpPr>
        <p:spPr>
          <a:xfrm>
            <a:off x="6550275" y="3786375"/>
            <a:ext cx="508800" cy="508800"/>
          </a:xfrm>
          <a:prstGeom prst="ellipse">
            <a:avLst/>
          </a:prstGeom>
          <a:solidFill>
            <a:schemeClr val="accent1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4"/>
          <p:cNvSpPr txBox="1"/>
          <p:nvPr/>
        </p:nvSpPr>
        <p:spPr>
          <a:xfrm>
            <a:off x="899325" y="4332775"/>
            <a:ext cx="1180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Short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(April - June)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2" name="Google Shape;182;p24"/>
          <p:cNvSpPr txBox="1"/>
          <p:nvPr/>
        </p:nvSpPr>
        <p:spPr>
          <a:xfrm rot="1424">
            <a:off x="39915" y="1280100"/>
            <a:ext cx="28974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Update STWG 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Website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Tech Recommendations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Meeting Notes and Slide Decks</a:t>
            </a:r>
            <a:endParaRPr b="1"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Connect with other 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cities d</a:t>
            </a:r>
            <a:r>
              <a:rPr b="1" lang="en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</a:rPr>
              <a:t>oing surv. tech work</a:t>
            </a:r>
            <a:endParaRPr b="1">
              <a:solidFill>
                <a:schemeClr val="accent5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3" name="Google Shape;183;p24"/>
          <p:cNvSpPr txBox="1"/>
          <p:nvPr/>
        </p:nvSpPr>
        <p:spPr>
          <a:xfrm>
            <a:off x="6022275" y="4332775"/>
            <a:ext cx="156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Long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(October - December)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3470700" y="4332775"/>
            <a:ext cx="1352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Medium Term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(July - September)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 rot="1424">
            <a:off x="3036755" y="1178825"/>
            <a:ext cx="2897400" cy="19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Revamp our approach to 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c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ommunity engagement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Citywide 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d</a:t>
            </a:r>
            <a:r>
              <a:rPr b="1" lang="en">
                <a:solidFill>
                  <a:schemeClr val="accent6"/>
                </a:solidFill>
                <a:latin typeface="Nunito"/>
                <a:ea typeface="Nunito"/>
                <a:cs typeface="Nunito"/>
                <a:sym typeface="Nunito"/>
              </a:rPr>
              <a:t>epartmental training</a:t>
            </a:r>
            <a:endParaRPr b="1">
              <a:solidFill>
                <a:schemeClr val="accent6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rgbClr val="053259"/>
              </a:buClr>
              <a:buSzPts val="1400"/>
              <a:buFont typeface="Nunito"/>
              <a:buChar char="●"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Schedule for refresher trainings (annually or every 6 months)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24"/>
          <p:cNvSpPr txBox="1"/>
          <p:nvPr/>
        </p:nvSpPr>
        <p:spPr>
          <a:xfrm rot="2068">
            <a:off x="6033718" y="1179125"/>
            <a:ext cx="2992801" cy="23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Complete an audit of technologies currently used by the City as</a:t>
            </a:r>
            <a:r>
              <a:rPr b="1"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 Surveillance or Not</a:t>
            </a:r>
            <a:endParaRPr b="1"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Release an </a:t>
            </a:r>
            <a:r>
              <a:rPr b="1"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Annual Report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unito"/>
              <a:buChar char="●"/>
            </a:pPr>
            <a:r>
              <a:rPr lang="en">
                <a:solidFill>
                  <a:schemeClr val="accent1"/>
                </a:solidFill>
                <a:latin typeface="Nunito"/>
                <a:ea typeface="Nunito"/>
                <a:cs typeface="Nunito"/>
                <a:sym typeface="Nunito"/>
              </a:rPr>
              <a:t>Including recommendations, data that came from recommendations, and if stipulations are  being followed.</a:t>
            </a:r>
            <a:endParaRPr>
              <a:solidFill>
                <a:schemeClr val="accen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24"/>
          <p:cNvSpPr txBox="1"/>
          <p:nvPr>
            <p:ph type="title"/>
          </p:nvPr>
        </p:nvSpPr>
        <p:spPr>
          <a:xfrm>
            <a:off x="228600" y="262725"/>
            <a:ext cx="8458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3496288" y="930649"/>
            <a:ext cx="2897700" cy="2505000"/>
          </a:xfrm>
          <a:prstGeom prst="wedgeRectCallout">
            <a:avLst>
              <a:gd fmla="val -8095" name="adj1"/>
              <a:gd fmla="val 63526" name="adj2"/>
            </a:avLst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3" name="Google Shape;193;p25"/>
          <p:cNvCxnSpPr>
            <a:stCxn id="194" idx="6"/>
          </p:cNvCxnSpPr>
          <p:nvPr/>
        </p:nvCxnSpPr>
        <p:spPr>
          <a:xfrm>
            <a:off x="4826400" y="4031625"/>
            <a:ext cx="7591800" cy="6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5"/>
          <p:cNvCxnSpPr>
            <a:endCxn id="194" idx="6"/>
          </p:cNvCxnSpPr>
          <p:nvPr/>
        </p:nvCxnSpPr>
        <p:spPr>
          <a:xfrm>
            <a:off x="-2240100" y="4019325"/>
            <a:ext cx="7066500" cy="12300"/>
          </a:xfrm>
          <a:prstGeom prst="straightConnector1">
            <a:avLst/>
          </a:prstGeom>
          <a:noFill/>
          <a:ln cap="flat" cmpd="sng" w="38100">
            <a:solidFill>
              <a:srgbClr val="0532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5"/>
          <p:cNvSpPr/>
          <p:nvPr/>
        </p:nvSpPr>
        <p:spPr>
          <a:xfrm>
            <a:off x="4317600" y="3777225"/>
            <a:ext cx="508800" cy="508800"/>
          </a:xfrm>
          <a:prstGeom prst="ellipse">
            <a:avLst/>
          </a:prstGeom>
          <a:solidFill>
            <a:schemeClr val="accent2"/>
          </a:solidFill>
          <a:ln cap="flat" cmpd="sng" w="38100">
            <a:solidFill>
              <a:srgbClr val="0532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5"/>
          <p:cNvSpPr txBox="1"/>
          <p:nvPr/>
        </p:nvSpPr>
        <p:spPr>
          <a:xfrm>
            <a:off x="3771250" y="4413275"/>
            <a:ext cx="2347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Requires more planning</a:t>
            </a:r>
            <a:endParaRPr sz="11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7" name="Google Shape;197;p25"/>
          <p:cNvSpPr txBox="1"/>
          <p:nvPr/>
        </p:nvSpPr>
        <p:spPr>
          <a:xfrm rot="1424">
            <a:off x="3496453" y="1049025"/>
            <a:ext cx="28974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Begin process of trying to transfer STWG to a </a:t>
            </a:r>
            <a:r>
              <a:rPr b="1"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City Ordinance</a:t>
            </a: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53259"/>
                </a:solidFill>
                <a:latin typeface="Nunito"/>
                <a:ea typeface="Nunito"/>
                <a:cs typeface="Nunito"/>
                <a:sym typeface="Nunito"/>
              </a:rPr>
              <a:t>Determine Member’s </a:t>
            </a:r>
            <a:r>
              <a:rPr b="1" lang="en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Term Duration</a:t>
            </a:r>
            <a:endParaRPr b="1">
              <a:solidFill>
                <a:schemeClr val="accent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53259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98" name="Google Shape;198;p25"/>
          <p:cNvSpPr txBox="1"/>
          <p:nvPr>
            <p:ph type="title"/>
          </p:nvPr>
        </p:nvSpPr>
        <p:spPr>
          <a:xfrm>
            <a:off x="426375" y="262725"/>
            <a:ext cx="8260500" cy="58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B98E00"/>
              </a:buClr>
              <a:buSzPts val="4000"/>
              <a:buFont typeface="Times New Roman"/>
              <a:buNone/>
            </a:pPr>
            <a:r>
              <a:rPr b="1" lang="en" sz="3600">
                <a:solidFill>
                  <a:srgbClr val="B98E00"/>
                </a:solidFill>
                <a:latin typeface="Times"/>
                <a:ea typeface="Times"/>
                <a:cs typeface="Times"/>
                <a:sym typeface="Times"/>
              </a:rPr>
              <a:t>STWG Long Term Plan (Review)</a:t>
            </a:r>
            <a:endParaRPr sz="3600">
              <a:latin typeface="Times"/>
              <a:ea typeface="Times"/>
              <a:cs typeface="Times"/>
              <a:sym typeface="Tim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ty of Syracuse No. #5">
  <a:themeElements>
    <a:clrScheme name="Office">
      <a:dk1>
        <a:srgbClr val="000000"/>
      </a:dk1>
      <a:lt1>
        <a:srgbClr val="FFFFFF"/>
      </a:lt1>
      <a:dk2>
        <a:srgbClr val="B98E00"/>
      </a:dk2>
      <a:lt2>
        <a:srgbClr val="EEECE1"/>
      </a:lt2>
      <a:accent1>
        <a:srgbClr val="06285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