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y="5143500" cx="9144000"/>
  <p:notesSz cx="6858000" cy="9144000"/>
  <p:embeddedFontLst>
    <p:embeddedFont>
      <p:font typeface="Roboto"/>
      <p:regular r:id="rId25"/>
      <p:bold r:id="rId26"/>
      <p:italic r:id="rId27"/>
      <p:boldItalic r:id="rId28"/>
    </p:embeddedFont>
    <p:embeddedFont>
      <p:font typeface="Poppins"/>
      <p:regular r:id="rId29"/>
      <p:bold r:id="rId30"/>
      <p:italic r:id="rId31"/>
      <p:boldItalic r:id="rId32"/>
    </p:embeddedFont>
    <p:embeddedFont>
      <p:font typeface="Libre Baskerville"/>
      <p:regular r:id="rId33"/>
      <p:bold r:id="rId34"/>
      <p: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003">
          <p15:clr>
            <a:srgbClr val="A4A3A4"/>
          </p15:clr>
        </p15:guide>
        <p15:guide id="2" pos="144">
          <p15:clr>
            <a:srgbClr val="A4A3A4"/>
          </p15:clr>
        </p15:guide>
        <p15:guide id="3" pos="5616">
          <p15:clr>
            <a:srgbClr val="9AA0A6"/>
          </p15:clr>
        </p15:guide>
        <p15:guide id="4" orient="horz" pos="28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DAB38D7-9D38-4BE5-B4F7-D5E9CAF4847D}">
  <a:tblStyle styleId="{CDAB38D7-9D38-4BE5-B4F7-D5E9CAF4847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003" orient="horz"/>
        <p:guide pos="144"/>
        <p:guide pos="5616"/>
        <p:guide pos="28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Roboto-bold.fntdata"/><Relationship Id="rId25" Type="http://schemas.openxmlformats.org/officeDocument/2006/relationships/font" Target="fonts/Roboto-regular.fntdata"/><Relationship Id="rId28" Type="http://schemas.openxmlformats.org/officeDocument/2006/relationships/font" Target="fonts/Roboto-boldItalic.fntdata"/><Relationship Id="rId27" Type="http://schemas.openxmlformats.org/officeDocument/2006/relationships/font" Target="fonts/Roboto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Poppins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Poppins-italic.fntdata"/><Relationship Id="rId30" Type="http://schemas.openxmlformats.org/officeDocument/2006/relationships/font" Target="fonts/Poppins-bold.fntdata"/><Relationship Id="rId11" Type="http://schemas.openxmlformats.org/officeDocument/2006/relationships/slide" Target="slides/slide5.xml"/><Relationship Id="rId33" Type="http://schemas.openxmlformats.org/officeDocument/2006/relationships/font" Target="fonts/LibreBaskerville-regular.fntdata"/><Relationship Id="rId10" Type="http://schemas.openxmlformats.org/officeDocument/2006/relationships/slide" Target="slides/slide4.xml"/><Relationship Id="rId32" Type="http://schemas.openxmlformats.org/officeDocument/2006/relationships/font" Target="fonts/Poppins-boldItalic.fntdata"/><Relationship Id="rId13" Type="http://schemas.openxmlformats.org/officeDocument/2006/relationships/slide" Target="slides/slide7.xml"/><Relationship Id="rId35" Type="http://schemas.openxmlformats.org/officeDocument/2006/relationships/font" Target="fonts/LibreBaskerville-italic.fntdata"/><Relationship Id="rId12" Type="http://schemas.openxmlformats.org/officeDocument/2006/relationships/slide" Target="slides/slide6.xml"/><Relationship Id="rId34" Type="http://schemas.openxmlformats.org/officeDocument/2006/relationships/font" Target="fonts/LibreBaskerville-bold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c11150254_3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7c11150254_3_89:notes"/>
          <p:cNvSpPr/>
          <p:nvPr>
            <p:ph idx="2" type="sldImg"/>
          </p:nvPr>
        </p:nvSpPr>
        <p:spPr>
          <a:xfrm>
            <a:off x="397565" y="685488"/>
            <a:ext cx="6062869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1f75f449f0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g11f75f449f0_0_14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1f75f449f0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11f75f449f0_0_19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1f75f449f0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g11f75f449f0_0_24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1f75f449f0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11f75f449f0_0_7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078de7b5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1078de7b54f_0_0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1f75f449f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11f75f449f0_0_0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107a23039c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1107a23039c_0_4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11066381531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11066381531_0_30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98eb1c9761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98eb1c9761_0_17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86810c52c3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86810c52c3_0_32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e221b901c8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e221b901c8_0_2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fd41b7129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fd41b7129d_0_5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dbab3d7879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gdbab3d7879_0_35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192dadd2e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1192dadd2ec_0_0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12dab2fcff_3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112dab2fcff_3_126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1f75f449f0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11f75f449f0_0_29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192dadd2ec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1192dadd2ec_0_120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title"/>
          </p:nvPr>
        </p:nvSpPr>
        <p:spPr>
          <a:xfrm>
            <a:off x="457200" y="285750"/>
            <a:ext cx="8229600" cy="7774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800" u="none" cap="none" strike="noStrike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b="0" i="0" sz="800" u="none" cap="none" strike="noStrike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18" name="Google Shape;18;p2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1792288" y="3600450"/>
            <a:ext cx="5486400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>
            <a:off x="1792288" y="4025503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800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800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>
            <a:off x="457200" y="285750"/>
            <a:ext cx="8229600" cy="7774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2874764" y="-1217414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800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800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85" name="Google Shape;85;p12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/>
          <p:nvPr>
            <p:ph type="title"/>
          </p:nvPr>
        </p:nvSpPr>
        <p:spPr>
          <a:xfrm rot="5400000">
            <a:off x="5503664" y="1411486"/>
            <a:ext cx="430887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" type="body"/>
          </p:nvPr>
        </p:nvSpPr>
        <p:spPr>
          <a:xfrm rot="5400000">
            <a:off x="1312664" y="-569714"/>
            <a:ext cx="4308872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800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800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92" name="Google Shape;92;p13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ection Header">
  <p:cSld name="1_Section Header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04800" y="594122"/>
            <a:ext cx="82296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  <a:defRPr b="1" sz="2400">
                <a:solidFill>
                  <a:srgbClr val="B98E0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800" u="none" cap="none" strike="noStrike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b="0" i="0" sz="800" u="none" cap="none" strike="noStrike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25" name="Google Shape;25;p3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" sz="800" u="none" cap="none" strike="noStrike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b="0" i="0" sz="800" u="none" cap="none" strike="noStrike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30" name="Google Shape;30;p4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ntent with Caption">
  <p:cSld name="1_Content with Caption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457200" y="285750"/>
            <a:ext cx="8229600" cy="7774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6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6" name="Google Shape;36;p6"/>
          <p:cNvSpPr txBox="1"/>
          <p:nvPr>
            <p:ph idx="3" type="body"/>
          </p:nvPr>
        </p:nvSpPr>
        <p:spPr>
          <a:xfrm>
            <a:off x="4645025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6"/>
          <p:cNvSpPr txBox="1"/>
          <p:nvPr>
            <p:ph idx="4" type="body"/>
          </p:nvPr>
        </p:nvSpPr>
        <p:spPr>
          <a:xfrm>
            <a:off x="4645025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800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800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41" name="Google Shape;41;p6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cxnSp>
        <p:nvCxnSpPr>
          <p:cNvPr id="45" name="Google Shape;45;p7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7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800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800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722313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  <a:defRPr b="0" sz="36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800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800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56" name="Google Shape;56;p8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457200" y="285750"/>
            <a:ext cx="8229600" cy="7774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" type="body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2" type="body"/>
          </p:nvPr>
        </p:nvSpPr>
        <p:spPr>
          <a:xfrm>
            <a:off x="4648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61" name="Google Shape;61;p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800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800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64" name="Google Shape;64;p9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457200" y="1076325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/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800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800">
              <a:solidFill>
                <a:srgbClr val="888888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85750"/>
            <a:ext cx="8229600" cy="7774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  <a:defRPr b="0" i="0" sz="4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11" name="Google Shape;11;p1"/>
          <p:cNvCxnSpPr/>
          <p:nvPr/>
        </p:nvCxnSpPr>
        <p:spPr>
          <a:xfrm>
            <a:off x="457200" y="285750"/>
            <a:ext cx="8229600" cy="0"/>
          </a:xfrm>
          <a:prstGeom prst="straightConnector1">
            <a:avLst/>
          </a:prstGeom>
          <a:noFill/>
          <a:ln cap="flat" cmpd="sng" w="28575">
            <a:solidFill>
              <a:srgbClr val="062858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1"/>
          <p:cNvSpPr txBox="1"/>
          <p:nvPr/>
        </p:nvSpPr>
        <p:spPr>
          <a:xfrm>
            <a:off x="4767300" y="11850"/>
            <a:ext cx="3919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62858"/>
                </a:solidFill>
                <a:latin typeface="Poppins"/>
                <a:ea typeface="Poppins"/>
                <a:cs typeface="Poppins"/>
                <a:sym typeface="Poppins"/>
              </a:rPr>
              <a:t>Surveillance Technology Policy and Data Governance 2022</a:t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beta.syrgov.net/Departments/API/Surveillance-Technology?transfer=d23050b9-b5a0-4429-bb2d-98f52debb037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hyperlink" Target="https://docs.google.com/document/d/1qhshd6QO-YCDBzN3_hgtI2cleG8psrU9F1b9AsOJ_z4/edit?usp=sharing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docs.google.com/spreadsheets/d/1XwxkQfXTcPXtMLOjxfw1uZoP9tXM66QTWu-mIiPKQwQ/edit?usp=sharing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rive.google.com/drive/folders/1VEfyhBiPQIRB-7RMx9M0SkkYHVUV2LPw?usp=sharing" TargetMode="External"/><Relationship Id="rId4" Type="http://schemas.openxmlformats.org/officeDocument/2006/relationships/hyperlink" Target="https://docs.google.com/document/d/1h5nCOLe1KMo_VBQ81Kr8_ODbsQn88TtYS7emlzp9pfM/edit?usp=sharing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62858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0" y="1232900"/>
            <a:ext cx="9144000" cy="190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6600"/>
              <a:buFont typeface="Libre Baskerville"/>
              <a:buNone/>
            </a:pPr>
            <a:r>
              <a:rPr b="1" lang="en" sz="4800">
                <a:solidFill>
                  <a:srgbClr val="F2F2F2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Surveillance Technology Working Group </a:t>
            </a:r>
            <a:endParaRPr b="1" sz="4800">
              <a:solidFill>
                <a:srgbClr val="F2F2F2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6600"/>
              <a:buFont typeface="Libre Baskerville"/>
              <a:buNone/>
            </a:pPr>
            <a:r>
              <a:rPr lang="en" sz="3000">
                <a:solidFill>
                  <a:srgbClr val="F2F2F2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Meeting #22</a:t>
            </a:r>
            <a:br>
              <a:rPr lang="en" sz="3000">
                <a:solidFill>
                  <a:srgbClr val="F2F2F2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</a:br>
            <a:r>
              <a:rPr lang="en" sz="3000">
                <a:solidFill>
                  <a:srgbClr val="F2F2F2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3.29</a:t>
            </a:r>
            <a:r>
              <a:rPr lang="en" sz="3000">
                <a:solidFill>
                  <a:srgbClr val="F2F2F2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.2022</a:t>
            </a:r>
            <a:endParaRPr sz="3000">
              <a:solidFill>
                <a:srgbClr val="F2F2F2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99" name="Google Shape;99;p1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CITY OF SYRACUSE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4"/>
          <p:cNvSpPr txBox="1"/>
          <p:nvPr>
            <p:ph type="title"/>
          </p:nvPr>
        </p:nvSpPr>
        <p:spPr>
          <a:xfrm>
            <a:off x="304800" y="594122"/>
            <a:ext cx="82296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Times"/>
                <a:ea typeface="Times"/>
                <a:cs typeface="Times"/>
                <a:sym typeface="Times"/>
              </a:rPr>
              <a:t>Internal Norms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75" name="Google Shape;175;p24"/>
          <p:cNvSpPr txBox="1"/>
          <p:nvPr>
            <p:ph idx="1" type="body"/>
          </p:nvPr>
        </p:nvSpPr>
        <p:spPr>
          <a:xfrm>
            <a:off x="457200" y="1200150"/>
            <a:ext cx="8458200" cy="3314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Attendance (Continued):</a:t>
            </a:r>
            <a:endParaRPr b="1" sz="1700"/>
          </a:p>
          <a:p>
            <a:pPr indent="-336550" lvl="0" marL="45720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Twentieth Century"/>
              <a:buChar char="●"/>
            </a:pPr>
            <a:r>
              <a:rPr lang="en" sz="1700"/>
              <a:t>In order to vote at least 50% of the members to start a vote on a technology (quorum)</a:t>
            </a:r>
            <a:endParaRPr sz="1700"/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○"/>
            </a:pPr>
            <a:r>
              <a:rPr lang="en" sz="1700"/>
              <a:t>Request of a written voting policy, such as requiring members to reply to the whole group when they vote</a:t>
            </a:r>
            <a:endParaRPr sz="1700"/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○"/>
            </a:pPr>
            <a:r>
              <a:rPr lang="en" sz="1700"/>
              <a:t>And then should we have a percentage of non-city members sub-quorum as well?</a:t>
            </a:r>
            <a:endParaRPr sz="1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/>
          <p:nvPr>
            <p:ph type="title"/>
          </p:nvPr>
        </p:nvSpPr>
        <p:spPr>
          <a:xfrm>
            <a:off x="304800" y="594122"/>
            <a:ext cx="82296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Times"/>
                <a:ea typeface="Times"/>
                <a:cs typeface="Times"/>
                <a:sym typeface="Times"/>
              </a:rPr>
              <a:t>Internal Norms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81" name="Google Shape;181;p25"/>
          <p:cNvSpPr txBox="1"/>
          <p:nvPr>
            <p:ph idx="1" type="body"/>
          </p:nvPr>
        </p:nvSpPr>
        <p:spPr>
          <a:xfrm>
            <a:off x="457200" y="1200150"/>
            <a:ext cx="8458200" cy="3314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/>
              <a:t>External Participants:</a:t>
            </a:r>
            <a:endParaRPr b="1" sz="1700"/>
          </a:p>
          <a:p>
            <a:pPr indent="-336550" lvl="0" marL="45720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Twentieth Century"/>
              <a:buChar char="●"/>
            </a:pPr>
            <a:r>
              <a:rPr lang="en" sz="1700"/>
              <a:t>Discussed outside participants being allowed, if they are approved by the API Team and are able to answer specific questions about the technology.</a:t>
            </a: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/>
              <a:t>Documentation for Community Review:</a:t>
            </a:r>
            <a:endParaRPr b="1" sz="1700"/>
          </a:p>
          <a:p>
            <a:pPr indent="-336550" lvl="0" marL="45720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Twentieth Century"/>
              <a:buChar char="●"/>
            </a:pPr>
            <a:r>
              <a:rPr lang="en" sz="1700"/>
              <a:t>One idea is to record the meetings and post the recordings of these meetings</a:t>
            </a:r>
            <a:endParaRPr sz="17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●"/>
            </a:pPr>
            <a:r>
              <a:rPr lang="en" sz="1700"/>
              <a:t>Another idea is to post the meeting minutes on the STWG Website after the meetings (around the time they are emailed out to participants).</a:t>
            </a:r>
            <a:endParaRPr sz="1700"/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○"/>
            </a:pPr>
            <a:r>
              <a:rPr lang="en" sz="1700"/>
              <a:t>Current STWG section of the website can be viewed </a:t>
            </a:r>
            <a:r>
              <a:rPr lang="en" sz="17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HERE</a:t>
            </a:r>
            <a:r>
              <a:rPr lang="en" sz="1700"/>
              <a:t>.</a:t>
            </a:r>
            <a:endParaRPr b="1" sz="17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304800" y="594122"/>
            <a:ext cx="82296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Times"/>
                <a:ea typeface="Times"/>
                <a:cs typeface="Times"/>
                <a:sym typeface="Times"/>
              </a:rPr>
              <a:t>Internal Norms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457200" y="1200150"/>
            <a:ext cx="8458200" cy="3414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700"/>
              <a:t>Letter of Commitment:</a:t>
            </a:r>
            <a:endParaRPr b="1" sz="1700"/>
          </a:p>
          <a:p>
            <a:pPr indent="-336550" lvl="0" marL="45720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Twentieth Century"/>
              <a:buChar char="●"/>
            </a:pPr>
            <a:r>
              <a:rPr lang="en" sz="1700"/>
              <a:t>Draft letter of commitment  to be drafted and sent out to members of the board for their review and signature.  </a:t>
            </a:r>
            <a:endParaRPr sz="1700"/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○"/>
            </a:pPr>
            <a:r>
              <a:rPr lang="en" sz="1700"/>
              <a:t>Requesting a one year commitment (?)</a:t>
            </a:r>
            <a:endParaRPr b="1" sz="17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7"/>
          <p:cNvSpPr txBox="1"/>
          <p:nvPr>
            <p:ph type="title"/>
          </p:nvPr>
        </p:nvSpPr>
        <p:spPr>
          <a:xfrm>
            <a:off x="304800" y="594122"/>
            <a:ext cx="82296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Times"/>
                <a:ea typeface="Times"/>
                <a:cs typeface="Times"/>
                <a:sym typeface="Times"/>
              </a:rPr>
              <a:t>Internal Norms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93" name="Google Shape;193;p27"/>
          <p:cNvSpPr txBox="1"/>
          <p:nvPr>
            <p:ph idx="1" type="body"/>
          </p:nvPr>
        </p:nvSpPr>
        <p:spPr>
          <a:xfrm>
            <a:off x="457200" y="1200150"/>
            <a:ext cx="8458200" cy="77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00"/>
              <a:t>Put together this document based on 3/15/2022 meeting and Survey Feedback:</a:t>
            </a:r>
            <a:endParaRPr sz="17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pic>
        <p:nvPicPr>
          <p:cNvPr id="194" name="Google Shape;19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1400" y="1977750"/>
            <a:ext cx="4159067" cy="286095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7"/>
          <p:cNvSpPr txBox="1"/>
          <p:nvPr>
            <p:ph idx="1" type="body"/>
          </p:nvPr>
        </p:nvSpPr>
        <p:spPr>
          <a:xfrm>
            <a:off x="5100475" y="2352750"/>
            <a:ext cx="3668400" cy="77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00" u="sng">
                <a:solidFill>
                  <a:schemeClr val="hlink"/>
                </a:solidFill>
                <a:hlinkClick r:id="rId4"/>
              </a:rPr>
              <a:t>View entire document </a:t>
            </a:r>
            <a:endParaRPr sz="17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8"/>
          <p:cNvSpPr txBox="1"/>
          <p:nvPr>
            <p:ph type="title"/>
          </p:nvPr>
        </p:nvSpPr>
        <p:spPr>
          <a:xfrm>
            <a:off x="2291825" y="271275"/>
            <a:ext cx="6735000" cy="12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Internal Norms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01" name="Google Shape;201;p28"/>
          <p:cNvSpPr txBox="1"/>
          <p:nvPr/>
        </p:nvSpPr>
        <p:spPr>
          <a:xfrm>
            <a:off x="1278975" y="901725"/>
            <a:ext cx="6799800" cy="40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92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wentieth Century"/>
              <a:buChar char="●"/>
            </a:pPr>
            <a:r>
              <a:rPr b="1"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Surv Tech Working Group Survey Highlights:</a:t>
            </a:r>
            <a:endParaRPr b="1" sz="19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wentieth Century"/>
              <a:buChar char="○"/>
            </a:pP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Tightening up City members membership</a:t>
            </a:r>
            <a:endParaRPr sz="19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wentieth Century"/>
              <a:buChar char="○"/>
            </a:pP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75% of responses stated that current attendance guidelines were too lenient</a:t>
            </a:r>
            <a:endParaRPr sz="19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wentieth Century"/>
              <a:buChar char="○"/>
            </a:pP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50% felt that members who are absent and did not inform committee </a:t>
            </a: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should</a:t>
            </a: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not get a vote</a:t>
            </a:r>
            <a:endParaRPr sz="19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wentieth Century"/>
              <a:buChar char="○"/>
            </a:pP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100% felt that if members have not attended for three months in a row, they should be replaced</a:t>
            </a:r>
            <a:endParaRPr sz="19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wentieth Century"/>
              <a:buChar char="○"/>
            </a:pP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Recommendations - Increased transparency in disclosing STWG materials for public review and comment </a:t>
            </a:r>
            <a:endParaRPr sz="19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wentieth Century"/>
              <a:buChar char="●"/>
            </a:pP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Full responses can be viewed </a:t>
            </a:r>
            <a:r>
              <a:rPr lang="en" sz="1900" u="sng">
                <a:solidFill>
                  <a:schemeClr val="hlink"/>
                </a:solidFill>
                <a:latin typeface="Twentieth Century"/>
                <a:ea typeface="Twentieth Century"/>
                <a:cs typeface="Twentieth Century"/>
                <a:sym typeface="Twentieth Century"/>
                <a:hlinkClick r:id="rId3"/>
              </a:rPr>
              <a:t>HERE</a:t>
            </a: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.</a:t>
            </a:r>
            <a:endParaRPr sz="19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9"/>
          <p:cNvSpPr txBox="1"/>
          <p:nvPr>
            <p:ph type="title"/>
          </p:nvPr>
        </p:nvSpPr>
        <p:spPr>
          <a:xfrm>
            <a:off x="2291825" y="271275"/>
            <a:ext cx="6735000" cy="12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Coming Up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07" name="Google Shape;207;p29"/>
          <p:cNvSpPr txBox="1"/>
          <p:nvPr/>
        </p:nvSpPr>
        <p:spPr>
          <a:xfrm>
            <a:off x="1278975" y="901725"/>
            <a:ext cx="6799800" cy="34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92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wentieth Century"/>
              <a:buChar char="●"/>
            </a:pPr>
            <a:r>
              <a:rPr lang="en" sz="19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The City Communication Department will be drafting a press release for the Open Comment Period on Cyclomedia.</a:t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0"/>
          <p:cNvSpPr txBox="1"/>
          <p:nvPr>
            <p:ph type="title"/>
          </p:nvPr>
        </p:nvSpPr>
        <p:spPr>
          <a:xfrm>
            <a:off x="3288550" y="271275"/>
            <a:ext cx="5738400" cy="12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License Plate Readers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13" name="Google Shape;213;p30"/>
          <p:cNvSpPr txBox="1"/>
          <p:nvPr/>
        </p:nvSpPr>
        <p:spPr>
          <a:xfrm>
            <a:off x="851300" y="494475"/>
            <a:ext cx="901800" cy="7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Votes</a:t>
            </a:r>
            <a:endParaRPr b="1" sz="21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45720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aphicFrame>
        <p:nvGraphicFramePr>
          <p:cNvPr id="214" name="Google Shape;214;p30"/>
          <p:cNvGraphicFramePr/>
          <p:nvPr/>
        </p:nvGraphicFramePr>
        <p:xfrm>
          <a:off x="851300" y="10239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{CDAB38D7-9D38-4BE5-B4F7-D5E9CAF4847D}</a:tableStyleId>
              </a:tblPr>
              <a:tblGrid>
                <a:gridCol w="2502075"/>
                <a:gridCol w="765675"/>
                <a:gridCol w="1318625"/>
                <a:gridCol w="801100"/>
                <a:gridCol w="1092750"/>
                <a:gridCol w="923400"/>
              </a:tblGrid>
              <a:tr h="542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STWG Member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Vote in Favor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Vote in Favor w/Stipulations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Vote Against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Abstention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Absence</a:t>
                      </a:r>
                      <a:endParaRPr sz="1300"/>
                    </a:p>
                  </a:txBody>
                  <a:tcPr marT="91425" marB="91425" marR="91425" marL="91425" anchor="ctr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Kelsey May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Sharon Owens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Martha Grabowski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Mark King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Ken Stewart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Chief Gleeson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Johannes Himmelreich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Ocesa </a:t>
                      </a:r>
                      <a:r>
                        <a:rPr lang="en" sz="1200"/>
                        <a:t>Keaton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71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Jen Tifft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1"/>
          <p:cNvSpPr txBox="1"/>
          <p:nvPr>
            <p:ph type="title"/>
          </p:nvPr>
        </p:nvSpPr>
        <p:spPr>
          <a:xfrm>
            <a:off x="3288550" y="271275"/>
            <a:ext cx="5738400" cy="72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2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chemeClr val="dk2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rPr>
              <a:t>License Plate Readers</a:t>
            </a:r>
            <a:endParaRPr b="1" sz="3600">
              <a:solidFill>
                <a:schemeClr val="dk2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20" name="Google Shape;220;p31"/>
          <p:cNvSpPr txBox="1"/>
          <p:nvPr/>
        </p:nvSpPr>
        <p:spPr>
          <a:xfrm>
            <a:off x="851300" y="494475"/>
            <a:ext cx="901800" cy="7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Votes</a:t>
            </a:r>
            <a:endParaRPr b="1" sz="21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45720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aphicFrame>
        <p:nvGraphicFramePr>
          <p:cNvPr id="221" name="Google Shape;221;p31"/>
          <p:cNvGraphicFramePr/>
          <p:nvPr/>
        </p:nvGraphicFramePr>
        <p:xfrm>
          <a:off x="796450" y="997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{CDAB38D7-9D38-4BE5-B4F7-D5E9CAF4847D}</a:tableStyleId>
              </a:tblPr>
              <a:tblGrid>
                <a:gridCol w="2501300"/>
                <a:gridCol w="748650"/>
                <a:gridCol w="1289300"/>
                <a:gridCol w="783275"/>
                <a:gridCol w="1068450"/>
                <a:gridCol w="90287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STWG Member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Vote in Favor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Vote in Favor w/Stipulations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Vote Against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Abstention</a:t>
                      </a:r>
                      <a:endParaRPr sz="1300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Absence</a:t>
                      </a:r>
                      <a:endParaRPr sz="1300"/>
                    </a:p>
                  </a:txBody>
                  <a:tcPr marT="91425" marB="91425" marR="91425" marL="91425" anchor="ctr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Daniel Schwarz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Mujtaba T.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Michelle S.</a:t>
                      </a:r>
                      <a:endParaRPr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John Kane</a:t>
                      </a:r>
                      <a:endParaRPr sz="1200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Nico Diaz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Jason Scharf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Chief Cecile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CITY OF SYRACUSE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7" name="Google Shape;227;p32"/>
          <p:cNvSpPr txBox="1"/>
          <p:nvPr>
            <p:ph type="title"/>
          </p:nvPr>
        </p:nvSpPr>
        <p:spPr>
          <a:xfrm>
            <a:off x="876550" y="262725"/>
            <a:ext cx="7810200" cy="58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Questions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28" name="Google Shape;228;p32"/>
          <p:cNvSpPr/>
          <p:nvPr/>
        </p:nvSpPr>
        <p:spPr>
          <a:xfrm>
            <a:off x="3505200" y="1506450"/>
            <a:ext cx="2133600" cy="2130600"/>
          </a:xfrm>
          <a:prstGeom prst="ellipse">
            <a:avLst/>
          </a:prstGeom>
          <a:solidFill>
            <a:srgbClr val="062858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32"/>
          <p:cNvSpPr txBox="1"/>
          <p:nvPr/>
        </p:nvSpPr>
        <p:spPr>
          <a:xfrm>
            <a:off x="3666000" y="1256250"/>
            <a:ext cx="1812000" cy="26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rgbClr val="B98E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?</a:t>
            </a:r>
            <a:endParaRPr sz="15000">
              <a:solidFill>
                <a:srgbClr val="B98E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idx="4294967295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CITY OF SYRACUSE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5" name="Google Shape;105;p16"/>
          <p:cNvSpPr txBox="1"/>
          <p:nvPr>
            <p:ph idx="4294967295" type="title"/>
          </p:nvPr>
        </p:nvSpPr>
        <p:spPr>
          <a:xfrm>
            <a:off x="4572000" y="262725"/>
            <a:ext cx="4114800" cy="58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B98E00"/>
              </a:buClr>
              <a:buSzPts val="4000"/>
              <a:buFont typeface="Times New Roman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Agenda</a:t>
            </a:r>
            <a:endParaRPr sz="3600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457200" y="1122925"/>
            <a:ext cx="7573500" cy="36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2000"/>
              <a:buFont typeface="Twentieth Century"/>
              <a:buChar char="●"/>
            </a:pPr>
            <a:r>
              <a:rPr lang="en" sz="2000">
                <a:solidFill>
                  <a:srgbClr val="062858"/>
                </a:solidFill>
                <a:highlight>
                  <a:srgbClr val="FFFFFF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Review request for Cyclomedia - Right of Way Imaging</a:t>
            </a:r>
            <a:endParaRPr sz="2000">
              <a:solidFill>
                <a:srgbClr val="062858"/>
              </a:solidFill>
              <a:highlight>
                <a:srgbClr val="FFFFFF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2000"/>
              <a:buFont typeface="Twentieth Century"/>
              <a:buChar char="○"/>
            </a:pPr>
            <a:r>
              <a:rPr lang="en" sz="2000">
                <a:solidFill>
                  <a:srgbClr val="062858"/>
                </a:solidFill>
                <a:highlight>
                  <a:srgbClr val="FFFFFF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Submitted by Neil Burke of DPW.</a:t>
            </a:r>
            <a:endParaRPr sz="2000">
              <a:solidFill>
                <a:srgbClr val="062858"/>
              </a:solidFill>
              <a:highlight>
                <a:srgbClr val="FFFFFF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2000"/>
              <a:buFont typeface="Twentieth Century"/>
              <a:buChar char="○"/>
            </a:pPr>
            <a:r>
              <a:rPr lang="en" sz="2000">
                <a:solidFill>
                  <a:srgbClr val="062858"/>
                </a:solidFill>
                <a:highlight>
                  <a:srgbClr val="FFFFFF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Time for Q&amp;A with Cyclomedia staff</a:t>
            </a:r>
            <a:endParaRPr sz="2000">
              <a:solidFill>
                <a:srgbClr val="062858"/>
              </a:solidFill>
              <a:highlight>
                <a:srgbClr val="FFFFFF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2000"/>
              <a:buFont typeface="Twentieth Century"/>
              <a:buChar char="●"/>
            </a:pPr>
            <a:r>
              <a:rPr lang="en" sz="2000">
                <a:solidFill>
                  <a:srgbClr val="062858"/>
                </a:solidFill>
                <a:highlight>
                  <a:srgbClr val="FFFFFF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Follow up on STWG internal norms and policies</a:t>
            </a:r>
            <a:endParaRPr sz="2000">
              <a:solidFill>
                <a:srgbClr val="062858"/>
              </a:solidFill>
              <a:highlight>
                <a:srgbClr val="FFFFFF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2000"/>
              <a:buFont typeface="Twentieth Century"/>
              <a:buChar char="●"/>
            </a:pPr>
            <a:r>
              <a:rPr lang="en" sz="20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Coming Up</a:t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2000"/>
              <a:buFont typeface="Twentieth Century"/>
              <a:buChar char="●"/>
            </a:pPr>
            <a:r>
              <a:rPr lang="en" sz="20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Questions</a:t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CITY OF SYRACUSE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2" name="Google Shape;112;p17"/>
          <p:cNvSpPr txBox="1"/>
          <p:nvPr>
            <p:ph type="title"/>
          </p:nvPr>
        </p:nvSpPr>
        <p:spPr>
          <a:xfrm>
            <a:off x="3288550" y="271275"/>
            <a:ext cx="5738400" cy="12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Review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1134950" y="942300"/>
            <a:ext cx="3091500" cy="4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Past </a:t>
            </a:r>
            <a:r>
              <a:rPr b="1" lang="en" sz="22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Decisions</a:t>
            </a:r>
            <a:endParaRPr sz="22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1134950" y="1301400"/>
            <a:ext cx="7508100" cy="3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Calibri"/>
              <a:buChar char="●"/>
            </a:pPr>
            <a:r>
              <a:rPr b="1"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Fotokite: </a:t>
            </a:r>
            <a:r>
              <a:rPr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Aerial UAS allowing for different perspectives during crisis response. Not exempt, will go through the process.</a:t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Press Release out, done with public comment period</a:t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Public comments received, received comments from SPD</a:t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rgbClr val="062858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Recommendation was sent to the Mayor</a:t>
            </a:r>
            <a:endParaRPr sz="1500">
              <a:solidFill>
                <a:srgbClr val="062858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Calibri"/>
              <a:buChar char="●"/>
            </a:pPr>
            <a:r>
              <a:rPr b="1"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Vacant Lot Monitoring:</a:t>
            </a:r>
            <a:r>
              <a:rPr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Sensor that detect changes in a scene to monitor lots for dumping. Not exempt, will go through the process.</a:t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Press Release out, done with public comment period</a:t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highlight>
                  <a:srgbClr val="FFFF00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Public comments received, waiting for updated data from the requesting department</a:t>
            </a:r>
            <a:endParaRPr sz="1500">
              <a:solidFill>
                <a:srgbClr val="062858"/>
              </a:solidFill>
              <a:highlight>
                <a:srgbClr val="FFFF00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Calibri"/>
              <a:buChar char="●"/>
            </a:pPr>
            <a:r>
              <a:rPr b="1"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Community Asset Tracker: </a:t>
            </a:r>
            <a:r>
              <a:rPr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Camera with machine learning algorithm to identify objects within the city. </a:t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rgbClr val="062858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Assessed pilot, documentation provided</a:t>
            </a:r>
            <a:endParaRPr sz="1500">
              <a:solidFill>
                <a:srgbClr val="062858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Twentieth Century"/>
              <a:buChar char="●"/>
            </a:pPr>
            <a:r>
              <a:rPr b="1" lang="en" sz="1500">
                <a:solidFill>
                  <a:srgbClr val="062858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COPS: </a:t>
            </a:r>
            <a:r>
              <a:rPr lang="en" sz="1500">
                <a:solidFill>
                  <a:srgbClr val="062858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Cameras strategically placed around the city to aid in policing</a:t>
            </a:r>
            <a:endParaRPr sz="1500">
              <a:solidFill>
                <a:srgbClr val="062858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rgbClr val="062858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Exempted</a:t>
            </a:r>
            <a:endParaRPr sz="1500">
              <a:solidFill>
                <a:srgbClr val="062858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CITY OF SYRACUSE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0" name="Google Shape;120;p18"/>
          <p:cNvSpPr txBox="1"/>
          <p:nvPr>
            <p:ph type="title"/>
          </p:nvPr>
        </p:nvSpPr>
        <p:spPr>
          <a:xfrm>
            <a:off x="3288550" y="271275"/>
            <a:ext cx="5738400" cy="12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Review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1134950" y="942300"/>
            <a:ext cx="3091500" cy="4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Current </a:t>
            </a:r>
            <a:r>
              <a:rPr b="1" lang="en" sz="22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Decisions</a:t>
            </a:r>
            <a:endParaRPr sz="22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2" name="Google Shape;122;p18"/>
          <p:cNvSpPr txBox="1"/>
          <p:nvPr/>
        </p:nvSpPr>
        <p:spPr>
          <a:xfrm>
            <a:off x="1134950" y="1301400"/>
            <a:ext cx="7508100" cy="3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62858"/>
              </a:buClr>
              <a:buSzPts val="1500"/>
              <a:buFont typeface="Calibri"/>
              <a:buChar char="●"/>
            </a:pPr>
            <a:r>
              <a:rPr b="1"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Samsara</a:t>
            </a:r>
            <a:r>
              <a:rPr b="1"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:</a:t>
            </a:r>
            <a:r>
              <a:rPr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Fleet management </a:t>
            </a:r>
            <a:r>
              <a:rPr lang="en" sz="1500">
                <a:solidFill>
                  <a:srgbClr val="062858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technology </a:t>
            </a:r>
            <a:endParaRPr sz="15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Assessed in previous session</a:t>
            </a:r>
            <a:endParaRPr sz="1500">
              <a:solidFill>
                <a:schemeClr val="accen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Public comment period completed</a:t>
            </a:r>
            <a:endParaRPr sz="1500">
              <a:solidFill>
                <a:schemeClr val="accen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Recommendation was sent to the Mayor on 2/01</a:t>
            </a:r>
            <a:endParaRPr sz="1500">
              <a:solidFill>
                <a:schemeClr val="accent1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Mayor Walsh stated that he read the read the groups recommendations, and is in agreement with a  </a:t>
            </a:r>
            <a:r>
              <a:rPr b="1" lang="en" sz="1500">
                <a:solidFill>
                  <a:schemeClr val="accent1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qualified approval</a:t>
            </a:r>
            <a:r>
              <a:rPr lang="en" sz="1500">
                <a:solidFill>
                  <a:schemeClr val="accent1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, and is in agreement with the importance of putting in appropriate policies and procedures.</a:t>
            </a:r>
            <a:endParaRPr sz="1500">
              <a:solidFill>
                <a:schemeClr val="accent1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Calibri"/>
              <a:buChar char="●"/>
            </a:pPr>
            <a:r>
              <a:rPr b="1" lang="en" sz="1500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Flock Safety/ALPRs: </a:t>
            </a:r>
            <a:r>
              <a:rPr lang="en" sz="1500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Street cameras that capture vehicle plates.</a:t>
            </a:r>
            <a:endParaRPr sz="1500">
              <a:solidFill>
                <a:schemeClr val="accen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Assessed in previous session</a:t>
            </a:r>
            <a:endParaRPr sz="1500">
              <a:solidFill>
                <a:schemeClr val="accen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Public comment period completed</a:t>
            </a:r>
            <a:endParaRPr sz="1500">
              <a:solidFill>
                <a:schemeClr val="accen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The Work Group heard from SPD Officers on 1/25/22 for more information regarding this.</a:t>
            </a:r>
            <a:endParaRPr sz="1500">
              <a:solidFill>
                <a:schemeClr val="accent1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Twentieth Century"/>
              <a:buChar char="○"/>
            </a:pPr>
            <a:r>
              <a:rPr lang="en" sz="1500">
                <a:solidFill>
                  <a:schemeClr val="accent1"/>
                </a:solidFill>
                <a:highlight>
                  <a:srgbClr val="9FC5E8"/>
                </a:highlight>
                <a:latin typeface="Twentieth Century"/>
                <a:ea typeface="Twentieth Century"/>
                <a:cs typeface="Twentieth Century"/>
                <a:sym typeface="Twentieth Century"/>
              </a:rPr>
              <a:t>The STWG created guidelines for ALPR Use and this was recommended to the mayor with the stipulations written on 3/11/22.</a:t>
            </a:r>
            <a:endParaRPr sz="1500">
              <a:solidFill>
                <a:schemeClr val="accent1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highlight>
                <a:srgbClr val="9FC5E8"/>
              </a:highlight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CITY OF SYRACUSE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8" name="Google Shape;128;p19"/>
          <p:cNvSpPr txBox="1"/>
          <p:nvPr/>
        </p:nvSpPr>
        <p:spPr>
          <a:xfrm>
            <a:off x="669875" y="851625"/>
            <a:ext cx="4419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062858"/>
                </a:solidFill>
                <a:latin typeface="Calibri"/>
                <a:ea typeface="Calibri"/>
                <a:cs typeface="Calibri"/>
                <a:sym typeface="Calibri"/>
              </a:rPr>
              <a:t>Service Level Agreements (SLAs)</a:t>
            </a:r>
            <a:endParaRPr b="1" sz="2300">
              <a:solidFill>
                <a:srgbClr val="062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6285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9"/>
          <p:cNvSpPr txBox="1"/>
          <p:nvPr>
            <p:ph type="title"/>
          </p:nvPr>
        </p:nvSpPr>
        <p:spPr>
          <a:xfrm>
            <a:off x="876550" y="262725"/>
            <a:ext cx="7810200" cy="58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Review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30" name="Google Shape;130;p19"/>
          <p:cNvSpPr/>
          <p:nvPr/>
        </p:nvSpPr>
        <p:spPr>
          <a:xfrm>
            <a:off x="749375" y="1577450"/>
            <a:ext cx="1452000" cy="1232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9"/>
          <p:cNvSpPr txBox="1"/>
          <p:nvPr/>
        </p:nvSpPr>
        <p:spPr>
          <a:xfrm>
            <a:off x="688175" y="1778150"/>
            <a:ext cx="1574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2 - 6 Weeks 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(10 - 30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Business Days)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2" name="Google Shape;132;p19"/>
          <p:cNvSpPr txBox="1"/>
          <p:nvPr/>
        </p:nvSpPr>
        <p:spPr>
          <a:xfrm>
            <a:off x="688175" y="2880850"/>
            <a:ext cx="1574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Initial submission to determination of surveillance 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3" name="Google Shape;133;p19"/>
          <p:cNvSpPr/>
          <p:nvPr/>
        </p:nvSpPr>
        <p:spPr>
          <a:xfrm>
            <a:off x="2826200" y="1577450"/>
            <a:ext cx="1452000" cy="1232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9"/>
          <p:cNvSpPr txBox="1"/>
          <p:nvPr/>
        </p:nvSpPr>
        <p:spPr>
          <a:xfrm>
            <a:off x="2765000" y="1778150"/>
            <a:ext cx="1574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Every 2 Weeks 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(10 Business Days)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5" name="Google Shape;135;p19"/>
          <p:cNvSpPr txBox="1"/>
          <p:nvPr/>
        </p:nvSpPr>
        <p:spPr>
          <a:xfrm>
            <a:off x="2765000" y="2880850"/>
            <a:ext cx="15744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Short duration meeting to vote on technology exemptions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6" name="Google Shape;136;p19"/>
          <p:cNvSpPr/>
          <p:nvPr/>
        </p:nvSpPr>
        <p:spPr>
          <a:xfrm>
            <a:off x="4903025" y="1577450"/>
            <a:ext cx="1452000" cy="1232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9"/>
          <p:cNvSpPr txBox="1"/>
          <p:nvPr/>
        </p:nvSpPr>
        <p:spPr>
          <a:xfrm>
            <a:off x="4841825" y="1778150"/>
            <a:ext cx="1574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2 Weeks 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(10 Business Days)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8" name="Google Shape;138;p19"/>
          <p:cNvSpPr txBox="1"/>
          <p:nvPr/>
        </p:nvSpPr>
        <p:spPr>
          <a:xfrm>
            <a:off x="4660625" y="2880850"/>
            <a:ext cx="19368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Public comment period: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SzPts val="1400"/>
              <a:buFont typeface="Twentieth Century"/>
              <a:buChar char="●"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Issuance of press release 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SzPts val="1400"/>
              <a:buFont typeface="Twentieth Century"/>
              <a:buChar char="●"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Council meeting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(*) For now public input will be received via a Google Form and in the future will be on the new website.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9" name="Google Shape;139;p19"/>
          <p:cNvSpPr/>
          <p:nvPr/>
        </p:nvSpPr>
        <p:spPr>
          <a:xfrm>
            <a:off x="7041050" y="1577450"/>
            <a:ext cx="1452000" cy="1232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9"/>
          <p:cNvSpPr txBox="1"/>
          <p:nvPr/>
        </p:nvSpPr>
        <p:spPr>
          <a:xfrm>
            <a:off x="6979850" y="1778150"/>
            <a:ext cx="1574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2 Weeks 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(10 Business Days)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41" name="Google Shape;141;p19"/>
          <p:cNvSpPr txBox="1"/>
          <p:nvPr/>
        </p:nvSpPr>
        <p:spPr>
          <a:xfrm>
            <a:off x="6798650" y="2880850"/>
            <a:ext cx="19368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Submission of finalized form (by dept.) to time of recommendation. 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wentieth Century"/>
                <a:ea typeface="Twentieth Century"/>
                <a:cs typeface="Twentieth Century"/>
                <a:sym typeface="Twentieth Century"/>
              </a:rPr>
              <a:t>Group will individually research; departments will get follow-up questions; group to vote yes/no;  and submit recommendation.</a:t>
            </a:r>
            <a:endParaRPr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/>
          <p:nvPr/>
        </p:nvSpPr>
        <p:spPr>
          <a:xfrm>
            <a:off x="7387730" y="1102001"/>
            <a:ext cx="151500" cy="159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7" name="Google Shape;147;p20"/>
          <p:cNvSpPr txBox="1"/>
          <p:nvPr>
            <p:ph type="title"/>
          </p:nvPr>
        </p:nvSpPr>
        <p:spPr>
          <a:xfrm>
            <a:off x="3288550" y="271275"/>
            <a:ext cx="5738400" cy="122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Cyclomedia - New Request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457200" y="1141325"/>
            <a:ext cx="7573500" cy="324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rgbClr val="062858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62858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graphicFrame>
        <p:nvGraphicFramePr>
          <p:cNvPr id="149" name="Google Shape;149;p20"/>
          <p:cNvGraphicFramePr/>
          <p:nvPr/>
        </p:nvGraphicFramePr>
        <p:xfrm>
          <a:off x="122825" y="843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{CDAB38D7-9D38-4BE5-B4F7-D5E9CAF4847D}</a:tableStyleId>
              </a:tblPr>
              <a:tblGrid>
                <a:gridCol w="2163925"/>
                <a:gridCol w="2246750"/>
                <a:gridCol w="2246750"/>
                <a:gridCol w="2246750"/>
              </a:tblGrid>
              <a:tr h="861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Applicant name: </a:t>
                      </a:r>
                      <a:r>
                        <a:rPr i="1" lang="en" sz="900">
                          <a:solidFill>
                            <a:srgbClr val="062858"/>
                          </a:solidFill>
                        </a:rPr>
                        <a:t>Neil Burke</a:t>
                      </a:r>
                      <a:endParaRPr i="1" sz="900">
                        <a:solidFill>
                          <a:srgbClr val="062858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Company:</a:t>
                      </a:r>
                      <a:r>
                        <a:rPr lang="en" sz="900">
                          <a:solidFill>
                            <a:schemeClr val="dk1"/>
                          </a:solidFill>
                        </a:rPr>
                        <a:t> Cyclomedia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Sponsoring Department: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City of Syracuse - DPW</a:t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900">
                        <a:solidFill>
                          <a:srgbClr val="062858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Application Date: </a:t>
                      </a:r>
                      <a:r>
                        <a:rPr i="1" lang="en" sz="900">
                          <a:solidFill>
                            <a:srgbClr val="062858"/>
                          </a:solidFill>
                        </a:rPr>
                        <a:t>2/24/2022</a:t>
                      </a:r>
                      <a:endParaRPr sz="9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Partner Organization/Technologies: </a:t>
                      </a:r>
                      <a:br>
                        <a:rPr lang="en" sz="1000">
                          <a:solidFill>
                            <a:schemeClr val="dk1"/>
                          </a:solidFill>
                        </a:rPr>
                      </a:b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Cyclomedia</a:t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Proof of Concept Demonstration?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Technology Implementation?                                 x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Exempt?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731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Technology Purpose:</a:t>
                      </a:r>
                      <a:r>
                        <a:rPr lang="en" sz="900"/>
                        <a:t> </a:t>
                      </a:r>
                      <a:r>
                        <a:rPr i="1" lang="en" sz="900">
                          <a:solidFill>
                            <a:srgbClr val="062858"/>
                          </a:solidFill>
                          <a:highlight>
                            <a:srgbClr val="FFFFFF"/>
                          </a:highlight>
                        </a:rPr>
                        <a:t>Cyclomedia allows for desktop review of accurate and up-to-date information regarding traffic control devices. DPW oversees the public ROW and responds to issues every day of the year, this tool helps streamline our workflow and reduce miles traveled/field work - these two factors relate to resource management and safety, the less of either the better.</a:t>
                      </a:r>
                      <a:endParaRPr i="1" sz="900">
                        <a:solidFill>
                          <a:srgbClr val="062858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Operation/Implementation description</a:t>
                      </a:r>
                      <a:r>
                        <a:rPr lang="en" sz="10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We will enter into a multi-year agreement, including 3 captures.</a:t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6977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Data Management Plan: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DPW and Assessment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 will have access to the data through a web portal. The data will live and be available for 24 months after each capture.  Access to this data is guarded by credentials.</a:t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Cloud vs on prem: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Cloud-based server </a:t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88888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Intended Operation: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Cyclomedia would be a one time and temporary assessment of city streets.  Cyclomedia provides Right of Way (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  <a:highlight>
                            <a:srgbClr val="FFFFFF"/>
                          </a:highlight>
                        </a:rPr>
                        <a:t>ROW) imaging, somewhat similar to google streetview, provides accurate information without distortion and has accuracy/measurable data points for items in/viewable from ROW like signage, etc.</a:t>
                      </a:r>
                      <a:endParaRPr i="1" sz="900">
                        <a:solidFill>
                          <a:schemeClr val="accent1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88888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Maintainability/Scalability/Reliability/Vulnerabilities: </a:t>
                      </a:r>
                      <a:r>
                        <a:rPr i="1" lang="en" sz="1000">
                          <a:solidFill>
                            <a:srgbClr val="062858"/>
                          </a:solidFill>
                        </a:rPr>
                        <a:t>Unknown</a:t>
                      </a:r>
                      <a:endParaRPr i="1" sz="1000">
                        <a:solidFill>
                          <a:srgbClr val="062858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Cybersecurity Plan: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Unknown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Broader Impacts/Unintended Consequences/Concerns: </a:t>
                      </a:r>
                      <a:r>
                        <a:rPr i="1" lang="en" sz="1000">
                          <a:solidFill>
                            <a:srgbClr val="062858"/>
                          </a:solidFill>
                        </a:rPr>
                        <a:t>Unknown</a:t>
                      </a:r>
                      <a:endParaRPr i="1" sz="1000">
                        <a:solidFill>
                          <a:srgbClr val="062858"/>
                        </a:solidFill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888888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Who is the audience for this system?: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DPW and Assessment Staff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How many units/how is the system deployed?</a:t>
                      </a:r>
                      <a:r>
                        <a:rPr lang="en" sz="100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Unknown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Volume, size and type of data: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Unknown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Length of time application is expected to be used: </a:t>
                      </a:r>
                      <a:r>
                        <a:rPr i="1" lang="en" sz="900">
                          <a:solidFill>
                            <a:schemeClr val="accent1"/>
                          </a:solidFill>
                        </a:rPr>
                        <a:t>5 Months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0" name="Google Shape;150;p20"/>
          <p:cNvSpPr/>
          <p:nvPr/>
        </p:nvSpPr>
        <p:spPr>
          <a:xfrm>
            <a:off x="7387736" y="920525"/>
            <a:ext cx="151500" cy="159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0"/>
          <p:cNvSpPr/>
          <p:nvPr/>
        </p:nvSpPr>
        <p:spPr>
          <a:xfrm>
            <a:off x="7387727" y="1283496"/>
            <a:ext cx="151500" cy="159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1"/>
          <p:cNvSpPr txBox="1"/>
          <p:nvPr>
            <p:ph type="title"/>
          </p:nvPr>
        </p:nvSpPr>
        <p:spPr>
          <a:xfrm>
            <a:off x="304800" y="594122"/>
            <a:ext cx="82296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Times"/>
                <a:ea typeface="Times"/>
                <a:cs typeface="Times"/>
                <a:sym typeface="Times"/>
              </a:rPr>
              <a:t>Cyclomedia</a:t>
            </a: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57" name="Google Shape;157;p21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00"/>
              <a:t>Discussion - Cyclomedia</a:t>
            </a:r>
            <a:endParaRPr sz="17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-336550" lvl="0" marL="457200" rtl="0" algn="l">
              <a:spcBef>
                <a:spcPts val="36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Allow Neil Burke to share more of how this data will be used.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Allow time for question and answer from the Cyclomedia staff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Review findings from research on Cyclomedia and Right of Way imaging technologies</a:t>
            </a:r>
            <a:r>
              <a:rPr lang="en" sz="1700"/>
              <a:t>, </a:t>
            </a:r>
            <a:r>
              <a:rPr lang="en" sz="1700"/>
              <a:t>their implications for privacy, and possible policies to govern their use? 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Any remaining questions?</a:t>
            </a:r>
            <a:endParaRPr sz="1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>
            <p:ph type="title"/>
          </p:nvPr>
        </p:nvSpPr>
        <p:spPr>
          <a:xfrm>
            <a:off x="304800" y="594122"/>
            <a:ext cx="82296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Times"/>
                <a:ea typeface="Times"/>
                <a:cs typeface="Times"/>
                <a:sym typeface="Times"/>
              </a:rPr>
              <a:t>Cyclomedia</a:t>
            </a:r>
            <a:r>
              <a:rPr b="1" lang="en" sz="3600">
                <a:solidFill>
                  <a:srgbClr val="B98E00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63" name="Google Shape;163;p2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Cyclomedia/ROW Imaging - Possible Implications for Privacy</a:t>
            </a:r>
            <a:endParaRPr sz="2000"/>
          </a:p>
          <a:p>
            <a:pPr indent="-355600" lvl="1" marL="914400" rtl="0" algn="l">
              <a:spcBef>
                <a:spcPts val="36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Debrief from Martha Grabowski, Lemoyne</a:t>
            </a:r>
            <a:endParaRPr sz="2000"/>
          </a:p>
          <a:p>
            <a:pPr indent="-355600" lvl="1" marL="914400" rtl="0" algn="l">
              <a:spcBef>
                <a:spcPts val="36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Information Martha obtained can be viewed </a:t>
            </a:r>
            <a:r>
              <a:rPr lang="en" sz="2000" u="sng">
                <a:solidFill>
                  <a:schemeClr val="hlink"/>
                </a:solidFill>
                <a:hlinkClick r:id="rId3"/>
              </a:rPr>
              <a:t>HERE</a:t>
            </a:r>
            <a:r>
              <a:rPr lang="en" sz="2000"/>
              <a:t>.</a:t>
            </a:r>
            <a:endParaRPr sz="2000"/>
          </a:p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Cyclomedia/ROW Imaging - Possible Policies to Govern their use</a:t>
            </a:r>
            <a:endParaRPr sz="2000"/>
          </a:p>
          <a:p>
            <a:pPr indent="-355600" lvl="1" marL="914400" rtl="0" algn="l">
              <a:spcBef>
                <a:spcPts val="36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Debrief from Mujtaba Tirmizey, Syracuse Law Dept.</a:t>
            </a:r>
            <a:endParaRPr sz="2000"/>
          </a:p>
          <a:p>
            <a:pPr indent="-355600" lvl="1" marL="914400" rtl="0" algn="l">
              <a:spcBef>
                <a:spcPts val="36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Information Muj obtained can be viewed </a:t>
            </a:r>
            <a:r>
              <a:rPr lang="en" sz="2000" u="sng">
                <a:solidFill>
                  <a:schemeClr val="hlink"/>
                </a:solidFill>
                <a:hlinkClick r:id="rId4"/>
              </a:rPr>
              <a:t>HERE</a:t>
            </a:r>
            <a:r>
              <a:rPr lang="en" sz="2000"/>
              <a:t>.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 txBox="1"/>
          <p:nvPr>
            <p:ph type="title"/>
          </p:nvPr>
        </p:nvSpPr>
        <p:spPr>
          <a:xfrm>
            <a:off x="304800" y="594122"/>
            <a:ext cx="8229600" cy="77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Times"/>
                <a:ea typeface="Times"/>
                <a:cs typeface="Times"/>
                <a:sym typeface="Times"/>
              </a:rPr>
              <a:t>Internal Norms</a:t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B98E00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69" name="Google Shape;169;p23"/>
          <p:cNvSpPr txBox="1"/>
          <p:nvPr>
            <p:ph idx="1" type="body"/>
          </p:nvPr>
        </p:nvSpPr>
        <p:spPr>
          <a:xfrm>
            <a:off x="457200" y="1200150"/>
            <a:ext cx="8458200" cy="3314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/>
              <a:t>Attendance:</a:t>
            </a:r>
            <a:endParaRPr b="1" sz="1700"/>
          </a:p>
          <a:p>
            <a:pPr indent="-336550" lvl="0" marL="45720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SzPts val="1700"/>
              <a:buFont typeface="Twentieth Century"/>
              <a:buChar char="●"/>
            </a:pPr>
            <a:r>
              <a:rPr lang="en" sz="1700"/>
              <a:t>​Identifying the official list for who is on the STWG</a:t>
            </a:r>
            <a:endParaRPr sz="1700"/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○"/>
            </a:pPr>
            <a:r>
              <a:rPr lang="en" sz="1700"/>
              <a:t>Clarification of the percentage of members that should be non-city employees.</a:t>
            </a:r>
            <a:endParaRPr sz="1700"/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○"/>
            </a:pPr>
            <a:r>
              <a:rPr lang="en" sz="1700"/>
              <a:t>Trim departments from the list (CODES Being Removed (Jake and Brian) - as NBD is already represented)</a:t>
            </a:r>
            <a:endParaRPr sz="1700"/>
          </a:p>
          <a:p>
            <a:pPr indent="-3365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○"/>
            </a:pPr>
            <a:r>
              <a:rPr lang="en" sz="1700"/>
              <a:t>Policy for if members miss three meetings in a row (with no justification), having a discussion with them about if they can continue to make the commitment</a:t>
            </a:r>
            <a:endParaRPr sz="1700"/>
          </a:p>
          <a:p>
            <a:pPr indent="-33655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Twentieth Century"/>
              <a:buChar char="■"/>
            </a:pPr>
            <a:r>
              <a:rPr lang="en" sz="1700"/>
              <a:t>Is three meetings in a row too lenient? Should it be three meetings in a certain period of time?</a:t>
            </a:r>
            <a:endParaRPr sz="1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ity of Syracuse No. #5">
  <a:themeElements>
    <a:clrScheme name="Office">
      <a:dk1>
        <a:srgbClr val="000000"/>
      </a:dk1>
      <a:lt1>
        <a:srgbClr val="FFFFFF"/>
      </a:lt1>
      <a:dk2>
        <a:srgbClr val="B98E00"/>
      </a:dk2>
      <a:lt2>
        <a:srgbClr val="EEECE1"/>
      </a:lt2>
      <a:accent1>
        <a:srgbClr val="062858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