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94" r:id="rId5"/>
    <p:sldId id="306" r:id="rId6"/>
    <p:sldId id="312" r:id="rId7"/>
    <p:sldId id="303" r:id="rId8"/>
    <p:sldId id="308" r:id="rId9"/>
    <p:sldId id="323" r:id="rId10"/>
    <p:sldId id="313" r:id="rId11"/>
    <p:sldId id="322" r:id="rId12"/>
    <p:sldId id="305" r:id="rId13"/>
    <p:sldId id="318" r:id="rId14"/>
    <p:sldId id="319"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BFC"/>
    <a:srgbClr val="CAE8EA"/>
    <a:srgbClr val="CAE3EA"/>
    <a:srgbClr val="B9E0FA"/>
    <a:srgbClr val="C1E1FB"/>
    <a:srgbClr val="C4EAF8"/>
    <a:srgbClr val="B5D4F1"/>
    <a:srgbClr val="B0DAF6"/>
    <a:srgbClr val="B0DFF6"/>
    <a:srgbClr val="2F7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56" autoAdjust="0"/>
  </p:normalViewPr>
  <p:slideViewPr>
    <p:cSldViewPr snapToGrid="0">
      <p:cViewPr varScale="1">
        <p:scale>
          <a:sx n="104" d="100"/>
          <a:sy n="104" d="100"/>
        </p:scale>
        <p:origin x="834" y="108"/>
      </p:cViewPr>
      <p:guideLst>
        <p:guide orient="horz" pos="2160"/>
        <p:guide pos="681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AEA46-CFDC-483C-B557-AE9226541467}"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3AE37-6AB8-4109-A8AB-8C118D0548D6}" type="slidenum">
              <a:rPr lang="en-US" smtClean="0"/>
              <a:t>‹#›</a:t>
            </a:fld>
            <a:endParaRPr lang="en-US"/>
          </a:p>
        </p:txBody>
      </p:sp>
    </p:spTree>
    <p:extLst>
      <p:ext uri="{BB962C8B-B14F-4D97-AF65-F5344CB8AC3E}">
        <p14:creationId xmlns:p14="http://schemas.microsoft.com/office/powerpoint/2010/main" val="427715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rPr>
              <a:t>Syracuse Housing Authority is proposing the construction of a new central office building within the City of Syracuse in Onondaga County, New York. The project, located at 500-02 Burt Street, Syracuse, NY 13202, is located on a 1.70-acre parcel. The purpose of the project is to replace the current facility that has exceeded its useful life. The current facility is also located in an area that will be taken for the I-81 Viaduct Project.</a:t>
            </a:r>
          </a:p>
        </p:txBody>
      </p:sp>
      <p:sp>
        <p:nvSpPr>
          <p:cNvPr id="4" name="Slide Number Placeholder 3"/>
          <p:cNvSpPr>
            <a:spLocks noGrp="1"/>
          </p:cNvSpPr>
          <p:nvPr>
            <p:ph type="sldNum" sz="quarter" idx="5"/>
          </p:nvPr>
        </p:nvSpPr>
        <p:spPr/>
        <p:txBody>
          <a:bodyPr/>
          <a:lstStyle/>
          <a:p>
            <a:fld id="{66B3AE37-6AB8-4109-A8AB-8C118D0548D6}" type="slidenum">
              <a:rPr lang="en-US" smtClean="0"/>
              <a:t>1</a:t>
            </a:fld>
            <a:endParaRPr lang="en-US"/>
          </a:p>
        </p:txBody>
      </p:sp>
    </p:spTree>
    <p:extLst>
      <p:ext uri="{BB962C8B-B14F-4D97-AF65-F5344CB8AC3E}">
        <p14:creationId xmlns:p14="http://schemas.microsoft.com/office/powerpoint/2010/main" val="390953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10</a:t>
            </a:fld>
            <a:endParaRPr lang="en-US"/>
          </a:p>
        </p:txBody>
      </p:sp>
    </p:spTree>
    <p:extLst>
      <p:ext uri="{BB962C8B-B14F-4D97-AF65-F5344CB8AC3E}">
        <p14:creationId xmlns:p14="http://schemas.microsoft.com/office/powerpoint/2010/main" val="2032267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11</a:t>
            </a:fld>
            <a:endParaRPr lang="en-US"/>
          </a:p>
        </p:txBody>
      </p:sp>
    </p:spTree>
    <p:extLst>
      <p:ext uri="{BB962C8B-B14F-4D97-AF65-F5344CB8AC3E}">
        <p14:creationId xmlns:p14="http://schemas.microsoft.com/office/powerpoint/2010/main" val="1602583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12</a:t>
            </a:fld>
            <a:endParaRPr lang="en-US"/>
          </a:p>
        </p:txBody>
      </p:sp>
    </p:spTree>
    <p:extLst>
      <p:ext uri="{BB962C8B-B14F-4D97-AF65-F5344CB8AC3E}">
        <p14:creationId xmlns:p14="http://schemas.microsoft.com/office/powerpoint/2010/main" val="319827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2</a:t>
            </a:fld>
            <a:endParaRPr lang="en-US"/>
          </a:p>
        </p:txBody>
      </p:sp>
    </p:spTree>
    <p:extLst>
      <p:ext uri="{BB962C8B-B14F-4D97-AF65-F5344CB8AC3E}">
        <p14:creationId xmlns:p14="http://schemas.microsoft.com/office/powerpoint/2010/main" val="400032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3</a:t>
            </a:fld>
            <a:endParaRPr lang="en-US"/>
          </a:p>
        </p:txBody>
      </p:sp>
    </p:spTree>
    <p:extLst>
      <p:ext uri="{BB962C8B-B14F-4D97-AF65-F5344CB8AC3E}">
        <p14:creationId xmlns:p14="http://schemas.microsoft.com/office/powerpoint/2010/main" val="393005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4</a:t>
            </a:fld>
            <a:endParaRPr lang="en-US"/>
          </a:p>
        </p:txBody>
      </p:sp>
    </p:spTree>
    <p:extLst>
      <p:ext uri="{BB962C8B-B14F-4D97-AF65-F5344CB8AC3E}">
        <p14:creationId xmlns:p14="http://schemas.microsoft.com/office/powerpoint/2010/main" val="366986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5</a:t>
            </a:fld>
            <a:endParaRPr lang="en-US"/>
          </a:p>
        </p:txBody>
      </p:sp>
    </p:spTree>
    <p:extLst>
      <p:ext uri="{BB962C8B-B14F-4D97-AF65-F5344CB8AC3E}">
        <p14:creationId xmlns:p14="http://schemas.microsoft.com/office/powerpoint/2010/main" val="2594140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6</a:t>
            </a:fld>
            <a:endParaRPr lang="en-US"/>
          </a:p>
        </p:txBody>
      </p:sp>
    </p:spTree>
    <p:extLst>
      <p:ext uri="{BB962C8B-B14F-4D97-AF65-F5344CB8AC3E}">
        <p14:creationId xmlns:p14="http://schemas.microsoft.com/office/powerpoint/2010/main" val="72809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In accordance with the NYSDEC stormwater design criteria for redevelopment projects, if a project decreases the amount of impervious area on a site by 25% or more, water quality treatment requirements are satisfied (New York State Stormwater Design Manual [NYSDM], Section 9.2.1).  Therefore, no additional water quality practices are required for this project. </a:t>
            </a:r>
            <a:endParaRPr lang="en-US" dirty="0"/>
          </a:p>
          <a:p>
            <a:endParaRPr lang="en-US" dirty="0"/>
          </a:p>
          <a:p>
            <a:r>
              <a:rPr lang="en-US" dirty="0"/>
              <a:t>Though not required for water quality treatment or water quantity attenuation purposes, a bioretention basin has been provided at the north site of the site to provide an enhanced collection and treatment area for roof and parking lot runoff.</a:t>
            </a:r>
          </a:p>
        </p:txBody>
      </p:sp>
      <p:sp>
        <p:nvSpPr>
          <p:cNvPr id="4" name="Slide Number Placeholder 3"/>
          <p:cNvSpPr>
            <a:spLocks noGrp="1"/>
          </p:cNvSpPr>
          <p:nvPr>
            <p:ph type="sldNum" sz="quarter" idx="5"/>
          </p:nvPr>
        </p:nvSpPr>
        <p:spPr/>
        <p:txBody>
          <a:bodyPr/>
          <a:lstStyle/>
          <a:p>
            <a:fld id="{66B3AE37-6AB8-4109-A8AB-8C118D0548D6}" type="slidenum">
              <a:rPr lang="en-US" smtClean="0"/>
              <a:t>7</a:t>
            </a:fld>
            <a:endParaRPr lang="en-US"/>
          </a:p>
        </p:txBody>
      </p:sp>
    </p:spTree>
    <p:extLst>
      <p:ext uri="{BB962C8B-B14F-4D97-AF65-F5344CB8AC3E}">
        <p14:creationId xmlns:p14="http://schemas.microsoft.com/office/powerpoint/2010/main" val="1072333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Plant palette of </a:t>
            </a:r>
            <a:r>
              <a:rPr lang="en-US" dirty="0"/>
              <a:t>native and/or adapted plant species that are regionally appropriate</a:t>
            </a:r>
          </a:p>
          <a:p>
            <a:endParaRPr lang="en-US" dirty="0">
              <a:effectLst/>
            </a:endParaRPr>
          </a:p>
          <a:p>
            <a:r>
              <a:rPr lang="en-US" dirty="0"/>
              <a:t>Establishing an attractive streetscape that contributes to the character and appearance of the City and creates a safe and pleasant environment for people</a:t>
            </a:r>
            <a:endParaRPr lang="en-US" dirty="0">
              <a:effectLst/>
            </a:endParaRPr>
          </a:p>
          <a:p>
            <a:endParaRPr lang="en-US" dirty="0">
              <a:effectLst/>
            </a:endParaRPr>
          </a:p>
          <a:p>
            <a:r>
              <a:rPr lang="en-US" dirty="0" err="1">
                <a:effectLst/>
              </a:rPr>
              <a:t>Cornus</a:t>
            </a:r>
            <a:r>
              <a:rPr lang="en-US" dirty="0">
                <a:effectLst/>
              </a:rPr>
              <a:t> mas `Golden Glory` / Golden Glory Cornelian Cherry</a:t>
            </a:r>
          </a:p>
          <a:p>
            <a:r>
              <a:rPr lang="en-US" dirty="0">
                <a:effectLst/>
              </a:rPr>
              <a:t>Gleditsia </a:t>
            </a:r>
            <a:r>
              <a:rPr lang="en-US" dirty="0" err="1">
                <a:effectLst/>
              </a:rPr>
              <a:t>triacanthos</a:t>
            </a:r>
            <a:r>
              <a:rPr lang="en-US" dirty="0">
                <a:effectLst/>
              </a:rPr>
              <a:t> inermis `Skyline` / Skyline Honey Locust</a:t>
            </a:r>
          </a:p>
          <a:p>
            <a:r>
              <a:rPr lang="en-US" dirty="0">
                <a:effectLst/>
              </a:rPr>
              <a:t>Ostrya virginiana / American Hophornbeam</a:t>
            </a:r>
          </a:p>
          <a:p>
            <a:r>
              <a:rPr lang="en-US" dirty="0">
                <a:effectLst/>
              </a:rPr>
              <a:t>Prunus </a:t>
            </a:r>
            <a:r>
              <a:rPr lang="en-US" dirty="0" err="1">
                <a:effectLst/>
              </a:rPr>
              <a:t>serrulata</a:t>
            </a:r>
            <a:r>
              <a:rPr lang="en-US" dirty="0">
                <a:effectLst/>
              </a:rPr>
              <a:t> / Japanese Flowering Cherry</a:t>
            </a:r>
          </a:p>
          <a:p>
            <a:r>
              <a:rPr lang="en-US" dirty="0">
                <a:effectLst/>
              </a:rPr>
              <a:t>Thuja occidentalis / American Arborvitae</a:t>
            </a:r>
          </a:p>
          <a:p>
            <a:endParaRPr lang="en-US" dirty="0">
              <a:effectLst/>
            </a:endParaRPr>
          </a:p>
          <a:p>
            <a:r>
              <a:rPr lang="en-US" dirty="0">
                <a:effectLst/>
              </a:rPr>
              <a:t>Chaenomeles speciosa 'Scarlet Storm' / Double Take® Scarlet Storm Flowering Quince</a:t>
            </a:r>
          </a:p>
          <a:p>
            <a:r>
              <a:rPr lang="en-US" dirty="0">
                <a:effectLst/>
              </a:rPr>
              <a:t>Hydrangea macrophylla 'Big Daddy' / Big Daddy Hydrangea</a:t>
            </a:r>
          </a:p>
          <a:p>
            <a:r>
              <a:rPr lang="en-US" dirty="0">
                <a:effectLst/>
              </a:rPr>
              <a:t>Juniperus </a:t>
            </a:r>
            <a:r>
              <a:rPr lang="en-US" dirty="0" err="1">
                <a:effectLst/>
              </a:rPr>
              <a:t>horizontalis</a:t>
            </a:r>
            <a:r>
              <a:rPr lang="en-US" dirty="0">
                <a:effectLst/>
              </a:rPr>
              <a:t> '</a:t>
            </a:r>
            <a:r>
              <a:rPr lang="en-US" dirty="0" err="1">
                <a:effectLst/>
              </a:rPr>
              <a:t>Hegedus</a:t>
            </a:r>
            <a:r>
              <a:rPr lang="en-US" dirty="0">
                <a:effectLst/>
              </a:rPr>
              <a:t>' / Good Vibrations® Gold Juniper</a:t>
            </a:r>
          </a:p>
          <a:p>
            <a:r>
              <a:rPr lang="en-US" dirty="0">
                <a:effectLst/>
              </a:rPr>
              <a:t>Rhus </a:t>
            </a:r>
            <a:r>
              <a:rPr lang="en-US" dirty="0" err="1">
                <a:effectLst/>
              </a:rPr>
              <a:t>aromatica</a:t>
            </a:r>
            <a:r>
              <a:rPr lang="en-US" dirty="0">
                <a:effectLst/>
              </a:rPr>
              <a:t> 'Gro-Low' / Gro-Low Fragrant Sumac</a:t>
            </a:r>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8</a:t>
            </a:fld>
            <a:endParaRPr lang="en-US"/>
          </a:p>
        </p:txBody>
      </p:sp>
    </p:spTree>
    <p:extLst>
      <p:ext uri="{BB962C8B-B14F-4D97-AF65-F5344CB8AC3E}">
        <p14:creationId xmlns:p14="http://schemas.microsoft.com/office/powerpoint/2010/main" val="105414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3AE37-6AB8-4109-A8AB-8C118D0548D6}" type="slidenum">
              <a:rPr lang="en-US" smtClean="0"/>
              <a:t>9</a:t>
            </a:fld>
            <a:endParaRPr lang="en-US"/>
          </a:p>
        </p:txBody>
      </p:sp>
    </p:spTree>
    <p:extLst>
      <p:ext uri="{BB962C8B-B14F-4D97-AF65-F5344CB8AC3E}">
        <p14:creationId xmlns:p14="http://schemas.microsoft.com/office/powerpoint/2010/main" val="1609439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4119"/>
            <a:ext cx="12206090" cy="3043881"/>
          </a:xfrm>
          <a:prstGeom prst="rect">
            <a:avLst/>
          </a:prstGeom>
        </p:spPr>
      </p:pic>
      <p:sp>
        <p:nvSpPr>
          <p:cNvPr id="2" name="Title 1"/>
          <p:cNvSpPr>
            <a:spLocks noGrp="1"/>
          </p:cNvSpPr>
          <p:nvPr>
            <p:ph type="ctrTitle"/>
          </p:nvPr>
        </p:nvSpPr>
        <p:spPr>
          <a:xfrm>
            <a:off x="514607" y="4806779"/>
            <a:ext cx="3204777" cy="1681409"/>
          </a:xfrm>
          <a:prstGeom prst="rect">
            <a:avLst/>
          </a:prstGeom>
        </p:spPr>
        <p:txBody>
          <a:bodyPr anchor="t"/>
          <a:lstStyle>
            <a:lvl1pPr algn="l">
              <a:defRPr sz="3600" b="1">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9025" y="254573"/>
            <a:ext cx="1021643" cy="638063"/>
          </a:xfrm>
          <a:prstGeom prst="rect">
            <a:avLst/>
          </a:prstGeom>
          <a:ln>
            <a:solidFill>
              <a:schemeClr val="bg1"/>
            </a:solidFill>
          </a:ln>
        </p:spPr>
      </p:pic>
    </p:spTree>
    <p:extLst>
      <p:ext uri="{BB962C8B-B14F-4D97-AF65-F5344CB8AC3E}">
        <p14:creationId xmlns:p14="http://schemas.microsoft.com/office/powerpoint/2010/main" val="1834340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Freeform 10"/>
          <p:cNvSpPr/>
          <p:nvPr userDrawn="1"/>
        </p:nvSpPr>
        <p:spPr>
          <a:xfrm rot="10800000" flipV="1">
            <a:off x="-1" y="1"/>
            <a:ext cx="12058373" cy="1204912"/>
          </a:xfrm>
          <a:custGeom>
            <a:avLst/>
            <a:gdLst>
              <a:gd name="connsiteX0" fmla="*/ 0 w 4171950"/>
              <a:gd name="connsiteY0" fmla="*/ 0 h 1400175"/>
              <a:gd name="connsiteX1" fmla="*/ 4171950 w 4171950"/>
              <a:gd name="connsiteY1" fmla="*/ 0 h 1400175"/>
              <a:gd name="connsiteX2" fmla="*/ 4171950 w 4171950"/>
              <a:gd name="connsiteY2" fmla="*/ 152400 h 1400175"/>
              <a:gd name="connsiteX3" fmla="*/ 4010025 w 4171950"/>
              <a:gd name="connsiteY3" fmla="*/ 752475 h 1400175"/>
              <a:gd name="connsiteX4" fmla="*/ 38100 w 4171950"/>
              <a:gd name="connsiteY4" fmla="*/ 1400175 h 1400175"/>
              <a:gd name="connsiteX5" fmla="*/ 0 w 4171950"/>
              <a:gd name="connsiteY5" fmla="*/ 0 h 1400175"/>
              <a:gd name="connsiteX0" fmla="*/ 0 w 4179571"/>
              <a:gd name="connsiteY0" fmla="*/ 0 h 1400175"/>
              <a:gd name="connsiteX1" fmla="*/ 4171950 w 4179571"/>
              <a:gd name="connsiteY1" fmla="*/ 0 h 1400175"/>
              <a:gd name="connsiteX2" fmla="*/ 4179571 w 4179571"/>
              <a:gd name="connsiteY2" fmla="*/ 523875 h 1400175"/>
              <a:gd name="connsiteX3" fmla="*/ 4010025 w 4179571"/>
              <a:gd name="connsiteY3" fmla="*/ 752475 h 1400175"/>
              <a:gd name="connsiteX4" fmla="*/ 38100 w 4179571"/>
              <a:gd name="connsiteY4" fmla="*/ 1400175 h 1400175"/>
              <a:gd name="connsiteX5" fmla="*/ 0 w 4179571"/>
              <a:gd name="connsiteY5" fmla="*/ 0 h 1400175"/>
              <a:gd name="connsiteX0" fmla="*/ 3 w 4179574"/>
              <a:gd name="connsiteY0" fmla="*/ 0 h 1181100"/>
              <a:gd name="connsiteX1" fmla="*/ 4171953 w 4179574"/>
              <a:gd name="connsiteY1" fmla="*/ 0 h 1181100"/>
              <a:gd name="connsiteX2" fmla="*/ 4179574 w 4179574"/>
              <a:gd name="connsiteY2" fmla="*/ 523875 h 1181100"/>
              <a:gd name="connsiteX3" fmla="*/ 4010028 w 4179574"/>
              <a:gd name="connsiteY3" fmla="*/ 752475 h 1181100"/>
              <a:gd name="connsiteX4" fmla="*/ 0 w 4179574"/>
              <a:gd name="connsiteY4" fmla="*/ 1181100 h 1181100"/>
              <a:gd name="connsiteX5" fmla="*/ 3 w 4179574"/>
              <a:gd name="connsiteY5" fmla="*/ 0 h 1181100"/>
              <a:gd name="connsiteX0" fmla="*/ 3 w 4179574"/>
              <a:gd name="connsiteY0" fmla="*/ 0 h 1181100"/>
              <a:gd name="connsiteX1" fmla="*/ 4171953 w 4179574"/>
              <a:gd name="connsiteY1" fmla="*/ 0 h 1181100"/>
              <a:gd name="connsiteX2" fmla="*/ 4179574 w 4179574"/>
              <a:gd name="connsiteY2" fmla="*/ 523875 h 1181100"/>
              <a:gd name="connsiteX3" fmla="*/ 2966008 w 4179574"/>
              <a:gd name="connsiteY3" fmla="*/ 1076325 h 1181100"/>
              <a:gd name="connsiteX4" fmla="*/ 0 w 4179574"/>
              <a:gd name="connsiteY4" fmla="*/ 1181100 h 1181100"/>
              <a:gd name="connsiteX5" fmla="*/ 3 w 4179574"/>
              <a:gd name="connsiteY5" fmla="*/ 0 h 1181100"/>
              <a:gd name="connsiteX0" fmla="*/ 3 w 4179574"/>
              <a:gd name="connsiteY0" fmla="*/ 0 h 1181100"/>
              <a:gd name="connsiteX1" fmla="*/ 4171953 w 4179574"/>
              <a:gd name="connsiteY1" fmla="*/ 0 h 1181100"/>
              <a:gd name="connsiteX2" fmla="*/ 4179574 w 4179574"/>
              <a:gd name="connsiteY2" fmla="*/ 523875 h 1181100"/>
              <a:gd name="connsiteX3" fmla="*/ 4131958 w 4179574"/>
              <a:gd name="connsiteY3" fmla="*/ 828675 h 1181100"/>
              <a:gd name="connsiteX4" fmla="*/ 0 w 4179574"/>
              <a:gd name="connsiteY4" fmla="*/ 1181100 h 1181100"/>
              <a:gd name="connsiteX5" fmla="*/ 3 w 4179574"/>
              <a:gd name="connsiteY5" fmla="*/ 0 h 1181100"/>
              <a:gd name="connsiteX0" fmla="*/ 3 w 4179574"/>
              <a:gd name="connsiteY0" fmla="*/ 0 h 1181100"/>
              <a:gd name="connsiteX1" fmla="*/ 2175360 w 4179574"/>
              <a:gd name="connsiteY1" fmla="*/ 0 h 1181100"/>
              <a:gd name="connsiteX2" fmla="*/ 4179574 w 4179574"/>
              <a:gd name="connsiteY2" fmla="*/ 523875 h 1181100"/>
              <a:gd name="connsiteX3" fmla="*/ 4131958 w 4179574"/>
              <a:gd name="connsiteY3" fmla="*/ 828675 h 1181100"/>
              <a:gd name="connsiteX4" fmla="*/ 0 w 4179574"/>
              <a:gd name="connsiteY4" fmla="*/ 1181100 h 1181100"/>
              <a:gd name="connsiteX5" fmla="*/ 3 w 4179574"/>
              <a:gd name="connsiteY5" fmla="*/ 0 h 1181100"/>
              <a:gd name="connsiteX0" fmla="*/ 3 w 4179574"/>
              <a:gd name="connsiteY0" fmla="*/ 9525 h 1190625"/>
              <a:gd name="connsiteX1" fmla="*/ 2175360 w 4179574"/>
              <a:gd name="connsiteY1" fmla="*/ 9525 h 1190625"/>
              <a:gd name="connsiteX2" fmla="*/ 4179574 w 4179574"/>
              <a:gd name="connsiteY2" fmla="*/ 0 h 1190625"/>
              <a:gd name="connsiteX3" fmla="*/ 4131958 w 4179574"/>
              <a:gd name="connsiteY3" fmla="*/ 838200 h 1190625"/>
              <a:gd name="connsiteX4" fmla="*/ 0 w 4179574"/>
              <a:gd name="connsiteY4" fmla="*/ 1190625 h 1190625"/>
              <a:gd name="connsiteX5" fmla="*/ 3 w 4179574"/>
              <a:gd name="connsiteY5" fmla="*/ 9525 h 1190625"/>
              <a:gd name="connsiteX0" fmla="*/ 3 w 4170048"/>
              <a:gd name="connsiteY0" fmla="*/ 0 h 1181100"/>
              <a:gd name="connsiteX1" fmla="*/ 2175360 w 4170048"/>
              <a:gd name="connsiteY1" fmla="*/ 0 h 1181100"/>
              <a:gd name="connsiteX2" fmla="*/ 4170048 w 4170048"/>
              <a:gd name="connsiteY2" fmla="*/ 0 h 1181100"/>
              <a:gd name="connsiteX3" fmla="*/ 4131958 w 4170048"/>
              <a:gd name="connsiteY3" fmla="*/ 828675 h 1181100"/>
              <a:gd name="connsiteX4" fmla="*/ 0 w 4170048"/>
              <a:gd name="connsiteY4" fmla="*/ 1181100 h 1181100"/>
              <a:gd name="connsiteX5" fmla="*/ 3 w 4170048"/>
              <a:gd name="connsiteY5" fmla="*/ 0 h 1181100"/>
              <a:gd name="connsiteX0" fmla="*/ 3 w 4170048"/>
              <a:gd name="connsiteY0" fmla="*/ 0 h 1181100"/>
              <a:gd name="connsiteX1" fmla="*/ 2175360 w 4170048"/>
              <a:gd name="connsiteY1" fmla="*/ 0 h 1181100"/>
              <a:gd name="connsiteX2" fmla="*/ 4170048 w 4170048"/>
              <a:gd name="connsiteY2" fmla="*/ 0 h 1181100"/>
              <a:gd name="connsiteX3" fmla="*/ 4141483 w 4170048"/>
              <a:gd name="connsiteY3" fmla="*/ 828675 h 1181100"/>
              <a:gd name="connsiteX4" fmla="*/ 0 w 4170048"/>
              <a:gd name="connsiteY4" fmla="*/ 1181100 h 1181100"/>
              <a:gd name="connsiteX5" fmla="*/ 3 w 4170048"/>
              <a:gd name="connsiteY5" fmla="*/ 0 h 1181100"/>
              <a:gd name="connsiteX0" fmla="*/ 3 w 4164332"/>
              <a:gd name="connsiteY0" fmla="*/ 0 h 1181100"/>
              <a:gd name="connsiteX1" fmla="*/ 2175360 w 4164332"/>
              <a:gd name="connsiteY1" fmla="*/ 0 h 1181100"/>
              <a:gd name="connsiteX2" fmla="*/ 4164332 w 4164332"/>
              <a:gd name="connsiteY2" fmla="*/ 0 h 1181100"/>
              <a:gd name="connsiteX3" fmla="*/ 4141483 w 4164332"/>
              <a:gd name="connsiteY3" fmla="*/ 828675 h 1181100"/>
              <a:gd name="connsiteX4" fmla="*/ 0 w 4164332"/>
              <a:gd name="connsiteY4" fmla="*/ 1181100 h 1181100"/>
              <a:gd name="connsiteX5" fmla="*/ 3 w 4164332"/>
              <a:gd name="connsiteY5" fmla="*/ 0 h 1181100"/>
              <a:gd name="connsiteX0" fmla="*/ 3 w 4164332"/>
              <a:gd name="connsiteY0" fmla="*/ 0 h 1181100"/>
              <a:gd name="connsiteX1" fmla="*/ 2175360 w 4164332"/>
              <a:gd name="connsiteY1" fmla="*/ 0 h 1181100"/>
              <a:gd name="connsiteX2" fmla="*/ 4164332 w 4164332"/>
              <a:gd name="connsiteY2" fmla="*/ 0 h 1181100"/>
              <a:gd name="connsiteX3" fmla="*/ 4135767 w 4164332"/>
              <a:gd name="connsiteY3" fmla="*/ 995362 h 1181100"/>
              <a:gd name="connsiteX4" fmla="*/ 0 w 4164332"/>
              <a:gd name="connsiteY4" fmla="*/ 1181100 h 1181100"/>
              <a:gd name="connsiteX5" fmla="*/ 3 w 4164332"/>
              <a:gd name="connsiteY5" fmla="*/ 0 h 1181100"/>
              <a:gd name="connsiteX0" fmla="*/ 3 w 4164332"/>
              <a:gd name="connsiteY0" fmla="*/ 0 h 1204912"/>
              <a:gd name="connsiteX1" fmla="*/ 2175360 w 4164332"/>
              <a:gd name="connsiteY1" fmla="*/ 0 h 1204912"/>
              <a:gd name="connsiteX2" fmla="*/ 4164332 w 4164332"/>
              <a:gd name="connsiteY2" fmla="*/ 0 h 1204912"/>
              <a:gd name="connsiteX3" fmla="*/ 4120679 w 4164332"/>
              <a:gd name="connsiteY3" fmla="*/ 1204912 h 1204912"/>
              <a:gd name="connsiteX4" fmla="*/ 0 w 4164332"/>
              <a:gd name="connsiteY4" fmla="*/ 1181100 h 1204912"/>
              <a:gd name="connsiteX5" fmla="*/ 3 w 4164332"/>
              <a:gd name="connsiteY5" fmla="*/ 0 h 1204912"/>
              <a:gd name="connsiteX0" fmla="*/ 3 w 4164332"/>
              <a:gd name="connsiteY0" fmla="*/ 0 h 1204912"/>
              <a:gd name="connsiteX1" fmla="*/ 2175360 w 4164332"/>
              <a:gd name="connsiteY1" fmla="*/ 0 h 1204912"/>
              <a:gd name="connsiteX2" fmla="*/ 4164332 w 4164332"/>
              <a:gd name="connsiteY2" fmla="*/ 0 h 1204912"/>
              <a:gd name="connsiteX3" fmla="*/ 4120679 w 4164332"/>
              <a:gd name="connsiteY3" fmla="*/ 1204912 h 1204912"/>
              <a:gd name="connsiteX4" fmla="*/ 0 w 4164332"/>
              <a:gd name="connsiteY4" fmla="*/ 1066800 h 1204912"/>
              <a:gd name="connsiteX5" fmla="*/ 3 w 4164332"/>
              <a:gd name="connsiteY5" fmla="*/ 0 h 1204912"/>
              <a:gd name="connsiteX0" fmla="*/ 3 w 4164616"/>
              <a:gd name="connsiteY0" fmla="*/ 0 h 1204912"/>
              <a:gd name="connsiteX1" fmla="*/ 2175360 w 4164616"/>
              <a:gd name="connsiteY1" fmla="*/ 0 h 1204912"/>
              <a:gd name="connsiteX2" fmla="*/ 4164332 w 4164616"/>
              <a:gd name="connsiteY2" fmla="*/ 0 h 1204912"/>
              <a:gd name="connsiteX3" fmla="*/ 4164616 w 4164616"/>
              <a:gd name="connsiteY3" fmla="*/ 1204912 h 1204912"/>
              <a:gd name="connsiteX4" fmla="*/ 0 w 4164616"/>
              <a:gd name="connsiteY4" fmla="*/ 1066800 h 1204912"/>
              <a:gd name="connsiteX5" fmla="*/ 3 w 4164616"/>
              <a:gd name="connsiteY5" fmla="*/ 0 h 1204912"/>
              <a:gd name="connsiteX0" fmla="*/ 76894 w 4241507"/>
              <a:gd name="connsiteY0" fmla="*/ 0 h 1204912"/>
              <a:gd name="connsiteX1" fmla="*/ 2252251 w 4241507"/>
              <a:gd name="connsiteY1" fmla="*/ 0 h 1204912"/>
              <a:gd name="connsiteX2" fmla="*/ 4241223 w 4241507"/>
              <a:gd name="connsiteY2" fmla="*/ 0 h 1204912"/>
              <a:gd name="connsiteX3" fmla="*/ 4241507 w 4241507"/>
              <a:gd name="connsiteY3" fmla="*/ 1204912 h 1204912"/>
              <a:gd name="connsiteX4" fmla="*/ 0 w 4241507"/>
              <a:gd name="connsiteY4" fmla="*/ 1085850 h 1204912"/>
              <a:gd name="connsiteX5" fmla="*/ 76894 w 4241507"/>
              <a:gd name="connsiteY5" fmla="*/ 0 h 1204912"/>
              <a:gd name="connsiteX0" fmla="*/ 47602 w 4241507"/>
              <a:gd name="connsiteY0" fmla="*/ 19050 h 1204912"/>
              <a:gd name="connsiteX1" fmla="*/ 2252251 w 4241507"/>
              <a:gd name="connsiteY1" fmla="*/ 0 h 1204912"/>
              <a:gd name="connsiteX2" fmla="*/ 4241223 w 4241507"/>
              <a:gd name="connsiteY2" fmla="*/ 0 h 1204912"/>
              <a:gd name="connsiteX3" fmla="*/ 4241507 w 4241507"/>
              <a:gd name="connsiteY3" fmla="*/ 1204912 h 1204912"/>
              <a:gd name="connsiteX4" fmla="*/ 0 w 4241507"/>
              <a:gd name="connsiteY4" fmla="*/ 1085850 h 1204912"/>
              <a:gd name="connsiteX5" fmla="*/ 47602 w 4241507"/>
              <a:gd name="connsiteY5" fmla="*/ 19050 h 12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507" h="1204912">
                <a:moveTo>
                  <a:pt x="47602" y="19050"/>
                </a:moveTo>
                <a:lnTo>
                  <a:pt x="2252251" y="0"/>
                </a:lnTo>
                <a:lnTo>
                  <a:pt x="4241223" y="0"/>
                </a:lnTo>
                <a:cubicBezTo>
                  <a:pt x="4241318" y="401637"/>
                  <a:pt x="4241412" y="803275"/>
                  <a:pt x="4241507" y="1204912"/>
                </a:cubicBezTo>
                <a:lnTo>
                  <a:pt x="0" y="1085850"/>
                </a:lnTo>
                <a:lnTo>
                  <a:pt x="47602" y="19050"/>
                </a:lnTo>
                <a:close/>
              </a:path>
            </a:pathLst>
          </a:custGeom>
          <a:gradFill>
            <a:gsLst>
              <a:gs pos="0">
                <a:schemeClr val="accent1">
                  <a:lumMod val="5000"/>
                  <a:lumOff val="95000"/>
                  <a:alpha val="4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1163349" y="361950"/>
            <a:ext cx="10210668" cy="590550"/>
          </a:xfrm>
          <a:prstGeom prst="rect">
            <a:avLst/>
          </a:prstGeom>
        </p:spPr>
        <p:txBody>
          <a:bodyPr anchor="t">
            <a:noAutofit/>
          </a:bodyPr>
          <a:lstStyle>
            <a:lvl1pPr marL="0" indent="0">
              <a:buClr>
                <a:srgbClr val="DEA900"/>
              </a:buClr>
              <a:buFontTx/>
              <a:buNone/>
              <a:defRPr sz="4000" b="1">
                <a:solidFill>
                  <a:srgbClr val="1C4D66"/>
                </a:solidFill>
                <a:latin typeface="Segoe UI Light" panose="020B0502040204020203" pitchFamily="34" charset="0"/>
                <a:cs typeface="Segoe UI Light" panose="020B0502040204020203" pitchFamily="34" charset="0"/>
              </a:defRPr>
            </a:lvl1pPr>
          </a:lstStyle>
          <a:p>
            <a:r>
              <a:rPr lang="en-US"/>
              <a:t>Click to edit</a:t>
            </a:r>
            <a:br>
              <a:rPr lang="en-US"/>
            </a:br>
            <a:br>
              <a:rPr lang="en-US"/>
            </a:br>
            <a:br>
              <a:rPr lang="en-US"/>
            </a:br>
            <a:br>
              <a:rPr lang="en-US"/>
            </a:b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21664" cy="6858000"/>
          </a:xfrm>
          <a:prstGeom prst="rect">
            <a:avLst/>
          </a:prstGeom>
        </p:spPr>
      </p:pic>
      <p:sp>
        <p:nvSpPr>
          <p:cNvPr id="13" name="Content Placeholder 2"/>
          <p:cNvSpPr>
            <a:spLocks noGrp="1"/>
          </p:cNvSpPr>
          <p:nvPr userDrawn="1">
            <p:ph sz="half" idx="1"/>
          </p:nvPr>
        </p:nvSpPr>
        <p:spPr>
          <a:xfrm>
            <a:off x="1163348" y="1284287"/>
            <a:ext cx="10210669" cy="4764088"/>
          </a:xfrm>
          <a:prstGeom prst="rect">
            <a:avLst/>
          </a:prstGeom>
        </p:spPr>
        <p:txBody>
          <a:bodyPr>
            <a:normAutofit/>
          </a:bodyPr>
          <a:lstStyle>
            <a:lvl1pPr marL="228600" indent="-228600">
              <a:buClr>
                <a:srgbClr val="DEA900"/>
              </a:buClr>
              <a:buSzPct val="60000"/>
              <a:buFont typeface="Segoe UI" panose="020B0502040204020203" pitchFamily="34" charset="0"/>
              <a:buChar char="♦"/>
              <a:defRPr sz="2400" b="1">
                <a:solidFill>
                  <a:schemeClr val="bg2">
                    <a:lumMod val="50000"/>
                  </a:schemeClr>
                </a:solidFill>
                <a:latin typeface="Segoe UI Light" panose="020B0502040204020203" pitchFamily="34" charset="0"/>
                <a:cs typeface="Segoe UI Light" panose="020B0502040204020203" pitchFamily="34" charset="0"/>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74107" y="6271158"/>
            <a:ext cx="582916" cy="364058"/>
          </a:xfrm>
          <a:prstGeom prst="rect">
            <a:avLst/>
          </a:prstGeom>
          <a:ln>
            <a:solidFill>
              <a:schemeClr val="bg1"/>
            </a:solidFill>
          </a:ln>
        </p:spPr>
      </p:pic>
    </p:spTree>
    <p:extLst>
      <p:ext uri="{BB962C8B-B14F-4D97-AF65-F5344CB8AC3E}">
        <p14:creationId xmlns:p14="http://schemas.microsoft.com/office/powerpoint/2010/main" val="1149530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204B1-8F0B-4A31-9EF0-92275A8C1049}"/>
              </a:ext>
            </a:extLst>
          </p:cNvPr>
          <p:cNvSpPr/>
          <p:nvPr userDrawn="1"/>
        </p:nvSpPr>
        <p:spPr>
          <a:xfrm>
            <a:off x="0" y="0"/>
            <a:ext cx="12192000" cy="6858000"/>
          </a:xfrm>
          <a:prstGeom prst="rect">
            <a:avLst/>
          </a:prstGeom>
          <a:solidFill>
            <a:srgbClr val="0C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75D6CE-BF8A-4B28-92B2-3911E7B121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91" y="6309697"/>
            <a:ext cx="582916" cy="364058"/>
          </a:xfrm>
          <a:prstGeom prst="rect">
            <a:avLst/>
          </a:prstGeom>
          <a:ln>
            <a:solidFill>
              <a:schemeClr val="bg1"/>
            </a:solidFill>
          </a:ln>
        </p:spPr>
      </p:pic>
    </p:spTree>
    <p:extLst>
      <p:ext uri="{BB962C8B-B14F-4D97-AF65-F5344CB8AC3E}">
        <p14:creationId xmlns:p14="http://schemas.microsoft.com/office/powerpoint/2010/main" val="977804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E48DCE-19E1-4C95-9E1E-999152387E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91" y="6309697"/>
            <a:ext cx="582916" cy="364058"/>
          </a:xfrm>
          <a:prstGeom prst="rect">
            <a:avLst/>
          </a:prstGeom>
          <a:ln>
            <a:solidFill>
              <a:schemeClr val="bg1"/>
            </a:solidFill>
          </a:ln>
        </p:spPr>
      </p:pic>
    </p:spTree>
    <p:extLst>
      <p:ext uri="{BB962C8B-B14F-4D97-AF65-F5344CB8AC3E}">
        <p14:creationId xmlns:p14="http://schemas.microsoft.com/office/powerpoint/2010/main" val="267413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
            <a:ext cx="12205673" cy="1383960"/>
          </a:xfrm>
          <a:prstGeom prst="rect">
            <a:avLst/>
          </a:prstGeom>
        </p:spPr>
      </p:pic>
      <p:sp>
        <p:nvSpPr>
          <p:cNvPr id="2" name="Title 1"/>
          <p:cNvSpPr>
            <a:spLocks noGrp="1"/>
          </p:cNvSpPr>
          <p:nvPr userDrawn="1">
            <p:ph type="title"/>
          </p:nvPr>
        </p:nvSpPr>
        <p:spPr>
          <a:xfrm>
            <a:off x="352425" y="297658"/>
            <a:ext cx="10658475" cy="699292"/>
          </a:xfrm>
          <a:prstGeom prst="rect">
            <a:avLst/>
          </a:prstGeom>
        </p:spPr>
        <p:txBody>
          <a:bodyPr/>
          <a:lstStyle>
            <a:lvl1pPr>
              <a:defRPr>
                <a:solidFill>
                  <a:schemeClr val="bg1"/>
                </a:solidFill>
                <a:latin typeface="Segoe UI Light" panose="020B0502040204020203" pitchFamily="34" charset="0"/>
                <a:cs typeface="Segoe UI Light" panose="020B0502040204020203" pitchFamily="34" charset="0"/>
              </a:defRPr>
            </a:lvl1pPr>
          </a:lstStyle>
          <a:p>
            <a:r>
              <a:rPr lang="en-US"/>
              <a:t>Click to edit</a:t>
            </a:r>
          </a:p>
        </p:txBody>
      </p:sp>
      <p:sp>
        <p:nvSpPr>
          <p:cNvPr id="4" name="Date Placeholder 3"/>
          <p:cNvSpPr>
            <a:spLocks noGrp="1"/>
          </p:cNvSpPr>
          <p:nvPr userDrawn="1">
            <p:ph type="dt" sz="half" idx="10"/>
          </p:nvPr>
        </p:nvSpPr>
        <p:spPr/>
        <p:txBody>
          <a:bodyPr/>
          <a:lstStyle/>
          <a:p>
            <a:fld id="{12F903D5-4E41-4A8A-8975-A2CE8EADDD20}" type="datetimeFigureOut">
              <a:rPr lang="en-US" smtClean="0"/>
              <a:t>11/7/2024</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a:xfrm>
            <a:off x="8401050" y="6356350"/>
            <a:ext cx="2286000" cy="365125"/>
          </a:xfrm>
        </p:spPr>
        <p:txBody>
          <a:bodyPr/>
          <a:lstStyle/>
          <a:p>
            <a:fld id="{BE39E989-3E8E-47B1-BA5F-EB278A4253B9}" type="slidenum">
              <a:rPr lang="en-US" smtClean="0"/>
              <a:t>‹#›</a:t>
            </a:fld>
            <a:endParaRPr lang="en-US"/>
          </a:p>
        </p:txBody>
      </p:sp>
      <p:sp>
        <p:nvSpPr>
          <p:cNvPr id="11" name="Content Placeholder 2"/>
          <p:cNvSpPr>
            <a:spLocks noGrp="1"/>
          </p:cNvSpPr>
          <p:nvPr userDrawn="1">
            <p:ph sz="half" idx="13"/>
          </p:nvPr>
        </p:nvSpPr>
        <p:spPr>
          <a:xfrm>
            <a:off x="352425" y="1449859"/>
            <a:ext cx="10658475" cy="4588201"/>
          </a:xfrm>
          <a:prstGeom prst="rect">
            <a:avLst/>
          </a:prstGeom>
        </p:spPr>
        <p:txBody>
          <a:bodyPr>
            <a:normAutofit/>
          </a:bodyPr>
          <a:lstStyle>
            <a:lvl1pPr marL="228600" indent="-228600">
              <a:buClr>
                <a:srgbClr val="DEA900"/>
              </a:buClr>
              <a:buSzPct val="60000"/>
              <a:buFont typeface="Segoe UI" panose="020B0502040204020203" pitchFamily="34" charset="0"/>
              <a:buChar char="♦"/>
              <a:defRPr sz="2400" b="1">
                <a:solidFill>
                  <a:schemeClr val="bg2">
                    <a:lumMod val="50000"/>
                  </a:schemeClr>
                </a:solidFill>
                <a:latin typeface="Segoe UI Light" panose="020B0502040204020203" pitchFamily="34" charset="0"/>
                <a:cs typeface="Segoe UI Light" panose="020B0502040204020203" pitchFamily="34" charset="0"/>
              </a:defRPr>
            </a:lvl1pPr>
          </a:lstStyle>
          <a:p>
            <a:pPr lvl="0"/>
            <a:r>
              <a:rPr lang="en-US"/>
              <a:t>Edit Master text styles</a:t>
            </a:r>
          </a:p>
          <a:p>
            <a:pPr lvl="0"/>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82078" y="6328357"/>
            <a:ext cx="582916" cy="364058"/>
          </a:xfrm>
          <a:prstGeom prst="rect">
            <a:avLst/>
          </a:prstGeom>
          <a:ln>
            <a:solidFill>
              <a:schemeClr val="bg1"/>
            </a:solidFill>
          </a:ln>
        </p:spPr>
      </p:pic>
    </p:spTree>
    <p:extLst>
      <p:ext uri="{BB962C8B-B14F-4D97-AF65-F5344CB8AC3E}">
        <p14:creationId xmlns:p14="http://schemas.microsoft.com/office/powerpoint/2010/main" val="102679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204B1-8F0B-4A31-9EF0-92275A8C1049}"/>
              </a:ext>
            </a:extLst>
          </p:cNvPr>
          <p:cNvSpPr/>
          <p:nvPr userDrawn="1"/>
        </p:nvSpPr>
        <p:spPr>
          <a:xfrm>
            <a:off x="0" y="0"/>
            <a:ext cx="12192000" cy="6858000"/>
          </a:xfrm>
          <a:prstGeom prst="rect">
            <a:avLst/>
          </a:prstGeom>
          <a:solidFill>
            <a:srgbClr val="CA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86C82B1-660F-499C-9F08-83DE3A5E67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91" y="6309697"/>
            <a:ext cx="582916" cy="364058"/>
          </a:xfrm>
          <a:prstGeom prst="rect">
            <a:avLst/>
          </a:prstGeom>
          <a:ln>
            <a:solidFill>
              <a:schemeClr val="bg1"/>
            </a:solidFill>
          </a:ln>
        </p:spPr>
      </p:pic>
    </p:spTree>
    <p:extLst>
      <p:ext uri="{BB962C8B-B14F-4D97-AF65-F5344CB8AC3E}">
        <p14:creationId xmlns:p14="http://schemas.microsoft.com/office/powerpoint/2010/main" val="213458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9480" y="0"/>
            <a:ext cx="1112520"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391" y="6309697"/>
            <a:ext cx="582916" cy="364058"/>
          </a:xfrm>
          <a:prstGeom prst="rect">
            <a:avLst/>
          </a:prstGeom>
          <a:ln>
            <a:solidFill>
              <a:schemeClr val="bg1"/>
            </a:solidFill>
          </a:ln>
        </p:spPr>
      </p:pic>
      <p:sp>
        <p:nvSpPr>
          <p:cNvPr id="11" name="Content Placeholder 2"/>
          <p:cNvSpPr>
            <a:spLocks noGrp="1"/>
          </p:cNvSpPr>
          <p:nvPr userDrawn="1">
            <p:ph sz="half" idx="13"/>
          </p:nvPr>
        </p:nvSpPr>
        <p:spPr>
          <a:xfrm>
            <a:off x="352425" y="1284287"/>
            <a:ext cx="10334625" cy="4764088"/>
          </a:xfrm>
          <a:prstGeom prst="rect">
            <a:avLst/>
          </a:prstGeom>
        </p:spPr>
        <p:txBody>
          <a:bodyPr>
            <a:normAutofit/>
          </a:bodyPr>
          <a:lstStyle>
            <a:lvl1pPr marL="228600" indent="-228600">
              <a:buClr>
                <a:srgbClr val="DEA900"/>
              </a:buClr>
              <a:buSzPct val="60000"/>
              <a:buFont typeface="Segoe UI" panose="020B0502040204020203" pitchFamily="34" charset="0"/>
              <a:buChar char="♦"/>
              <a:defRPr sz="2400" b="1">
                <a:solidFill>
                  <a:schemeClr val="bg2">
                    <a:lumMod val="50000"/>
                  </a:schemeClr>
                </a:solidFill>
                <a:latin typeface="Segoe UI Light" panose="020B0502040204020203" pitchFamily="34" charset="0"/>
                <a:cs typeface="Segoe UI Light" panose="020B0502040204020203" pitchFamily="34" charset="0"/>
              </a:defRPr>
            </a:lvl1pPr>
          </a:lstStyle>
          <a:p>
            <a:pPr lvl="0"/>
            <a:r>
              <a:rPr lang="en-US"/>
              <a:t>Edit Master text styles</a:t>
            </a:r>
          </a:p>
          <a:p>
            <a:pPr lvl="0"/>
            <a:endParaRPr lang="en-US"/>
          </a:p>
        </p:txBody>
      </p:sp>
      <p:sp>
        <p:nvSpPr>
          <p:cNvPr id="12" name="Freeform 11"/>
          <p:cNvSpPr/>
          <p:nvPr userDrawn="1"/>
        </p:nvSpPr>
        <p:spPr>
          <a:xfrm rot="10800000" flipV="1">
            <a:off x="-740" y="-10318"/>
            <a:ext cx="11033967" cy="1204912"/>
          </a:xfrm>
          <a:custGeom>
            <a:avLst/>
            <a:gdLst>
              <a:gd name="connsiteX0" fmla="*/ 0 w 4171950"/>
              <a:gd name="connsiteY0" fmla="*/ 0 h 1400175"/>
              <a:gd name="connsiteX1" fmla="*/ 4171950 w 4171950"/>
              <a:gd name="connsiteY1" fmla="*/ 0 h 1400175"/>
              <a:gd name="connsiteX2" fmla="*/ 4171950 w 4171950"/>
              <a:gd name="connsiteY2" fmla="*/ 152400 h 1400175"/>
              <a:gd name="connsiteX3" fmla="*/ 4010025 w 4171950"/>
              <a:gd name="connsiteY3" fmla="*/ 752475 h 1400175"/>
              <a:gd name="connsiteX4" fmla="*/ 38100 w 4171950"/>
              <a:gd name="connsiteY4" fmla="*/ 1400175 h 1400175"/>
              <a:gd name="connsiteX5" fmla="*/ 0 w 4171950"/>
              <a:gd name="connsiteY5" fmla="*/ 0 h 1400175"/>
              <a:gd name="connsiteX0" fmla="*/ 0 w 4179571"/>
              <a:gd name="connsiteY0" fmla="*/ 0 h 1400175"/>
              <a:gd name="connsiteX1" fmla="*/ 4171950 w 4179571"/>
              <a:gd name="connsiteY1" fmla="*/ 0 h 1400175"/>
              <a:gd name="connsiteX2" fmla="*/ 4179571 w 4179571"/>
              <a:gd name="connsiteY2" fmla="*/ 523875 h 1400175"/>
              <a:gd name="connsiteX3" fmla="*/ 4010025 w 4179571"/>
              <a:gd name="connsiteY3" fmla="*/ 752475 h 1400175"/>
              <a:gd name="connsiteX4" fmla="*/ 38100 w 4179571"/>
              <a:gd name="connsiteY4" fmla="*/ 1400175 h 1400175"/>
              <a:gd name="connsiteX5" fmla="*/ 0 w 4179571"/>
              <a:gd name="connsiteY5" fmla="*/ 0 h 1400175"/>
              <a:gd name="connsiteX0" fmla="*/ 3 w 4179574"/>
              <a:gd name="connsiteY0" fmla="*/ 0 h 1181100"/>
              <a:gd name="connsiteX1" fmla="*/ 4171953 w 4179574"/>
              <a:gd name="connsiteY1" fmla="*/ 0 h 1181100"/>
              <a:gd name="connsiteX2" fmla="*/ 4179574 w 4179574"/>
              <a:gd name="connsiteY2" fmla="*/ 523875 h 1181100"/>
              <a:gd name="connsiteX3" fmla="*/ 4010028 w 4179574"/>
              <a:gd name="connsiteY3" fmla="*/ 752475 h 1181100"/>
              <a:gd name="connsiteX4" fmla="*/ 0 w 4179574"/>
              <a:gd name="connsiteY4" fmla="*/ 1181100 h 1181100"/>
              <a:gd name="connsiteX5" fmla="*/ 3 w 4179574"/>
              <a:gd name="connsiteY5" fmla="*/ 0 h 1181100"/>
              <a:gd name="connsiteX0" fmla="*/ 3 w 4179574"/>
              <a:gd name="connsiteY0" fmla="*/ 0 h 1181100"/>
              <a:gd name="connsiteX1" fmla="*/ 4171953 w 4179574"/>
              <a:gd name="connsiteY1" fmla="*/ 0 h 1181100"/>
              <a:gd name="connsiteX2" fmla="*/ 4179574 w 4179574"/>
              <a:gd name="connsiteY2" fmla="*/ 523875 h 1181100"/>
              <a:gd name="connsiteX3" fmla="*/ 2966008 w 4179574"/>
              <a:gd name="connsiteY3" fmla="*/ 1076325 h 1181100"/>
              <a:gd name="connsiteX4" fmla="*/ 0 w 4179574"/>
              <a:gd name="connsiteY4" fmla="*/ 1181100 h 1181100"/>
              <a:gd name="connsiteX5" fmla="*/ 3 w 4179574"/>
              <a:gd name="connsiteY5" fmla="*/ 0 h 1181100"/>
              <a:gd name="connsiteX0" fmla="*/ 3 w 4179574"/>
              <a:gd name="connsiteY0" fmla="*/ 0 h 1181100"/>
              <a:gd name="connsiteX1" fmla="*/ 4171953 w 4179574"/>
              <a:gd name="connsiteY1" fmla="*/ 0 h 1181100"/>
              <a:gd name="connsiteX2" fmla="*/ 4179574 w 4179574"/>
              <a:gd name="connsiteY2" fmla="*/ 523875 h 1181100"/>
              <a:gd name="connsiteX3" fmla="*/ 4131958 w 4179574"/>
              <a:gd name="connsiteY3" fmla="*/ 828675 h 1181100"/>
              <a:gd name="connsiteX4" fmla="*/ 0 w 4179574"/>
              <a:gd name="connsiteY4" fmla="*/ 1181100 h 1181100"/>
              <a:gd name="connsiteX5" fmla="*/ 3 w 4179574"/>
              <a:gd name="connsiteY5" fmla="*/ 0 h 1181100"/>
              <a:gd name="connsiteX0" fmla="*/ 3 w 4179574"/>
              <a:gd name="connsiteY0" fmla="*/ 0 h 1181100"/>
              <a:gd name="connsiteX1" fmla="*/ 2175360 w 4179574"/>
              <a:gd name="connsiteY1" fmla="*/ 0 h 1181100"/>
              <a:gd name="connsiteX2" fmla="*/ 4179574 w 4179574"/>
              <a:gd name="connsiteY2" fmla="*/ 523875 h 1181100"/>
              <a:gd name="connsiteX3" fmla="*/ 4131958 w 4179574"/>
              <a:gd name="connsiteY3" fmla="*/ 828675 h 1181100"/>
              <a:gd name="connsiteX4" fmla="*/ 0 w 4179574"/>
              <a:gd name="connsiteY4" fmla="*/ 1181100 h 1181100"/>
              <a:gd name="connsiteX5" fmla="*/ 3 w 4179574"/>
              <a:gd name="connsiteY5" fmla="*/ 0 h 1181100"/>
              <a:gd name="connsiteX0" fmla="*/ 3 w 4179574"/>
              <a:gd name="connsiteY0" fmla="*/ 9525 h 1190625"/>
              <a:gd name="connsiteX1" fmla="*/ 2175360 w 4179574"/>
              <a:gd name="connsiteY1" fmla="*/ 9525 h 1190625"/>
              <a:gd name="connsiteX2" fmla="*/ 4179574 w 4179574"/>
              <a:gd name="connsiteY2" fmla="*/ 0 h 1190625"/>
              <a:gd name="connsiteX3" fmla="*/ 4131958 w 4179574"/>
              <a:gd name="connsiteY3" fmla="*/ 838200 h 1190625"/>
              <a:gd name="connsiteX4" fmla="*/ 0 w 4179574"/>
              <a:gd name="connsiteY4" fmla="*/ 1190625 h 1190625"/>
              <a:gd name="connsiteX5" fmla="*/ 3 w 4179574"/>
              <a:gd name="connsiteY5" fmla="*/ 9525 h 1190625"/>
              <a:gd name="connsiteX0" fmla="*/ 3 w 4170048"/>
              <a:gd name="connsiteY0" fmla="*/ 0 h 1181100"/>
              <a:gd name="connsiteX1" fmla="*/ 2175360 w 4170048"/>
              <a:gd name="connsiteY1" fmla="*/ 0 h 1181100"/>
              <a:gd name="connsiteX2" fmla="*/ 4170048 w 4170048"/>
              <a:gd name="connsiteY2" fmla="*/ 0 h 1181100"/>
              <a:gd name="connsiteX3" fmla="*/ 4131958 w 4170048"/>
              <a:gd name="connsiteY3" fmla="*/ 828675 h 1181100"/>
              <a:gd name="connsiteX4" fmla="*/ 0 w 4170048"/>
              <a:gd name="connsiteY4" fmla="*/ 1181100 h 1181100"/>
              <a:gd name="connsiteX5" fmla="*/ 3 w 4170048"/>
              <a:gd name="connsiteY5" fmla="*/ 0 h 1181100"/>
              <a:gd name="connsiteX0" fmla="*/ 3 w 4170048"/>
              <a:gd name="connsiteY0" fmla="*/ 0 h 1181100"/>
              <a:gd name="connsiteX1" fmla="*/ 2175360 w 4170048"/>
              <a:gd name="connsiteY1" fmla="*/ 0 h 1181100"/>
              <a:gd name="connsiteX2" fmla="*/ 4170048 w 4170048"/>
              <a:gd name="connsiteY2" fmla="*/ 0 h 1181100"/>
              <a:gd name="connsiteX3" fmla="*/ 4141483 w 4170048"/>
              <a:gd name="connsiteY3" fmla="*/ 828675 h 1181100"/>
              <a:gd name="connsiteX4" fmla="*/ 0 w 4170048"/>
              <a:gd name="connsiteY4" fmla="*/ 1181100 h 1181100"/>
              <a:gd name="connsiteX5" fmla="*/ 3 w 4170048"/>
              <a:gd name="connsiteY5" fmla="*/ 0 h 1181100"/>
              <a:gd name="connsiteX0" fmla="*/ 3 w 4164332"/>
              <a:gd name="connsiteY0" fmla="*/ 0 h 1181100"/>
              <a:gd name="connsiteX1" fmla="*/ 2175360 w 4164332"/>
              <a:gd name="connsiteY1" fmla="*/ 0 h 1181100"/>
              <a:gd name="connsiteX2" fmla="*/ 4164332 w 4164332"/>
              <a:gd name="connsiteY2" fmla="*/ 0 h 1181100"/>
              <a:gd name="connsiteX3" fmla="*/ 4141483 w 4164332"/>
              <a:gd name="connsiteY3" fmla="*/ 828675 h 1181100"/>
              <a:gd name="connsiteX4" fmla="*/ 0 w 4164332"/>
              <a:gd name="connsiteY4" fmla="*/ 1181100 h 1181100"/>
              <a:gd name="connsiteX5" fmla="*/ 3 w 4164332"/>
              <a:gd name="connsiteY5" fmla="*/ 0 h 1181100"/>
              <a:gd name="connsiteX0" fmla="*/ 3 w 4164332"/>
              <a:gd name="connsiteY0" fmla="*/ 0 h 1181100"/>
              <a:gd name="connsiteX1" fmla="*/ 2175360 w 4164332"/>
              <a:gd name="connsiteY1" fmla="*/ 0 h 1181100"/>
              <a:gd name="connsiteX2" fmla="*/ 4164332 w 4164332"/>
              <a:gd name="connsiteY2" fmla="*/ 0 h 1181100"/>
              <a:gd name="connsiteX3" fmla="*/ 4135767 w 4164332"/>
              <a:gd name="connsiteY3" fmla="*/ 995362 h 1181100"/>
              <a:gd name="connsiteX4" fmla="*/ 0 w 4164332"/>
              <a:gd name="connsiteY4" fmla="*/ 1181100 h 1181100"/>
              <a:gd name="connsiteX5" fmla="*/ 3 w 4164332"/>
              <a:gd name="connsiteY5" fmla="*/ 0 h 1181100"/>
              <a:gd name="connsiteX0" fmla="*/ 3 w 4164332"/>
              <a:gd name="connsiteY0" fmla="*/ 0 h 1204912"/>
              <a:gd name="connsiteX1" fmla="*/ 2175360 w 4164332"/>
              <a:gd name="connsiteY1" fmla="*/ 0 h 1204912"/>
              <a:gd name="connsiteX2" fmla="*/ 4164332 w 4164332"/>
              <a:gd name="connsiteY2" fmla="*/ 0 h 1204912"/>
              <a:gd name="connsiteX3" fmla="*/ 4120679 w 4164332"/>
              <a:gd name="connsiteY3" fmla="*/ 1204912 h 1204912"/>
              <a:gd name="connsiteX4" fmla="*/ 0 w 4164332"/>
              <a:gd name="connsiteY4" fmla="*/ 1181100 h 1204912"/>
              <a:gd name="connsiteX5" fmla="*/ 3 w 4164332"/>
              <a:gd name="connsiteY5" fmla="*/ 0 h 1204912"/>
              <a:gd name="connsiteX0" fmla="*/ 3 w 4164332"/>
              <a:gd name="connsiteY0" fmla="*/ 0 h 1204912"/>
              <a:gd name="connsiteX1" fmla="*/ 2175360 w 4164332"/>
              <a:gd name="connsiteY1" fmla="*/ 0 h 1204912"/>
              <a:gd name="connsiteX2" fmla="*/ 4164332 w 4164332"/>
              <a:gd name="connsiteY2" fmla="*/ 0 h 1204912"/>
              <a:gd name="connsiteX3" fmla="*/ 4120679 w 4164332"/>
              <a:gd name="connsiteY3" fmla="*/ 1204912 h 1204912"/>
              <a:gd name="connsiteX4" fmla="*/ 0 w 4164332"/>
              <a:gd name="connsiteY4" fmla="*/ 1066800 h 1204912"/>
              <a:gd name="connsiteX5" fmla="*/ 3 w 4164332"/>
              <a:gd name="connsiteY5" fmla="*/ 0 h 1204912"/>
              <a:gd name="connsiteX0" fmla="*/ 3 w 4164616"/>
              <a:gd name="connsiteY0" fmla="*/ 0 h 1204912"/>
              <a:gd name="connsiteX1" fmla="*/ 2175360 w 4164616"/>
              <a:gd name="connsiteY1" fmla="*/ 0 h 1204912"/>
              <a:gd name="connsiteX2" fmla="*/ 4164332 w 4164616"/>
              <a:gd name="connsiteY2" fmla="*/ 0 h 1204912"/>
              <a:gd name="connsiteX3" fmla="*/ 4164616 w 4164616"/>
              <a:gd name="connsiteY3" fmla="*/ 1204912 h 1204912"/>
              <a:gd name="connsiteX4" fmla="*/ 0 w 4164616"/>
              <a:gd name="connsiteY4" fmla="*/ 1066800 h 1204912"/>
              <a:gd name="connsiteX5" fmla="*/ 3 w 4164616"/>
              <a:gd name="connsiteY5" fmla="*/ 0 h 1204912"/>
              <a:gd name="connsiteX0" fmla="*/ 76894 w 4241507"/>
              <a:gd name="connsiteY0" fmla="*/ 0 h 1204912"/>
              <a:gd name="connsiteX1" fmla="*/ 2252251 w 4241507"/>
              <a:gd name="connsiteY1" fmla="*/ 0 h 1204912"/>
              <a:gd name="connsiteX2" fmla="*/ 4241223 w 4241507"/>
              <a:gd name="connsiteY2" fmla="*/ 0 h 1204912"/>
              <a:gd name="connsiteX3" fmla="*/ 4241507 w 4241507"/>
              <a:gd name="connsiteY3" fmla="*/ 1204912 h 1204912"/>
              <a:gd name="connsiteX4" fmla="*/ 0 w 4241507"/>
              <a:gd name="connsiteY4" fmla="*/ 1085850 h 1204912"/>
              <a:gd name="connsiteX5" fmla="*/ 76894 w 4241507"/>
              <a:gd name="connsiteY5" fmla="*/ 0 h 1204912"/>
              <a:gd name="connsiteX0" fmla="*/ 47602 w 4241507"/>
              <a:gd name="connsiteY0" fmla="*/ 19050 h 1204912"/>
              <a:gd name="connsiteX1" fmla="*/ 2252251 w 4241507"/>
              <a:gd name="connsiteY1" fmla="*/ 0 h 1204912"/>
              <a:gd name="connsiteX2" fmla="*/ 4241223 w 4241507"/>
              <a:gd name="connsiteY2" fmla="*/ 0 h 1204912"/>
              <a:gd name="connsiteX3" fmla="*/ 4241507 w 4241507"/>
              <a:gd name="connsiteY3" fmla="*/ 1204912 h 1204912"/>
              <a:gd name="connsiteX4" fmla="*/ 0 w 4241507"/>
              <a:gd name="connsiteY4" fmla="*/ 1085850 h 1204912"/>
              <a:gd name="connsiteX5" fmla="*/ 47602 w 4241507"/>
              <a:gd name="connsiteY5" fmla="*/ 19050 h 12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507" h="1204912">
                <a:moveTo>
                  <a:pt x="47602" y="19050"/>
                </a:moveTo>
                <a:lnTo>
                  <a:pt x="2252251" y="0"/>
                </a:lnTo>
                <a:lnTo>
                  <a:pt x="4241223" y="0"/>
                </a:lnTo>
                <a:cubicBezTo>
                  <a:pt x="4241318" y="401637"/>
                  <a:pt x="4241412" y="803275"/>
                  <a:pt x="4241507" y="1204912"/>
                </a:cubicBezTo>
                <a:lnTo>
                  <a:pt x="0" y="1085850"/>
                </a:lnTo>
                <a:lnTo>
                  <a:pt x="47602" y="19050"/>
                </a:lnTo>
                <a:close/>
              </a:path>
            </a:pathLst>
          </a:custGeom>
          <a:gradFill>
            <a:gsLst>
              <a:gs pos="0">
                <a:schemeClr val="accent1">
                  <a:lumMod val="5000"/>
                  <a:lumOff val="95000"/>
                  <a:alpha val="4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p:nvPr>
        </p:nvSpPr>
        <p:spPr>
          <a:xfrm>
            <a:off x="352425" y="297657"/>
            <a:ext cx="10334625" cy="807243"/>
          </a:xfrm>
          <a:prstGeom prst="rect">
            <a:avLst/>
          </a:prstGeom>
        </p:spPr>
        <p:txBody>
          <a:bodyPr/>
          <a:lstStyle>
            <a:lvl1pPr>
              <a:defRPr b="1">
                <a:solidFill>
                  <a:schemeClr val="bg2">
                    <a:lumMod val="50000"/>
                  </a:schemeClr>
                </a:solidFill>
                <a:latin typeface="Segoe UI Light" panose="020B0502040204020203" pitchFamily="34" charset="0"/>
                <a:cs typeface="Segoe UI Light" panose="020B0502040204020203" pitchFamily="34" charset="0"/>
              </a:defRPr>
            </a:lvl1pPr>
          </a:lstStyle>
          <a:p>
            <a:r>
              <a:rPr lang="en-US"/>
              <a:t>Click to edit</a:t>
            </a:r>
          </a:p>
        </p:txBody>
      </p:sp>
    </p:spTree>
    <p:extLst>
      <p:ext uri="{BB962C8B-B14F-4D97-AF65-F5344CB8AC3E}">
        <p14:creationId xmlns:p14="http://schemas.microsoft.com/office/powerpoint/2010/main" val="232545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4FDB48-DF17-4F04-886D-F7A9403DB0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pic>
        <p:nvPicPr>
          <p:cNvPr id="3" name="Picture 2">
            <a:extLst>
              <a:ext uri="{FF2B5EF4-FFF2-40B4-BE49-F238E27FC236}">
                <a16:creationId xmlns:a16="http://schemas.microsoft.com/office/drawing/2014/main" id="{361CF964-F162-4B12-8027-A2C8A164F5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5315" y="6271158"/>
            <a:ext cx="582916" cy="364058"/>
          </a:xfrm>
          <a:prstGeom prst="rect">
            <a:avLst/>
          </a:prstGeom>
          <a:ln>
            <a:solidFill>
              <a:schemeClr val="bg1"/>
            </a:solidFill>
          </a:ln>
        </p:spPr>
      </p:pic>
    </p:spTree>
    <p:extLst>
      <p:ext uri="{BB962C8B-B14F-4D97-AF65-F5344CB8AC3E}">
        <p14:creationId xmlns:p14="http://schemas.microsoft.com/office/powerpoint/2010/main" val="188912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61888" cy="6858000"/>
          </a:xfrm>
          <a:prstGeom prst="rect">
            <a:avLst/>
          </a:prstGeom>
        </p:spPr>
      </p:pic>
      <p:sp>
        <p:nvSpPr>
          <p:cNvPr id="13" name="Content Placeholder 2"/>
          <p:cNvSpPr>
            <a:spLocks noGrp="1"/>
          </p:cNvSpPr>
          <p:nvPr>
            <p:ph sz="half" idx="1"/>
          </p:nvPr>
        </p:nvSpPr>
        <p:spPr>
          <a:xfrm>
            <a:off x="352425" y="1284287"/>
            <a:ext cx="4966024" cy="4764088"/>
          </a:xfrm>
          <a:prstGeom prst="rect">
            <a:avLst/>
          </a:prstGeom>
        </p:spPr>
        <p:txBody>
          <a:bodyPr>
            <a:normAutofit/>
          </a:bodyPr>
          <a:lstStyle>
            <a:lvl1pPr marL="228600" indent="-228600">
              <a:buClr>
                <a:srgbClr val="DEA900"/>
              </a:buClr>
              <a:buSzPct val="60000"/>
              <a:buFont typeface="Segoe UI" panose="020B0502040204020203" pitchFamily="34" charset="0"/>
              <a:buChar char="♦"/>
              <a:defRPr sz="2400" b="1">
                <a:solidFill>
                  <a:schemeClr val="bg1">
                    <a:lumMod val="85000"/>
                  </a:schemeClr>
                </a:solidFill>
                <a:latin typeface="Segoe UI Light" panose="020B0502040204020203" pitchFamily="34" charset="0"/>
                <a:cs typeface="Segoe UI Light" panose="020B0502040204020203" pitchFamily="34" charset="0"/>
              </a:defRPr>
            </a:lvl1pPr>
          </a:lstStyle>
          <a:p>
            <a:pPr lvl="0"/>
            <a:r>
              <a:rPr lang="en-US"/>
              <a:t>Edit Master text styles</a:t>
            </a:r>
          </a:p>
        </p:txBody>
      </p:sp>
      <p:sp>
        <p:nvSpPr>
          <p:cNvPr id="8" name="Freeform 7"/>
          <p:cNvSpPr/>
          <p:nvPr userDrawn="1"/>
        </p:nvSpPr>
        <p:spPr>
          <a:xfrm>
            <a:off x="-5" y="0"/>
            <a:ext cx="5719670" cy="1181100"/>
          </a:xfrm>
          <a:custGeom>
            <a:avLst/>
            <a:gdLst>
              <a:gd name="connsiteX0" fmla="*/ 0 w 4171950"/>
              <a:gd name="connsiteY0" fmla="*/ 0 h 1400175"/>
              <a:gd name="connsiteX1" fmla="*/ 4171950 w 4171950"/>
              <a:gd name="connsiteY1" fmla="*/ 0 h 1400175"/>
              <a:gd name="connsiteX2" fmla="*/ 4171950 w 4171950"/>
              <a:gd name="connsiteY2" fmla="*/ 152400 h 1400175"/>
              <a:gd name="connsiteX3" fmla="*/ 4010025 w 4171950"/>
              <a:gd name="connsiteY3" fmla="*/ 752475 h 1400175"/>
              <a:gd name="connsiteX4" fmla="*/ 38100 w 4171950"/>
              <a:gd name="connsiteY4" fmla="*/ 1400175 h 1400175"/>
              <a:gd name="connsiteX5" fmla="*/ 0 w 4171950"/>
              <a:gd name="connsiteY5" fmla="*/ 0 h 1400175"/>
              <a:gd name="connsiteX0" fmla="*/ 0 w 4179571"/>
              <a:gd name="connsiteY0" fmla="*/ 0 h 1400175"/>
              <a:gd name="connsiteX1" fmla="*/ 4171950 w 4179571"/>
              <a:gd name="connsiteY1" fmla="*/ 0 h 1400175"/>
              <a:gd name="connsiteX2" fmla="*/ 4179571 w 4179571"/>
              <a:gd name="connsiteY2" fmla="*/ 523875 h 1400175"/>
              <a:gd name="connsiteX3" fmla="*/ 4010025 w 4179571"/>
              <a:gd name="connsiteY3" fmla="*/ 752475 h 1400175"/>
              <a:gd name="connsiteX4" fmla="*/ 38100 w 4179571"/>
              <a:gd name="connsiteY4" fmla="*/ 1400175 h 1400175"/>
              <a:gd name="connsiteX5" fmla="*/ 0 w 4179571"/>
              <a:gd name="connsiteY5" fmla="*/ 0 h 1400175"/>
              <a:gd name="connsiteX0" fmla="*/ 3 w 4179574"/>
              <a:gd name="connsiteY0" fmla="*/ 0 h 1181100"/>
              <a:gd name="connsiteX1" fmla="*/ 4171953 w 4179574"/>
              <a:gd name="connsiteY1" fmla="*/ 0 h 1181100"/>
              <a:gd name="connsiteX2" fmla="*/ 4179574 w 4179574"/>
              <a:gd name="connsiteY2" fmla="*/ 523875 h 1181100"/>
              <a:gd name="connsiteX3" fmla="*/ 4010028 w 4179574"/>
              <a:gd name="connsiteY3" fmla="*/ 752475 h 1181100"/>
              <a:gd name="connsiteX4" fmla="*/ 0 w 4179574"/>
              <a:gd name="connsiteY4" fmla="*/ 1181100 h 1181100"/>
              <a:gd name="connsiteX5" fmla="*/ 3 w 4179574"/>
              <a:gd name="connsiteY5" fmla="*/ 0 h 1181100"/>
              <a:gd name="connsiteX0" fmla="*/ 3 w 4179574"/>
              <a:gd name="connsiteY0" fmla="*/ 0 h 1181100"/>
              <a:gd name="connsiteX1" fmla="*/ 4171953 w 4179574"/>
              <a:gd name="connsiteY1" fmla="*/ 0 h 1181100"/>
              <a:gd name="connsiteX2" fmla="*/ 4179574 w 4179574"/>
              <a:gd name="connsiteY2" fmla="*/ 523875 h 1181100"/>
              <a:gd name="connsiteX3" fmla="*/ 2966008 w 4179574"/>
              <a:gd name="connsiteY3" fmla="*/ 1076325 h 1181100"/>
              <a:gd name="connsiteX4" fmla="*/ 0 w 4179574"/>
              <a:gd name="connsiteY4" fmla="*/ 1181100 h 1181100"/>
              <a:gd name="connsiteX5" fmla="*/ 3 w 4179574"/>
              <a:gd name="connsiteY5" fmla="*/ 0 h 1181100"/>
              <a:gd name="connsiteX0" fmla="*/ 3 w 4179574"/>
              <a:gd name="connsiteY0" fmla="*/ 0 h 1181100"/>
              <a:gd name="connsiteX1" fmla="*/ 4171953 w 4179574"/>
              <a:gd name="connsiteY1" fmla="*/ 0 h 1181100"/>
              <a:gd name="connsiteX2" fmla="*/ 4179574 w 4179574"/>
              <a:gd name="connsiteY2" fmla="*/ 523875 h 1181100"/>
              <a:gd name="connsiteX3" fmla="*/ 4131958 w 4179574"/>
              <a:gd name="connsiteY3" fmla="*/ 828675 h 1181100"/>
              <a:gd name="connsiteX4" fmla="*/ 0 w 4179574"/>
              <a:gd name="connsiteY4" fmla="*/ 1181100 h 1181100"/>
              <a:gd name="connsiteX5" fmla="*/ 3 w 4179574"/>
              <a:gd name="connsiteY5" fmla="*/ 0 h 1181100"/>
              <a:gd name="connsiteX0" fmla="*/ 3 w 4179574"/>
              <a:gd name="connsiteY0" fmla="*/ 0 h 1181100"/>
              <a:gd name="connsiteX1" fmla="*/ 2175360 w 4179574"/>
              <a:gd name="connsiteY1" fmla="*/ 0 h 1181100"/>
              <a:gd name="connsiteX2" fmla="*/ 4179574 w 4179574"/>
              <a:gd name="connsiteY2" fmla="*/ 523875 h 1181100"/>
              <a:gd name="connsiteX3" fmla="*/ 4131958 w 4179574"/>
              <a:gd name="connsiteY3" fmla="*/ 828675 h 1181100"/>
              <a:gd name="connsiteX4" fmla="*/ 0 w 4179574"/>
              <a:gd name="connsiteY4" fmla="*/ 1181100 h 1181100"/>
              <a:gd name="connsiteX5" fmla="*/ 3 w 4179574"/>
              <a:gd name="connsiteY5" fmla="*/ 0 h 1181100"/>
              <a:gd name="connsiteX0" fmla="*/ 3 w 4179574"/>
              <a:gd name="connsiteY0" fmla="*/ 9525 h 1190625"/>
              <a:gd name="connsiteX1" fmla="*/ 2175360 w 4179574"/>
              <a:gd name="connsiteY1" fmla="*/ 9525 h 1190625"/>
              <a:gd name="connsiteX2" fmla="*/ 4179574 w 4179574"/>
              <a:gd name="connsiteY2" fmla="*/ 0 h 1190625"/>
              <a:gd name="connsiteX3" fmla="*/ 4131958 w 4179574"/>
              <a:gd name="connsiteY3" fmla="*/ 838200 h 1190625"/>
              <a:gd name="connsiteX4" fmla="*/ 0 w 4179574"/>
              <a:gd name="connsiteY4" fmla="*/ 1190625 h 1190625"/>
              <a:gd name="connsiteX5" fmla="*/ 3 w 4179574"/>
              <a:gd name="connsiteY5" fmla="*/ 9525 h 1190625"/>
              <a:gd name="connsiteX0" fmla="*/ 3 w 4170048"/>
              <a:gd name="connsiteY0" fmla="*/ 0 h 1181100"/>
              <a:gd name="connsiteX1" fmla="*/ 2175360 w 4170048"/>
              <a:gd name="connsiteY1" fmla="*/ 0 h 1181100"/>
              <a:gd name="connsiteX2" fmla="*/ 4170048 w 4170048"/>
              <a:gd name="connsiteY2" fmla="*/ 0 h 1181100"/>
              <a:gd name="connsiteX3" fmla="*/ 4131958 w 4170048"/>
              <a:gd name="connsiteY3" fmla="*/ 828675 h 1181100"/>
              <a:gd name="connsiteX4" fmla="*/ 0 w 4170048"/>
              <a:gd name="connsiteY4" fmla="*/ 1181100 h 1181100"/>
              <a:gd name="connsiteX5" fmla="*/ 3 w 4170048"/>
              <a:gd name="connsiteY5" fmla="*/ 0 h 1181100"/>
              <a:gd name="connsiteX0" fmla="*/ 3 w 4170048"/>
              <a:gd name="connsiteY0" fmla="*/ 0 h 1181100"/>
              <a:gd name="connsiteX1" fmla="*/ 2175360 w 4170048"/>
              <a:gd name="connsiteY1" fmla="*/ 0 h 1181100"/>
              <a:gd name="connsiteX2" fmla="*/ 4170048 w 4170048"/>
              <a:gd name="connsiteY2" fmla="*/ 0 h 1181100"/>
              <a:gd name="connsiteX3" fmla="*/ 4141483 w 4170048"/>
              <a:gd name="connsiteY3" fmla="*/ 828675 h 1181100"/>
              <a:gd name="connsiteX4" fmla="*/ 0 w 4170048"/>
              <a:gd name="connsiteY4" fmla="*/ 1181100 h 1181100"/>
              <a:gd name="connsiteX5" fmla="*/ 3 w 4170048"/>
              <a:gd name="connsiteY5" fmla="*/ 0 h 1181100"/>
              <a:gd name="connsiteX0" fmla="*/ 3 w 4164332"/>
              <a:gd name="connsiteY0" fmla="*/ 0 h 1181100"/>
              <a:gd name="connsiteX1" fmla="*/ 2175360 w 4164332"/>
              <a:gd name="connsiteY1" fmla="*/ 0 h 1181100"/>
              <a:gd name="connsiteX2" fmla="*/ 4164332 w 4164332"/>
              <a:gd name="connsiteY2" fmla="*/ 0 h 1181100"/>
              <a:gd name="connsiteX3" fmla="*/ 4141483 w 4164332"/>
              <a:gd name="connsiteY3" fmla="*/ 828675 h 1181100"/>
              <a:gd name="connsiteX4" fmla="*/ 0 w 4164332"/>
              <a:gd name="connsiteY4" fmla="*/ 1181100 h 1181100"/>
              <a:gd name="connsiteX5" fmla="*/ 3 w 4164332"/>
              <a:gd name="connsiteY5" fmla="*/ 0 h 1181100"/>
              <a:gd name="connsiteX0" fmla="*/ 3 w 4164332"/>
              <a:gd name="connsiteY0" fmla="*/ 0 h 1181100"/>
              <a:gd name="connsiteX1" fmla="*/ 2175360 w 4164332"/>
              <a:gd name="connsiteY1" fmla="*/ 0 h 1181100"/>
              <a:gd name="connsiteX2" fmla="*/ 4164332 w 4164332"/>
              <a:gd name="connsiteY2" fmla="*/ 0 h 1181100"/>
              <a:gd name="connsiteX3" fmla="*/ 4135767 w 4164332"/>
              <a:gd name="connsiteY3" fmla="*/ 995362 h 1181100"/>
              <a:gd name="connsiteX4" fmla="*/ 0 w 4164332"/>
              <a:gd name="connsiteY4" fmla="*/ 1181100 h 1181100"/>
              <a:gd name="connsiteX5" fmla="*/ 3 w 4164332"/>
              <a:gd name="connsiteY5" fmla="*/ 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4332" h="1181100">
                <a:moveTo>
                  <a:pt x="3" y="0"/>
                </a:moveTo>
                <a:lnTo>
                  <a:pt x="2175360" y="0"/>
                </a:lnTo>
                <a:lnTo>
                  <a:pt x="4164332" y="0"/>
                </a:lnTo>
                <a:lnTo>
                  <a:pt x="4135767" y="995362"/>
                </a:lnTo>
                <a:lnTo>
                  <a:pt x="0" y="1181100"/>
                </a:lnTo>
                <a:lnTo>
                  <a:pt x="3"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 name="Title 1"/>
          <p:cNvSpPr>
            <a:spLocks noGrp="1"/>
          </p:cNvSpPr>
          <p:nvPr userDrawn="1">
            <p:ph type="title" hasCustomPrompt="1"/>
          </p:nvPr>
        </p:nvSpPr>
        <p:spPr>
          <a:xfrm>
            <a:off x="352425" y="361950"/>
            <a:ext cx="4966023" cy="590550"/>
          </a:xfrm>
          <a:prstGeom prst="rect">
            <a:avLst/>
          </a:prstGeom>
        </p:spPr>
        <p:txBody>
          <a:bodyPr anchor="t">
            <a:normAutofit/>
          </a:bodyPr>
          <a:lstStyle>
            <a:lvl1pPr marL="0" indent="0">
              <a:buClr>
                <a:srgbClr val="DEA900"/>
              </a:buClr>
              <a:buFontTx/>
              <a:buNone/>
              <a:defRPr sz="3600" b="1">
                <a:solidFill>
                  <a:schemeClr val="bg1"/>
                </a:solidFill>
                <a:latin typeface="Segoe UI Light" panose="020B0502040204020203" pitchFamily="34" charset="0"/>
                <a:cs typeface="Segoe UI Light" panose="020B0502040204020203" pitchFamily="34" charset="0"/>
              </a:defRPr>
            </a:lvl1pPr>
          </a:lstStyle>
          <a:p>
            <a:r>
              <a:rPr lang="en-US"/>
              <a:t>Click to edit</a:t>
            </a:r>
            <a:br>
              <a:rPr lang="en-US"/>
            </a:br>
            <a:br>
              <a:rPr lang="en-US"/>
            </a:br>
            <a:br>
              <a:rPr lang="en-US"/>
            </a:br>
            <a:br>
              <a:rPr lang="en-US"/>
            </a:b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5315" y="6271158"/>
            <a:ext cx="582916" cy="364058"/>
          </a:xfrm>
          <a:prstGeom prst="rect">
            <a:avLst/>
          </a:prstGeom>
          <a:ln>
            <a:solidFill>
              <a:schemeClr val="bg1"/>
            </a:solidFill>
          </a:ln>
        </p:spPr>
      </p:pic>
    </p:spTree>
    <p:extLst>
      <p:ext uri="{BB962C8B-B14F-4D97-AF65-F5344CB8AC3E}">
        <p14:creationId xmlns:p14="http://schemas.microsoft.com/office/powerpoint/2010/main" val="121593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204B1-8F0B-4A31-9EF0-92275A8C1049}"/>
              </a:ext>
            </a:extLst>
          </p:cNvPr>
          <p:cNvSpPr/>
          <p:nvPr userDrawn="1"/>
        </p:nvSpPr>
        <p:spPr>
          <a:xfrm>
            <a:off x="0" y="0"/>
            <a:ext cx="12192000" cy="6858000"/>
          </a:xfrm>
          <a:prstGeom prst="rect">
            <a:avLst/>
          </a:prstGeom>
          <a:gradFill>
            <a:gsLst>
              <a:gs pos="0">
                <a:schemeClr val="accent1">
                  <a:lumMod val="5000"/>
                  <a:lumOff val="95000"/>
                  <a:alpha val="0"/>
                </a:schemeClr>
              </a:gs>
              <a:gs pos="100000">
                <a:schemeClr val="bg1">
                  <a:lumMod val="75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C88827-798D-4B05-BDF8-29D37FFAB4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315" y="6271158"/>
            <a:ext cx="582916" cy="364058"/>
          </a:xfrm>
          <a:prstGeom prst="rect">
            <a:avLst/>
          </a:prstGeom>
          <a:ln>
            <a:solidFill>
              <a:schemeClr val="bg1"/>
            </a:solidFill>
          </a:ln>
        </p:spPr>
      </p:pic>
    </p:spTree>
    <p:extLst>
      <p:ext uri="{BB962C8B-B14F-4D97-AF65-F5344CB8AC3E}">
        <p14:creationId xmlns:p14="http://schemas.microsoft.com/office/powerpoint/2010/main" val="334977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925E52-7B96-417E-A619-A192B3452E38}"/>
              </a:ext>
            </a:extLst>
          </p:cNvPr>
          <p:cNvPicPr>
            <a:picLocks noChangeAspect="1"/>
          </p:cNvPicPr>
          <p:nvPr userDrawn="1"/>
        </p:nvPicPr>
        <p:blipFill>
          <a:blip r:embed="rId2"/>
          <a:stretch>
            <a:fill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2B64733A-2197-4A32-BBF9-A50253512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5315" y="6271158"/>
            <a:ext cx="582916" cy="364058"/>
          </a:xfrm>
          <a:prstGeom prst="rect">
            <a:avLst/>
          </a:prstGeom>
          <a:ln>
            <a:solidFill>
              <a:schemeClr val="bg1"/>
            </a:solidFill>
          </a:ln>
        </p:spPr>
      </p:pic>
    </p:spTree>
    <p:extLst>
      <p:ext uri="{BB962C8B-B14F-4D97-AF65-F5344CB8AC3E}">
        <p14:creationId xmlns:p14="http://schemas.microsoft.com/office/powerpoint/2010/main" val="3326935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061FC-57C3-40B1-97EB-C04574917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8CFC741C-2382-47DA-84B0-5D3EA75F6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5315" y="6271158"/>
            <a:ext cx="582916" cy="364058"/>
          </a:xfrm>
          <a:prstGeom prst="rect">
            <a:avLst/>
          </a:prstGeom>
          <a:ln>
            <a:solidFill>
              <a:schemeClr val="bg1"/>
            </a:solidFill>
          </a:ln>
        </p:spPr>
      </p:pic>
    </p:spTree>
    <p:extLst>
      <p:ext uri="{BB962C8B-B14F-4D97-AF65-F5344CB8AC3E}">
        <p14:creationId xmlns:p14="http://schemas.microsoft.com/office/powerpoint/2010/main" val="367081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142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903D5-4E41-4A8A-8975-A2CE8EADDD20}" type="datetimeFigureOut">
              <a:rPr lang="en-US" smtClean="0"/>
              <a:t>11/7/2024</a:t>
            </a:fld>
            <a:endParaRPr lang="en-US"/>
          </a:p>
        </p:txBody>
      </p:sp>
      <p:sp>
        <p:nvSpPr>
          <p:cNvPr id="5" name="Footer Placeholder 4"/>
          <p:cNvSpPr>
            <a:spLocks noGrp="1"/>
          </p:cNvSpPr>
          <p:nvPr>
            <p:ph type="ftr" sz="quarter" idx="3"/>
          </p:nvPr>
        </p:nvSpPr>
        <p:spPr>
          <a:xfrm>
            <a:off x="3262409" y="6356350"/>
            <a:ext cx="514320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01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9E989-3E8E-47B1-BA5F-EB278A4253B9}" type="slidenum">
              <a:rPr lang="en-US" smtClean="0"/>
              <a:t>‹#›</a:t>
            </a:fld>
            <a:endParaRPr lang="en-US"/>
          </a:p>
        </p:txBody>
      </p:sp>
    </p:spTree>
    <p:extLst>
      <p:ext uri="{BB962C8B-B14F-4D97-AF65-F5344CB8AC3E}">
        <p14:creationId xmlns:p14="http://schemas.microsoft.com/office/powerpoint/2010/main" val="718096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1" r:id="rId4"/>
    <p:sldLayoutId id="2147483655" r:id="rId5"/>
    <p:sldLayoutId id="2147483662" r:id="rId6"/>
    <p:sldLayoutId id="2147483665" r:id="rId7"/>
    <p:sldLayoutId id="2147483668" r:id="rId8"/>
    <p:sldLayoutId id="2147483666" r:id="rId9"/>
    <p:sldLayoutId id="2147483663" r:id="rId10"/>
    <p:sldLayoutId id="2147483669" r:id="rId11"/>
    <p:sldLayoutId id="2147483667" r:id="rId12"/>
  </p:sldLayoutIdLst>
  <p:txStyles>
    <p:titleStyle>
      <a:lvl1pPr algn="l" defTabSz="914400" rtl="0" eaLnBrk="1" latinLnBrk="0" hangingPunct="1">
        <a:lnSpc>
          <a:spcPct val="90000"/>
        </a:lnSpc>
        <a:spcBef>
          <a:spcPct val="0"/>
        </a:spcBef>
        <a:buNone/>
        <a:defRPr sz="4400" b="1" kern="1200">
          <a:solidFill>
            <a:schemeClr val="bg2">
              <a:lumMod val="50000"/>
            </a:schemeClr>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2.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0.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jpeg"/><Relationship Id="rId1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a large sign on the side&#10;&#10;Description automatically generated">
            <a:extLst>
              <a:ext uri="{FF2B5EF4-FFF2-40B4-BE49-F238E27FC236}">
                <a16:creationId xmlns:a16="http://schemas.microsoft.com/office/drawing/2014/main" id="{5DBEE8A6-8A0E-C69C-389E-60FBF85993E0}"/>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encilSketch trans="28000" pressure="32"/>
                    </a14:imgEffect>
                  </a14:imgLayer>
                </a14:imgProps>
              </a:ext>
            </a:extLst>
          </a:blip>
          <a:srcRect t="9091" r="9091"/>
          <a:stretch/>
        </p:blipFill>
        <p:spPr>
          <a:xfrm>
            <a:off x="20" y="10"/>
            <a:ext cx="12191981" cy="6857990"/>
          </a:xfrm>
          <a:prstGeom prst="rect">
            <a:avLst/>
          </a:prstGeom>
        </p:spPr>
      </p:pic>
      <p:sp>
        <p:nvSpPr>
          <p:cNvPr id="1057" name="Rectangle 105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4A7E1DCF-EFE4-4262-BAA6-999CB99C5E30}"/>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solidFill>
                  <a:schemeClr val="bg1"/>
                </a:solidFill>
                <a:ea typeface="+mj-ea"/>
                <a:cs typeface="+mj-cs"/>
              </a:rPr>
              <a:t>SYRACUSE HOUSING AUTHORITY</a:t>
            </a:r>
          </a:p>
          <a:p>
            <a:pPr>
              <a:lnSpc>
                <a:spcPct val="90000"/>
              </a:lnSpc>
              <a:spcBef>
                <a:spcPct val="0"/>
              </a:spcBef>
              <a:spcAft>
                <a:spcPts val="600"/>
              </a:spcAft>
            </a:pPr>
            <a:r>
              <a:rPr lang="en-US" sz="5100" b="1" dirty="0">
                <a:solidFill>
                  <a:schemeClr val="bg1"/>
                </a:solidFill>
                <a:ea typeface="+mj-ea"/>
                <a:cs typeface="+mj-cs"/>
              </a:rPr>
              <a:t>NEW CENTRAL OFFICES</a:t>
            </a:r>
          </a:p>
        </p:txBody>
      </p:sp>
      <p:sp>
        <p:nvSpPr>
          <p:cNvPr id="1059" name="Rectangle: Rounded Corners 105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1B46BF-087A-D18E-7609-31481BABF854}"/>
              </a:ext>
            </a:extLst>
          </p:cNvPr>
          <p:cNvSpPr txBox="1"/>
          <p:nvPr/>
        </p:nvSpPr>
        <p:spPr>
          <a:xfrm>
            <a:off x="428098" y="5670736"/>
            <a:ext cx="9129448" cy="4676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000" b="1" dirty="0">
                <a:solidFill>
                  <a:schemeClr val="bg1"/>
                </a:solidFill>
                <a:ea typeface="+mj-ea"/>
                <a:cs typeface="+mj-cs"/>
              </a:rPr>
              <a:t>CPC MEETING| 12 NOVEMBER 2024</a:t>
            </a:r>
          </a:p>
        </p:txBody>
      </p:sp>
      <p:sp>
        <p:nvSpPr>
          <p:cNvPr id="7" name="Rectangle 6">
            <a:extLst>
              <a:ext uri="{FF2B5EF4-FFF2-40B4-BE49-F238E27FC236}">
                <a16:creationId xmlns:a16="http://schemas.microsoft.com/office/drawing/2014/main" id="{A103160B-B8D0-63C9-3005-E4B8546AE4A6}"/>
              </a:ext>
            </a:extLst>
          </p:cNvPr>
          <p:cNvSpPr/>
          <p:nvPr/>
        </p:nvSpPr>
        <p:spPr>
          <a:xfrm>
            <a:off x="95693" y="85060"/>
            <a:ext cx="12014791" cy="6687880"/>
          </a:xfrm>
          <a:prstGeom prst="rect">
            <a:avLst/>
          </a:prstGeom>
          <a:noFill/>
          <a:ln w="603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099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9633199" y="1486922"/>
            <a:ext cx="4596018" cy="830997"/>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RENDERING:</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a:p>
            <a:pPr lvl="0"/>
            <a:r>
              <a:rPr lang="en-US" sz="1600" b="1" dirty="0">
                <a:latin typeface="Arial" panose="020B0604020202020204" pitchFamily="34" charset="0"/>
                <a:cs typeface="Arial" panose="020B0604020202020204" pitchFamily="34" charset="0"/>
              </a:rPr>
              <a:t>Building Exterior</a:t>
            </a:r>
          </a:p>
        </p:txBody>
      </p:sp>
      <p:pic>
        <p:nvPicPr>
          <p:cNvPr id="4" name="Picture 3" descr="A building with a dog and a person walking&#10;&#10;Description automatically generated with medium confidence">
            <a:extLst>
              <a:ext uri="{FF2B5EF4-FFF2-40B4-BE49-F238E27FC236}">
                <a16:creationId xmlns:a16="http://schemas.microsoft.com/office/drawing/2014/main" id="{4BD7D4C8-F38F-A34D-1D43-463941680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6922"/>
            <a:ext cx="9548580" cy="5371077"/>
          </a:xfrm>
          <a:prstGeom prst="rect">
            <a:avLst/>
          </a:prstGeom>
        </p:spPr>
      </p:pic>
    </p:spTree>
    <p:extLst>
      <p:ext uri="{BB962C8B-B14F-4D97-AF65-F5344CB8AC3E}">
        <p14:creationId xmlns:p14="http://schemas.microsoft.com/office/powerpoint/2010/main" val="325775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9633199" y="1486922"/>
            <a:ext cx="4596018" cy="830997"/>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RENDERING:</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a:p>
            <a:pPr lvl="0"/>
            <a:r>
              <a:rPr lang="en-US" sz="1600" b="1" dirty="0">
                <a:latin typeface="Arial" panose="020B0604020202020204" pitchFamily="34" charset="0"/>
                <a:cs typeface="Arial" panose="020B0604020202020204" pitchFamily="34" charset="0"/>
              </a:rPr>
              <a:t>Building Exterior</a:t>
            </a:r>
          </a:p>
        </p:txBody>
      </p:sp>
      <p:pic>
        <p:nvPicPr>
          <p:cNvPr id="4" name="Picture 3" descr="A building with trees in front of it&#10;&#10;Description automatically generated">
            <a:extLst>
              <a:ext uri="{FF2B5EF4-FFF2-40B4-BE49-F238E27FC236}">
                <a16:creationId xmlns:a16="http://schemas.microsoft.com/office/drawing/2014/main" id="{306C17C5-70F5-9451-A3A9-1F4B0272A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6922"/>
            <a:ext cx="9548583" cy="5371078"/>
          </a:xfrm>
          <a:prstGeom prst="rect">
            <a:avLst/>
          </a:prstGeom>
        </p:spPr>
      </p:pic>
    </p:spTree>
    <p:extLst>
      <p:ext uri="{BB962C8B-B14F-4D97-AF65-F5344CB8AC3E}">
        <p14:creationId xmlns:p14="http://schemas.microsoft.com/office/powerpoint/2010/main" val="2118300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large window&#10;&#10;Description automatically generated with medium confidence">
            <a:extLst>
              <a:ext uri="{FF2B5EF4-FFF2-40B4-BE49-F238E27FC236}">
                <a16:creationId xmlns:a16="http://schemas.microsoft.com/office/drawing/2014/main" id="{9CE1C509-0E03-4D5B-B6E8-E4DE9BEBB96D}"/>
              </a:ext>
            </a:extLst>
          </p:cNvPr>
          <p:cNvPicPr>
            <a:picLocks noChangeAspect="1"/>
          </p:cNvPicPr>
          <p:nvPr/>
        </p:nvPicPr>
        <p:blipFill>
          <a:blip r:embed="rId3">
            <a:extLst>
              <a:ext uri="{28A0092B-C50C-407E-A947-70E740481C1C}">
                <a14:useLocalDpi xmlns:a14="http://schemas.microsoft.com/office/drawing/2010/main" val="0"/>
              </a:ext>
            </a:extLst>
          </a:blip>
          <a:srcRect b="15094"/>
          <a:stretch/>
        </p:blipFill>
        <p:spPr>
          <a:xfrm>
            <a:off x="0" y="1035166"/>
            <a:ext cx="12192000" cy="5822834"/>
          </a:xfrm>
          <a:prstGeom prst="rect">
            <a:avLst/>
          </a:prstGeom>
        </p:spPr>
      </p:pic>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5792C7-C3E0-4680-8B4F-98B69F75916B}"/>
              </a:ext>
            </a:extLst>
          </p:cNvPr>
          <p:cNvSpPr txBox="1"/>
          <p:nvPr/>
        </p:nvSpPr>
        <p:spPr>
          <a:xfrm>
            <a:off x="7416800" y="1845669"/>
            <a:ext cx="3321339" cy="584775"/>
          </a:xfrm>
          <a:prstGeom prst="rect">
            <a:avLst/>
          </a:prstGeom>
          <a:noFill/>
        </p:spPr>
        <p:txBody>
          <a:bodyPr wrap="square" rtlCol="0">
            <a:spAutoFit/>
          </a:bodyPr>
          <a:lstStyle/>
          <a:p>
            <a:pPr algn="r"/>
            <a:r>
              <a:rPr lang="en-US" sz="3200" b="1" dirty="0">
                <a:solidFill>
                  <a:schemeClr val="bg1"/>
                </a:solidFill>
                <a:latin typeface="Arial" panose="020B0604020202020204" pitchFamily="34" charset="0"/>
                <a:cs typeface="Arial" panose="020B0604020202020204" pitchFamily="34" charset="0"/>
              </a:rPr>
              <a:t>THANK YOU</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7033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a road&#10;&#10;Description automatically generated">
            <a:extLst>
              <a:ext uri="{FF2B5EF4-FFF2-40B4-BE49-F238E27FC236}">
                <a16:creationId xmlns:a16="http://schemas.microsoft.com/office/drawing/2014/main" id="{5BE5CC95-482D-F715-F415-D1A2A0FB3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8022"/>
            <a:ext cx="8438146" cy="5459978"/>
          </a:xfrm>
          <a:prstGeom prst="rect">
            <a:avLst/>
          </a:prstGeom>
        </p:spPr>
      </p:pic>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8438147" y="1486922"/>
            <a:ext cx="4596018" cy="584775"/>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EXISTING CONDITIONS:</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496A56D-92BB-5C49-2CA5-EB63863DE761}"/>
              </a:ext>
            </a:extLst>
          </p:cNvPr>
          <p:cNvPicPr>
            <a:picLocks noChangeAspect="1"/>
          </p:cNvPicPr>
          <p:nvPr/>
        </p:nvPicPr>
        <p:blipFill>
          <a:blip r:embed="rId5" cstate="print">
            <a:extLst>
              <a:ext uri="{28A0092B-C50C-407E-A947-70E740481C1C}">
                <a14:useLocalDpi xmlns:a14="http://schemas.microsoft.com/office/drawing/2010/main" val="0"/>
              </a:ext>
            </a:extLst>
          </a:blip>
          <a:srcRect l="3215" t="7165" r="3097"/>
          <a:stretch/>
        </p:blipFill>
        <p:spPr>
          <a:xfrm>
            <a:off x="8438146" y="1892300"/>
            <a:ext cx="3272590" cy="2505802"/>
          </a:xfrm>
          <a:prstGeom prst="rect">
            <a:avLst/>
          </a:prstGeom>
        </p:spPr>
      </p:pic>
    </p:spTree>
    <p:extLst>
      <p:ext uri="{BB962C8B-B14F-4D97-AF65-F5344CB8AC3E}">
        <p14:creationId xmlns:p14="http://schemas.microsoft.com/office/powerpoint/2010/main" val="282990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in a parking lot&#10;&#10;Description automatically generated">
            <a:extLst>
              <a:ext uri="{FF2B5EF4-FFF2-40B4-BE49-F238E27FC236}">
                <a16:creationId xmlns:a16="http://schemas.microsoft.com/office/drawing/2014/main" id="{65186B4E-24D2-DFE0-D00D-5C51A6FB490A}"/>
              </a:ext>
            </a:extLst>
          </p:cNvPr>
          <p:cNvPicPr>
            <a:picLocks noChangeAspect="1"/>
          </p:cNvPicPr>
          <p:nvPr/>
        </p:nvPicPr>
        <p:blipFill>
          <a:blip r:embed="rId3"/>
          <a:stretch>
            <a:fillRect/>
          </a:stretch>
        </p:blipFill>
        <p:spPr>
          <a:xfrm>
            <a:off x="8526379" y="1902289"/>
            <a:ext cx="3112168" cy="1183208"/>
          </a:xfrm>
          <a:prstGeom prst="rect">
            <a:avLst/>
          </a:prstGeom>
        </p:spPr>
      </p:pic>
      <p:pic>
        <p:nvPicPr>
          <p:cNvPr id="11" name="Picture 10" descr="A rocky hill with trees and smoke stacks&#10;&#10;Description automatically generated">
            <a:extLst>
              <a:ext uri="{FF2B5EF4-FFF2-40B4-BE49-F238E27FC236}">
                <a16:creationId xmlns:a16="http://schemas.microsoft.com/office/drawing/2014/main" id="{A81D8EFF-B7DD-85B9-BC71-716001D9266B}"/>
              </a:ext>
            </a:extLst>
          </p:cNvPr>
          <p:cNvPicPr>
            <a:picLocks noChangeAspect="1"/>
          </p:cNvPicPr>
          <p:nvPr/>
        </p:nvPicPr>
        <p:blipFill>
          <a:blip r:embed="rId4" cstate="print">
            <a:extLst>
              <a:ext uri="{28A0092B-C50C-407E-A947-70E740481C1C}">
                <a14:useLocalDpi xmlns:a14="http://schemas.microsoft.com/office/drawing/2010/main" val="0"/>
              </a:ext>
            </a:extLst>
          </a:blip>
          <a:srcRect b="12648"/>
          <a:stretch/>
        </p:blipFill>
        <p:spPr>
          <a:xfrm>
            <a:off x="120315" y="1479715"/>
            <a:ext cx="8229599" cy="2636936"/>
          </a:xfrm>
          <a:prstGeom prst="rect">
            <a:avLst/>
          </a:prstGeom>
        </p:spPr>
      </p:pic>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8438147" y="1486922"/>
            <a:ext cx="4596018" cy="584775"/>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EXISTING CONDITIONS:</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p:txBody>
      </p:sp>
      <p:pic>
        <p:nvPicPr>
          <p:cNvPr id="5" name="Picture 4" descr="Aerial view of a road&#10;&#10;Description automatically generated">
            <a:extLst>
              <a:ext uri="{FF2B5EF4-FFF2-40B4-BE49-F238E27FC236}">
                <a16:creationId xmlns:a16="http://schemas.microsoft.com/office/drawing/2014/main" id="{F9B9B748-7E88-20DC-4E74-82C88E9122A8}"/>
              </a:ext>
            </a:extLst>
          </p:cNvPr>
          <p:cNvPicPr>
            <a:picLocks noChangeAspect="1"/>
          </p:cNvPicPr>
          <p:nvPr/>
        </p:nvPicPr>
        <p:blipFill>
          <a:blip r:embed="rId6" cstate="print">
            <a:extLst>
              <a:ext uri="{28A0092B-C50C-407E-A947-70E740481C1C}">
                <a14:useLocalDpi xmlns:a14="http://schemas.microsoft.com/office/drawing/2010/main" val="0"/>
              </a:ext>
            </a:extLst>
          </a:blip>
          <a:srcRect l="4997" t="4929" r="11843" b="2862"/>
          <a:stretch/>
        </p:blipFill>
        <p:spPr>
          <a:xfrm>
            <a:off x="8526379" y="3513829"/>
            <a:ext cx="3112168" cy="2232860"/>
          </a:xfrm>
          <a:prstGeom prst="rect">
            <a:avLst/>
          </a:prstGeom>
        </p:spPr>
      </p:pic>
      <p:pic>
        <p:nvPicPr>
          <p:cNvPr id="9" name="Picture 8" descr="A grassy area with trees and a building in the background&#10;&#10;Description automatically generated">
            <a:extLst>
              <a:ext uri="{FF2B5EF4-FFF2-40B4-BE49-F238E27FC236}">
                <a16:creationId xmlns:a16="http://schemas.microsoft.com/office/drawing/2014/main" id="{E514D1A7-F3A9-41C1-37D4-A3EBC5D4DB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16" y="4206145"/>
            <a:ext cx="8229600" cy="2567429"/>
          </a:xfrm>
          <a:prstGeom prst="rect">
            <a:avLst/>
          </a:prstGeom>
        </p:spPr>
      </p:pic>
      <p:cxnSp>
        <p:nvCxnSpPr>
          <p:cNvPr id="14" name="Straight Connector 13">
            <a:extLst>
              <a:ext uri="{FF2B5EF4-FFF2-40B4-BE49-F238E27FC236}">
                <a16:creationId xmlns:a16="http://schemas.microsoft.com/office/drawing/2014/main" id="{CB06A07E-2868-8B76-336A-FCE299A2EDB6}"/>
              </a:ext>
            </a:extLst>
          </p:cNvPr>
          <p:cNvCxnSpPr>
            <a:cxnSpLocks/>
          </p:cNvCxnSpPr>
          <p:nvPr/>
        </p:nvCxnSpPr>
        <p:spPr>
          <a:xfrm>
            <a:off x="8349914" y="3797863"/>
            <a:ext cx="1732549" cy="571348"/>
          </a:xfrm>
          <a:prstGeom prst="line">
            <a:avLst/>
          </a:prstGeom>
          <a:ln>
            <a:solidFill>
              <a:srgbClr val="FF0000"/>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7C4910F1-8232-D2FA-CA7F-62E5A20E7678}"/>
              </a:ext>
            </a:extLst>
          </p:cNvPr>
          <p:cNvCxnSpPr>
            <a:cxnSpLocks/>
          </p:cNvCxnSpPr>
          <p:nvPr/>
        </p:nvCxnSpPr>
        <p:spPr>
          <a:xfrm flipV="1">
            <a:off x="8349914" y="5319122"/>
            <a:ext cx="969577" cy="170737"/>
          </a:xfrm>
          <a:prstGeom prst="line">
            <a:avLst/>
          </a:prstGeom>
          <a:ln>
            <a:solidFill>
              <a:srgbClr val="FF0000"/>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F6181ECA-0B6C-A97E-1D01-BFD1543F75AC}"/>
              </a:ext>
            </a:extLst>
          </p:cNvPr>
          <p:cNvCxnSpPr>
            <a:cxnSpLocks/>
            <a:stCxn id="2" idx="2"/>
          </p:cNvCxnSpPr>
          <p:nvPr/>
        </p:nvCxnSpPr>
        <p:spPr>
          <a:xfrm flipH="1">
            <a:off x="9216188" y="3085497"/>
            <a:ext cx="866275" cy="712366"/>
          </a:xfrm>
          <a:prstGeom prst="line">
            <a:avLst/>
          </a:prstGeom>
          <a:ln>
            <a:solidFill>
              <a:srgbClr val="FF0000"/>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16391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8373247" y="1486922"/>
            <a:ext cx="4596018" cy="1077218"/>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RESUBDIVISION MAP:</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a:p>
            <a:pPr lvl="0"/>
            <a:r>
              <a:rPr lang="en-US" sz="1600" b="1" dirty="0">
                <a:solidFill>
                  <a:srgbClr val="292BFC"/>
                </a:solidFill>
                <a:latin typeface="Arial" panose="020B0604020202020204" pitchFamily="34" charset="0"/>
                <a:cs typeface="Arial" panose="020B0604020202020204" pitchFamily="34" charset="0"/>
              </a:rPr>
              <a:t>Proposal: Combine 13 lots into one</a:t>
            </a:r>
          </a:p>
          <a:p>
            <a:pPr lvl="0"/>
            <a:endParaRPr lang="en-US" sz="1600" b="1" dirty="0">
              <a:latin typeface="Arial" panose="020B0604020202020204" pitchFamily="34" charset="0"/>
              <a:cs typeface="Arial" panose="020B0604020202020204" pitchFamily="34" charset="0"/>
            </a:endParaRPr>
          </a:p>
        </p:txBody>
      </p:sp>
      <p:pic>
        <p:nvPicPr>
          <p:cNvPr id="3" name="Picture 2" descr="A drawing of a machine&#10;&#10;Description automatically generated">
            <a:extLst>
              <a:ext uri="{FF2B5EF4-FFF2-40B4-BE49-F238E27FC236}">
                <a16:creationId xmlns:a16="http://schemas.microsoft.com/office/drawing/2014/main" id="{B5DD9710-583F-75B5-9980-F4903E9E9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87642"/>
            <a:ext cx="8205537" cy="5470358"/>
          </a:xfrm>
          <a:prstGeom prst="rect">
            <a:avLst/>
          </a:prstGeom>
        </p:spPr>
      </p:pic>
      <p:pic>
        <p:nvPicPr>
          <p:cNvPr id="6" name="Picture 5" descr="A screenshot of a document&#10;&#10;Description automatically generated">
            <a:extLst>
              <a:ext uri="{FF2B5EF4-FFF2-40B4-BE49-F238E27FC236}">
                <a16:creationId xmlns:a16="http://schemas.microsoft.com/office/drawing/2014/main" id="{186D1A0C-A37C-3AD2-F1F3-0C4B49BF16D3}"/>
              </a:ext>
            </a:extLst>
          </p:cNvPr>
          <p:cNvPicPr>
            <a:picLocks noChangeAspect="1"/>
          </p:cNvPicPr>
          <p:nvPr/>
        </p:nvPicPr>
        <p:blipFill>
          <a:blip r:embed="rId5" cstate="print">
            <a:extLst>
              <a:ext uri="{28A0092B-C50C-407E-A947-70E740481C1C}">
                <a14:useLocalDpi xmlns:a14="http://schemas.microsoft.com/office/drawing/2010/main" val="0"/>
              </a:ext>
            </a:extLst>
          </a:blip>
          <a:srcRect l="7028" t="5848" r="8376" b="63157"/>
          <a:stretch/>
        </p:blipFill>
        <p:spPr>
          <a:xfrm>
            <a:off x="8309078" y="4293861"/>
            <a:ext cx="3557961" cy="1686966"/>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0DA7CA46-C0D1-1378-09A5-044701D2A933}"/>
              </a:ext>
            </a:extLst>
          </p:cNvPr>
          <p:cNvPicPr>
            <a:picLocks noChangeAspect="1"/>
          </p:cNvPicPr>
          <p:nvPr/>
        </p:nvPicPr>
        <p:blipFill>
          <a:blip r:embed="rId6" cstate="print">
            <a:extLst>
              <a:ext uri="{28A0092B-C50C-407E-A947-70E740481C1C}">
                <a14:useLocalDpi xmlns:a14="http://schemas.microsoft.com/office/drawing/2010/main" val="0"/>
              </a:ext>
            </a:extLst>
          </a:blip>
          <a:srcRect l="55461" t="14380" r="3553" b="11646"/>
          <a:stretch/>
        </p:blipFill>
        <p:spPr>
          <a:xfrm>
            <a:off x="8373246" y="2564139"/>
            <a:ext cx="1534540" cy="1399066"/>
          </a:xfrm>
          <a:prstGeom prst="rect">
            <a:avLst/>
          </a:prstGeom>
        </p:spPr>
      </p:pic>
      <p:sp>
        <p:nvSpPr>
          <p:cNvPr id="10" name="TextBox 9">
            <a:extLst>
              <a:ext uri="{FF2B5EF4-FFF2-40B4-BE49-F238E27FC236}">
                <a16:creationId xmlns:a16="http://schemas.microsoft.com/office/drawing/2014/main" id="{D7A133DD-AB05-A9D1-EDB3-1620345B1573}"/>
              </a:ext>
            </a:extLst>
          </p:cNvPr>
          <p:cNvSpPr txBox="1"/>
          <p:nvPr/>
        </p:nvSpPr>
        <p:spPr>
          <a:xfrm>
            <a:off x="9907786" y="2564139"/>
            <a:ext cx="2211805" cy="523220"/>
          </a:xfrm>
          <a:prstGeom prst="rect">
            <a:avLst/>
          </a:prstGeom>
          <a:noFill/>
        </p:spPr>
        <p:txBody>
          <a:bodyPr wrap="square">
            <a:spAutoFit/>
          </a:bodyPr>
          <a:lstStyle/>
          <a:p>
            <a:pPr lvl="0"/>
            <a:r>
              <a:rPr lang="en-US" sz="1000" b="1" dirty="0">
                <a:latin typeface="Arial" panose="020B0604020202020204" pitchFamily="34" charset="0"/>
                <a:cs typeface="Arial" panose="020B0604020202020204" pitchFamily="34" charset="0"/>
              </a:rPr>
              <a:t>Existing Parcels Map</a:t>
            </a:r>
          </a:p>
          <a:p>
            <a:pPr lvl="0"/>
            <a:endParaRPr lang="en-US" sz="1000" b="1" dirty="0">
              <a:latin typeface="Arial" panose="020B0604020202020204" pitchFamily="34" charset="0"/>
              <a:cs typeface="Arial" panose="020B0604020202020204" pitchFamily="34" charset="0"/>
            </a:endParaRPr>
          </a:p>
          <a:p>
            <a:pPr lvl="0"/>
            <a:r>
              <a:rPr lang="en-US" sz="800" b="1" dirty="0">
                <a:latin typeface="Arial" panose="020B0604020202020204" pitchFamily="34" charset="0"/>
                <a:cs typeface="Arial" panose="020B0604020202020204" pitchFamily="34" charset="0"/>
              </a:rPr>
              <a:t>Current Land Use: Vacant Land</a:t>
            </a:r>
          </a:p>
        </p:txBody>
      </p:sp>
      <p:pic>
        <p:nvPicPr>
          <p:cNvPr id="4" name="Picture 3">
            <a:extLst>
              <a:ext uri="{FF2B5EF4-FFF2-40B4-BE49-F238E27FC236}">
                <a16:creationId xmlns:a16="http://schemas.microsoft.com/office/drawing/2014/main" id="{8E8149A3-AEAB-7B7A-4937-E116D77A5C90}"/>
              </a:ext>
            </a:extLst>
          </p:cNvPr>
          <p:cNvPicPr>
            <a:picLocks noChangeAspect="1"/>
          </p:cNvPicPr>
          <p:nvPr/>
        </p:nvPicPr>
        <p:blipFill>
          <a:blip r:embed="rId7"/>
          <a:stretch>
            <a:fillRect/>
          </a:stretch>
        </p:blipFill>
        <p:spPr>
          <a:xfrm>
            <a:off x="0" y="1321293"/>
            <a:ext cx="8205537" cy="5462815"/>
          </a:xfrm>
          <a:prstGeom prst="rect">
            <a:avLst/>
          </a:prstGeom>
        </p:spPr>
      </p:pic>
    </p:spTree>
    <p:extLst>
      <p:ext uri="{BB962C8B-B14F-4D97-AF65-F5344CB8AC3E}">
        <p14:creationId xmlns:p14="http://schemas.microsoft.com/office/powerpoint/2010/main" val="2199473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8438147" y="1486922"/>
            <a:ext cx="3304674" cy="1077218"/>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PHASE 1 SITE PLAN:</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a:p>
            <a:pPr lvl="0"/>
            <a:r>
              <a:rPr lang="en-US" sz="1600" b="1" dirty="0">
                <a:latin typeface="Arial" panose="020B0604020202020204" pitchFamily="34" charset="0"/>
                <a:cs typeface="Arial" panose="020B0604020202020204" pitchFamily="34" charset="0"/>
              </a:rPr>
              <a:t>New building, parking lot, landscaping</a:t>
            </a:r>
          </a:p>
        </p:txBody>
      </p:sp>
      <p:pic>
        <p:nvPicPr>
          <p:cNvPr id="3" name="Picture 2" descr="A map of a building&#10;&#10;Description automatically generated">
            <a:extLst>
              <a:ext uri="{FF2B5EF4-FFF2-40B4-BE49-F238E27FC236}">
                <a16:creationId xmlns:a16="http://schemas.microsoft.com/office/drawing/2014/main" id="{D3D2B923-F1DB-6291-BA29-5CD7614B2C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98024"/>
            <a:ext cx="8438144" cy="5459976"/>
          </a:xfrm>
          <a:prstGeom prst="rect">
            <a:avLst/>
          </a:prstGeom>
        </p:spPr>
      </p:pic>
      <p:pic>
        <p:nvPicPr>
          <p:cNvPr id="4" name="Picture 3">
            <a:extLst>
              <a:ext uri="{FF2B5EF4-FFF2-40B4-BE49-F238E27FC236}">
                <a16:creationId xmlns:a16="http://schemas.microsoft.com/office/drawing/2014/main" id="{BFE960BF-75DF-142C-7907-AF3724830B00}"/>
              </a:ext>
            </a:extLst>
          </p:cNvPr>
          <p:cNvPicPr>
            <a:picLocks noChangeAspect="1"/>
          </p:cNvPicPr>
          <p:nvPr/>
        </p:nvPicPr>
        <p:blipFill>
          <a:blip r:embed="rId5"/>
          <a:stretch>
            <a:fillRect/>
          </a:stretch>
        </p:blipFill>
        <p:spPr>
          <a:xfrm>
            <a:off x="0" y="1390082"/>
            <a:ext cx="8438144" cy="5467917"/>
          </a:xfrm>
          <a:prstGeom prst="rect">
            <a:avLst/>
          </a:prstGeom>
        </p:spPr>
      </p:pic>
      <p:pic>
        <p:nvPicPr>
          <p:cNvPr id="9" name="Picture 8">
            <a:extLst>
              <a:ext uri="{FF2B5EF4-FFF2-40B4-BE49-F238E27FC236}">
                <a16:creationId xmlns:a16="http://schemas.microsoft.com/office/drawing/2014/main" id="{27E294E2-1D42-A551-36A8-4EE0E679497E}"/>
              </a:ext>
            </a:extLst>
          </p:cNvPr>
          <p:cNvPicPr>
            <a:picLocks noChangeAspect="1"/>
          </p:cNvPicPr>
          <p:nvPr/>
        </p:nvPicPr>
        <p:blipFill>
          <a:blip r:embed="rId6"/>
          <a:stretch>
            <a:fillRect/>
          </a:stretch>
        </p:blipFill>
        <p:spPr>
          <a:xfrm>
            <a:off x="8392205" y="2841970"/>
            <a:ext cx="3539003" cy="2564139"/>
          </a:xfrm>
          <a:prstGeom prst="rect">
            <a:avLst/>
          </a:prstGeom>
        </p:spPr>
      </p:pic>
      <p:pic>
        <p:nvPicPr>
          <p:cNvPr id="11" name="Picture 10">
            <a:extLst>
              <a:ext uri="{FF2B5EF4-FFF2-40B4-BE49-F238E27FC236}">
                <a16:creationId xmlns:a16="http://schemas.microsoft.com/office/drawing/2014/main" id="{9DFAA7FB-91C5-35E2-0BFF-1EFEB5964B46}"/>
              </a:ext>
            </a:extLst>
          </p:cNvPr>
          <p:cNvPicPr>
            <a:picLocks noChangeAspect="1"/>
          </p:cNvPicPr>
          <p:nvPr/>
        </p:nvPicPr>
        <p:blipFill>
          <a:blip r:embed="rId7"/>
          <a:stretch>
            <a:fillRect/>
          </a:stretch>
        </p:blipFill>
        <p:spPr>
          <a:xfrm>
            <a:off x="0" y="1446706"/>
            <a:ext cx="8392205" cy="5411293"/>
          </a:xfrm>
          <a:prstGeom prst="rect">
            <a:avLst/>
          </a:prstGeom>
        </p:spPr>
      </p:pic>
    </p:spTree>
    <p:extLst>
      <p:ext uri="{BB962C8B-B14F-4D97-AF65-F5344CB8AC3E}">
        <p14:creationId xmlns:p14="http://schemas.microsoft.com/office/powerpoint/2010/main" val="24189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8438147" y="1486922"/>
            <a:ext cx="3304674" cy="1077218"/>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PHASE 2 SITE PLAN:</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a:p>
            <a:pPr lvl="0"/>
            <a:r>
              <a:rPr lang="en-US" sz="1600" b="1" dirty="0">
                <a:latin typeface="Arial" panose="020B0604020202020204" pitchFamily="34" charset="0"/>
                <a:cs typeface="Arial" panose="020B0604020202020204" pitchFamily="34" charset="0"/>
              </a:rPr>
              <a:t>New building, parking lot, landscaping</a:t>
            </a:r>
          </a:p>
        </p:txBody>
      </p:sp>
      <p:pic>
        <p:nvPicPr>
          <p:cNvPr id="3" name="Picture 2" descr="A map of a building&#10;&#10;Description automatically generated">
            <a:extLst>
              <a:ext uri="{FF2B5EF4-FFF2-40B4-BE49-F238E27FC236}">
                <a16:creationId xmlns:a16="http://schemas.microsoft.com/office/drawing/2014/main" id="{D3D2B923-F1DB-6291-BA29-5CD7614B2C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98024"/>
            <a:ext cx="8438144" cy="5459976"/>
          </a:xfrm>
          <a:prstGeom prst="rect">
            <a:avLst/>
          </a:prstGeom>
        </p:spPr>
      </p:pic>
      <p:pic>
        <p:nvPicPr>
          <p:cNvPr id="4" name="Picture 3">
            <a:extLst>
              <a:ext uri="{FF2B5EF4-FFF2-40B4-BE49-F238E27FC236}">
                <a16:creationId xmlns:a16="http://schemas.microsoft.com/office/drawing/2014/main" id="{91F8714E-F9BC-EAF1-A7FF-67B5F3DB615B}"/>
              </a:ext>
            </a:extLst>
          </p:cNvPr>
          <p:cNvPicPr>
            <a:picLocks noChangeAspect="1"/>
          </p:cNvPicPr>
          <p:nvPr/>
        </p:nvPicPr>
        <p:blipFill>
          <a:blip r:embed="rId5"/>
          <a:stretch>
            <a:fillRect/>
          </a:stretch>
        </p:blipFill>
        <p:spPr>
          <a:xfrm>
            <a:off x="1" y="1386918"/>
            <a:ext cx="8438144" cy="5471082"/>
          </a:xfrm>
          <a:prstGeom prst="rect">
            <a:avLst/>
          </a:prstGeom>
        </p:spPr>
      </p:pic>
      <p:pic>
        <p:nvPicPr>
          <p:cNvPr id="6" name="Picture 5">
            <a:extLst>
              <a:ext uri="{FF2B5EF4-FFF2-40B4-BE49-F238E27FC236}">
                <a16:creationId xmlns:a16="http://schemas.microsoft.com/office/drawing/2014/main" id="{11AFCB83-8520-ABE0-2700-FD8F4B3776EF}"/>
              </a:ext>
            </a:extLst>
          </p:cNvPr>
          <p:cNvPicPr>
            <a:picLocks noChangeAspect="1"/>
          </p:cNvPicPr>
          <p:nvPr/>
        </p:nvPicPr>
        <p:blipFill>
          <a:blip r:embed="rId6"/>
          <a:stretch>
            <a:fillRect/>
          </a:stretch>
        </p:blipFill>
        <p:spPr>
          <a:xfrm>
            <a:off x="8338518" y="2664144"/>
            <a:ext cx="3697972" cy="3218499"/>
          </a:xfrm>
          <a:prstGeom prst="rect">
            <a:avLst/>
          </a:prstGeom>
        </p:spPr>
      </p:pic>
    </p:spTree>
    <p:extLst>
      <p:ext uri="{BB962C8B-B14F-4D97-AF65-F5344CB8AC3E}">
        <p14:creationId xmlns:p14="http://schemas.microsoft.com/office/powerpoint/2010/main" val="454710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building&#10;&#10;Description automatically generated">
            <a:extLst>
              <a:ext uri="{FF2B5EF4-FFF2-40B4-BE49-F238E27FC236}">
                <a16:creationId xmlns:a16="http://schemas.microsoft.com/office/drawing/2014/main" id="{C7FAF21E-1EC2-61E6-5C5F-AA1A250069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8024"/>
            <a:ext cx="8438145" cy="5459976"/>
          </a:xfrm>
          <a:prstGeom prst="rect">
            <a:avLst/>
          </a:prstGeom>
        </p:spPr>
      </p:pic>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8438146" y="1486922"/>
            <a:ext cx="3411731" cy="1446550"/>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GRADING PLAN:</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a:p>
            <a:pPr lvl="0"/>
            <a:r>
              <a:rPr lang="en-US" sz="1400" b="1" dirty="0">
                <a:latin typeface="Arial" panose="020B0604020202020204" pitchFamily="34" charset="0"/>
                <a:cs typeface="Arial" panose="020B0604020202020204" pitchFamily="34" charset="0"/>
              </a:rPr>
              <a:t>Impervious area decreased by 25%—additional treatment not required.</a:t>
            </a:r>
          </a:p>
          <a:p>
            <a:pPr lvl="0"/>
            <a:endParaRPr lang="en-US" sz="1400" b="1" dirty="0">
              <a:latin typeface="Arial" panose="020B0604020202020204" pitchFamily="34" charset="0"/>
              <a:cs typeface="Arial" panose="020B0604020202020204" pitchFamily="34" charset="0"/>
            </a:endParaRPr>
          </a:p>
          <a:p>
            <a:pPr lvl="0"/>
            <a:r>
              <a:rPr lang="en-US" sz="1400" b="1" dirty="0">
                <a:latin typeface="Arial" panose="020B0604020202020204" pitchFamily="34" charset="0"/>
                <a:cs typeface="Arial" panose="020B0604020202020204" pitchFamily="34" charset="0"/>
              </a:rPr>
              <a:t>Sheet flow to bioretention basin:</a:t>
            </a:r>
          </a:p>
        </p:txBody>
      </p:sp>
      <p:pic>
        <p:nvPicPr>
          <p:cNvPr id="3074" name="Picture 2">
            <a:extLst>
              <a:ext uri="{FF2B5EF4-FFF2-40B4-BE49-F238E27FC236}">
                <a16:creationId xmlns:a16="http://schemas.microsoft.com/office/drawing/2014/main" id="{D152D56D-8968-E196-DDF9-1A52BD14D1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5325"/>
          <a:stretch/>
        </p:blipFill>
        <p:spPr bwMode="auto">
          <a:xfrm>
            <a:off x="8536327" y="3022677"/>
            <a:ext cx="2800366" cy="11497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A33ABC-620E-6A28-9B2E-8CA6345ECAED}"/>
              </a:ext>
            </a:extLst>
          </p:cNvPr>
          <p:cNvSpPr txBox="1"/>
          <p:nvPr/>
        </p:nvSpPr>
        <p:spPr>
          <a:xfrm>
            <a:off x="8494131" y="4002470"/>
            <a:ext cx="2231219" cy="184666"/>
          </a:xfrm>
          <a:prstGeom prst="rect">
            <a:avLst/>
          </a:prstGeom>
          <a:noFill/>
        </p:spPr>
        <p:txBody>
          <a:bodyPr wrap="square" rtlCol="0">
            <a:spAutoFit/>
          </a:bodyPr>
          <a:lstStyle/>
          <a:p>
            <a:pPr lvl="0"/>
            <a:r>
              <a:rPr lang="en-US" sz="600" b="1" dirty="0">
                <a:solidFill>
                  <a:schemeClr val="bg1"/>
                </a:solidFill>
                <a:latin typeface="Arial" panose="020B0604020202020204" pitchFamily="34" charset="0"/>
                <a:cs typeface="Arial" panose="020B0604020202020204" pitchFamily="34" charset="0"/>
              </a:rPr>
              <a:t>IMAGE SOURCE: MSU</a:t>
            </a:r>
          </a:p>
        </p:txBody>
      </p:sp>
      <p:sp>
        <p:nvSpPr>
          <p:cNvPr id="4" name="TextBox 3">
            <a:extLst>
              <a:ext uri="{FF2B5EF4-FFF2-40B4-BE49-F238E27FC236}">
                <a16:creationId xmlns:a16="http://schemas.microsoft.com/office/drawing/2014/main" id="{48411AE6-B457-5070-1F49-97AC32A8D0EA}"/>
              </a:ext>
            </a:extLst>
          </p:cNvPr>
          <p:cNvSpPr txBox="1"/>
          <p:nvPr/>
        </p:nvSpPr>
        <p:spPr>
          <a:xfrm>
            <a:off x="8494131" y="4532859"/>
            <a:ext cx="3411731" cy="584775"/>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Tie in to DOT grading in progress</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84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ronwood fruit">
            <a:extLst>
              <a:ext uri="{FF2B5EF4-FFF2-40B4-BE49-F238E27FC236}">
                <a16:creationId xmlns:a16="http://schemas.microsoft.com/office/drawing/2014/main" id="{2666AF03-BE7E-D530-72AE-5EA3AC93EA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44" b="32675"/>
          <a:stretch/>
        </p:blipFill>
        <p:spPr bwMode="auto">
          <a:xfrm>
            <a:off x="7986013" y="5117075"/>
            <a:ext cx="1932951" cy="174554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hus aromatica 'Gro-low' in fall  Moore County, NC">
            <a:extLst>
              <a:ext uri="{FF2B5EF4-FFF2-40B4-BE49-F238E27FC236}">
                <a16:creationId xmlns:a16="http://schemas.microsoft.com/office/drawing/2014/main" id="{2A196BBE-C11F-265B-AA90-656D53E6C8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71" r="1"/>
          <a:stretch/>
        </p:blipFill>
        <p:spPr bwMode="auto">
          <a:xfrm>
            <a:off x="7986014" y="1513493"/>
            <a:ext cx="4205985" cy="35512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od Vibration Juniper, Good Vibration Creeping Juniper, Juniperus horizontalis Good Vibration">
            <a:extLst>
              <a:ext uri="{FF2B5EF4-FFF2-40B4-BE49-F238E27FC236}">
                <a16:creationId xmlns:a16="http://schemas.microsoft.com/office/drawing/2014/main" id="{C900424A-CE8A-9C8E-904A-3F71F7C3503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752"/>
          <a:stretch/>
        </p:blipFill>
        <p:spPr bwMode="auto">
          <a:xfrm>
            <a:off x="4009310" y="1513493"/>
            <a:ext cx="1932948" cy="1725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aenomeles speciosa Double Take Scarlet™', Japanese Quince Double Take Scarlet™', Flowering Quince Double Take Scarlet™', Japanese Flowering Quince, Red flowers, Early Spring blooms">
            <a:extLst>
              <a:ext uri="{FF2B5EF4-FFF2-40B4-BE49-F238E27FC236}">
                <a16:creationId xmlns:a16="http://schemas.microsoft.com/office/drawing/2014/main" id="{D6FBC9AC-7491-CEF5-D059-5C8128CD289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5306"/>
          <a:stretch/>
        </p:blipFill>
        <p:spPr bwMode="auto">
          <a:xfrm>
            <a:off x="1989472" y="1513493"/>
            <a:ext cx="1932950" cy="1725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aragd' Form">
            <a:extLst>
              <a:ext uri="{FF2B5EF4-FFF2-40B4-BE49-F238E27FC236}">
                <a16:creationId xmlns:a16="http://schemas.microsoft.com/office/drawing/2014/main" id="{BBF4CEBC-8AB2-7476-ACC7-BB1DFD35549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371" t="-48" r="9371" b="48"/>
          <a:stretch/>
        </p:blipFill>
        <p:spPr bwMode="auto">
          <a:xfrm>
            <a:off x="6009048" y="3322075"/>
            <a:ext cx="1932950" cy="35558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4083C035-8201-7070-2AE0-89F5C85EFA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873" r="15259" b="7"/>
          <a:stretch/>
        </p:blipFill>
        <p:spPr bwMode="auto">
          <a:xfrm flipH="1">
            <a:off x="2" y="1514764"/>
            <a:ext cx="1937862" cy="1725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CF34186-A319-DF44-68CB-DFDF7CCF18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4358" r="-6" b="26254"/>
          <a:stretch/>
        </p:blipFill>
        <p:spPr bwMode="auto">
          <a:xfrm flipH="1">
            <a:off x="4005735" y="3313480"/>
            <a:ext cx="1937862" cy="1730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AF5D15A-C87D-9E3C-B6C9-35242DD225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t="4929" r="8" b="5777"/>
          <a:stretch/>
        </p:blipFill>
        <p:spPr bwMode="auto">
          <a:xfrm>
            <a:off x="3993231" y="5128910"/>
            <a:ext cx="1950365" cy="17416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BFA53DCC-3629-A1CE-0125-9D04018E7D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4481" r="3" b="5334"/>
          <a:stretch/>
        </p:blipFill>
        <p:spPr bwMode="auto">
          <a:xfrm flipH="1">
            <a:off x="0" y="3306781"/>
            <a:ext cx="3937603" cy="35512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Kwanzan' Form and full bloom">
            <a:extLst>
              <a:ext uri="{FF2B5EF4-FFF2-40B4-BE49-F238E27FC236}">
                <a16:creationId xmlns:a16="http://schemas.microsoft.com/office/drawing/2014/main" id="{CB264800-3DA8-1C38-BFED-81C72A250BB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r="12" b="8"/>
          <a:stretch/>
        </p:blipFill>
        <p:spPr bwMode="auto">
          <a:xfrm>
            <a:off x="6001456" y="1515332"/>
            <a:ext cx="1932950" cy="17252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wanzan' Form and full bloom">
            <a:extLst>
              <a:ext uri="{FF2B5EF4-FFF2-40B4-BE49-F238E27FC236}">
                <a16:creationId xmlns:a16="http://schemas.microsoft.com/office/drawing/2014/main" id="{2DD82F69-0BF1-372D-AA8B-6F512CE7BA7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r="12" b="8"/>
          <a:stretch/>
        </p:blipFill>
        <p:spPr bwMode="auto">
          <a:xfrm>
            <a:off x="9998258" y="5132766"/>
            <a:ext cx="1932950" cy="172523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hus aromatics">
            <a:extLst>
              <a:ext uri="{FF2B5EF4-FFF2-40B4-BE49-F238E27FC236}">
                <a16:creationId xmlns:a16="http://schemas.microsoft.com/office/drawing/2014/main" id="{726808A7-190B-5EDA-DD59-B483D2B085D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 r="5720"/>
          <a:stretch/>
        </p:blipFill>
        <p:spPr bwMode="auto">
          <a:xfrm>
            <a:off x="9998258" y="5132765"/>
            <a:ext cx="2193742" cy="17451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66A800-FB62-B3E2-4297-C526F69B297D}"/>
              </a:ext>
            </a:extLst>
          </p:cNvPr>
          <p:cNvSpPr txBox="1"/>
          <p:nvPr/>
        </p:nvSpPr>
        <p:spPr>
          <a:xfrm>
            <a:off x="-51606" y="6685937"/>
            <a:ext cx="2231219" cy="184666"/>
          </a:xfrm>
          <a:prstGeom prst="rect">
            <a:avLst/>
          </a:prstGeom>
          <a:noFill/>
        </p:spPr>
        <p:txBody>
          <a:bodyPr wrap="square" rtlCol="0">
            <a:spAutoFit/>
          </a:bodyPr>
          <a:lstStyle/>
          <a:p>
            <a:pPr lvl="0"/>
            <a:r>
              <a:rPr lang="en-US" sz="600" b="1" dirty="0">
                <a:solidFill>
                  <a:schemeClr val="bg1"/>
                </a:solidFill>
                <a:latin typeface="Arial" panose="020B0604020202020204" pitchFamily="34" charset="0"/>
                <a:cs typeface="Arial" panose="020B0604020202020204" pitchFamily="34" charset="0"/>
              </a:rPr>
              <a:t>IMAGE SOURCES: GARDENIA AND NCSU</a:t>
            </a:r>
          </a:p>
        </p:txBody>
      </p:sp>
    </p:spTree>
    <p:extLst>
      <p:ext uri="{BB962C8B-B14F-4D97-AF65-F5344CB8AC3E}">
        <p14:creationId xmlns:p14="http://schemas.microsoft.com/office/powerpoint/2010/main" val="415096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7E1DCF-EFE4-4262-BAA6-999CB99C5E30}"/>
              </a:ext>
            </a:extLst>
          </p:cNvPr>
          <p:cNvSpPr txBox="1"/>
          <p:nvPr/>
        </p:nvSpPr>
        <p:spPr>
          <a:xfrm>
            <a:off x="928396" y="142614"/>
            <a:ext cx="7939379" cy="892552"/>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SYRACUSE HOUSING AUTHORITY</a:t>
            </a:r>
          </a:p>
          <a:p>
            <a:r>
              <a:rPr lang="en-US" sz="2000" b="1" dirty="0">
                <a:solidFill>
                  <a:schemeClr val="bg1"/>
                </a:solidFill>
                <a:latin typeface="Arial" panose="020B0604020202020204" pitchFamily="34" charset="0"/>
                <a:cs typeface="Arial" panose="020B0604020202020204" pitchFamily="34" charset="0"/>
              </a:rPr>
              <a:t>NEW CENTRAL OFFICES</a:t>
            </a:r>
          </a:p>
        </p:txBody>
      </p:sp>
      <p:pic>
        <p:nvPicPr>
          <p:cNvPr id="1026" name="Picture 2" descr="Syracuse Housing Authority - Renters in Syracuse, NY | Bob">
            <a:extLst>
              <a:ext uri="{FF2B5EF4-FFF2-40B4-BE49-F238E27FC236}">
                <a16:creationId xmlns:a16="http://schemas.microsoft.com/office/drawing/2014/main" id="{4833E8D6-13D5-44A0-885B-A02BC18C5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137" y="224662"/>
            <a:ext cx="2068071" cy="728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93B9A4-B9A6-490F-922E-C963634F33CF}"/>
              </a:ext>
            </a:extLst>
          </p:cNvPr>
          <p:cNvSpPr txBox="1"/>
          <p:nvPr/>
        </p:nvSpPr>
        <p:spPr>
          <a:xfrm>
            <a:off x="9633199" y="1486922"/>
            <a:ext cx="4596018" cy="830997"/>
          </a:xfrm>
          <a:prstGeom prst="rect">
            <a:avLst/>
          </a:prstGeom>
          <a:noFill/>
        </p:spPr>
        <p:txBody>
          <a:bodyPr wrap="square" rtlCol="0">
            <a:spAutoFit/>
          </a:bodyPr>
          <a:lstStyle/>
          <a:p>
            <a:pPr lvl="0"/>
            <a:r>
              <a:rPr lang="en-US" sz="1600" b="1" u="sng" dirty="0">
                <a:latin typeface="Arial" panose="020B0604020202020204" pitchFamily="34" charset="0"/>
                <a:cs typeface="Arial" panose="020B0604020202020204" pitchFamily="34" charset="0"/>
              </a:rPr>
              <a:t>RENDERING:</a:t>
            </a:r>
            <a:r>
              <a:rPr lang="en-US" sz="1600" b="1" dirty="0">
                <a:latin typeface="Arial" panose="020B0604020202020204" pitchFamily="34" charset="0"/>
                <a:cs typeface="Arial" panose="020B0604020202020204" pitchFamily="34" charset="0"/>
              </a:rPr>
              <a:t> </a:t>
            </a:r>
          </a:p>
          <a:p>
            <a:pPr lvl="0"/>
            <a:endParaRPr lang="en-US" sz="1600" b="1" dirty="0">
              <a:latin typeface="Arial" panose="020B0604020202020204" pitchFamily="34" charset="0"/>
              <a:cs typeface="Arial" panose="020B0604020202020204" pitchFamily="34" charset="0"/>
            </a:endParaRPr>
          </a:p>
          <a:p>
            <a:pPr lvl="0"/>
            <a:r>
              <a:rPr lang="en-US" sz="1600" b="1" dirty="0">
                <a:latin typeface="Arial" panose="020B0604020202020204" pitchFamily="34" charset="0"/>
                <a:cs typeface="Arial" panose="020B0604020202020204" pitchFamily="34" charset="0"/>
              </a:rPr>
              <a:t>Building Exterior</a:t>
            </a:r>
          </a:p>
        </p:txBody>
      </p:sp>
      <p:pic>
        <p:nvPicPr>
          <p:cNvPr id="3" name="Picture 2" descr="A building with a large window&#10;&#10;Description automatically generated with medium confidence">
            <a:extLst>
              <a:ext uri="{FF2B5EF4-FFF2-40B4-BE49-F238E27FC236}">
                <a16:creationId xmlns:a16="http://schemas.microsoft.com/office/drawing/2014/main" id="{9CE1C509-0E03-4D5B-B6E8-E4DE9BEBB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6922"/>
            <a:ext cx="9548583" cy="5371078"/>
          </a:xfrm>
          <a:prstGeom prst="rect">
            <a:avLst/>
          </a:prstGeom>
        </p:spPr>
      </p:pic>
    </p:spTree>
    <p:extLst>
      <p:ext uri="{BB962C8B-B14F-4D97-AF65-F5344CB8AC3E}">
        <p14:creationId xmlns:p14="http://schemas.microsoft.com/office/powerpoint/2010/main" val="3117974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3a7b70d-c3f8-4c76-86c0-1641cf505c2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C47857AD35A047B390FA0574A268DE" ma:contentTypeVersion="16" ma:contentTypeDescription="Create a new document." ma:contentTypeScope="" ma:versionID="156c5049fff80529edbce3e0b9c499f3">
  <xsd:schema xmlns:xsd="http://www.w3.org/2001/XMLSchema" xmlns:xs="http://www.w3.org/2001/XMLSchema" xmlns:p="http://schemas.microsoft.com/office/2006/metadata/properties" xmlns:ns3="33a7b70d-c3f8-4c76-86c0-1641cf505c25" xmlns:ns4="535c6716-3e46-4a90-aa05-ea80a06192a0" targetNamespace="http://schemas.microsoft.com/office/2006/metadata/properties" ma:root="true" ma:fieldsID="917d1a9e1750df22784cefb316e9180b" ns3:_="" ns4:_="">
    <xsd:import namespace="33a7b70d-c3f8-4c76-86c0-1641cf505c25"/>
    <xsd:import namespace="535c6716-3e46-4a90-aa05-ea80a06192a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7b70d-c3f8-4c76-86c0-1641cf505c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5c6716-3e46-4a90-aa05-ea80a06192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CDCC68-7E67-4794-B294-2181C1720A91}">
  <ds:schemaRefs>
    <ds:schemaRef ds:uri="http://purl.org/dc/terms/"/>
    <ds:schemaRef ds:uri="http://www.w3.org/XML/1998/namespace"/>
    <ds:schemaRef ds:uri="535c6716-3e46-4a90-aa05-ea80a06192a0"/>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33a7b70d-c3f8-4c76-86c0-1641cf505c25"/>
    <ds:schemaRef ds:uri="http://purl.org/dc/dcmitype/"/>
  </ds:schemaRefs>
</ds:datastoreItem>
</file>

<file path=customXml/itemProps2.xml><?xml version="1.0" encoding="utf-8"?>
<ds:datastoreItem xmlns:ds="http://schemas.openxmlformats.org/officeDocument/2006/customXml" ds:itemID="{250AF1A0-244D-4FB7-BF27-37A015614464}">
  <ds:schemaRefs>
    <ds:schemaRef ds:uri="http://schemas.microsoft.com/sharepoint/v3/contenttype/forms"/>
  </ds:schemaRefs>
</ds:datastoreItem>
</file>

<file path=customXml/itemProps3.xml><?xml version="1.0" encoding="utf-8"?>
<ds:datastoreItem xmlns:ds="http://schemas.openxmlformats.org/officeDocument/2006/customXml" ds:itemID="{9FDA6757-20E4-4043-AED1-C3DFB974A2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a7b70d-c3f8-4c76-86c0-1641cf505c25"/>
    <ds:schemaRef ds:uri="535c6716-3e46-4a90-aa05-ea80a06192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1166</TotalTime>
  <Words>490</Words>
  <Application>Microsoft Office PowerPoint</Application>
  <PresentationFormat>Widescreen</PresentationFormat>
  <Paragraphs>87</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Segoe UI</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Danielson</dc:creator>
  <cp:lastModifiedBy>Diane Ballard</cp:lastModifiedBy>
  <cp:revision>72</cp:revision>
  <dcterms:created xsi:type="dcterms:W3CDTF">2020-05-11T20:15:14Z</dcterms:created>
  <dcterms:modified xsi:type="dcterms:W3CDTF">2024-11-07T21:16:57Z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0x0101007EC47857AD35A047B390FA0574A268DE</vt:lpwstr>
  </property>
  <property fmtid="{D5CDD505-2E9C-101B-9397-08002B2CF9AE}" pid="3" name="MediaServiceImageTags">
    <vt:lpwstr/>
  </property>
</Properties>
</file>