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104927" r:id="rId5"/>
    <p:sldId id="104928" r:id="rId6"/>
    <p:sldId id="104937" r:id="rId7"/>
    <p:sldId id="104929" r:id="rId8"/>
    <p:sldId id="104930" r:id="rId9"/>
    <p:sldId id="104931" r:id="rId10"/>
    <p:sldId id="104932" r:id="rId11"/>
    <p:sldId id="104933" r:id="rId12"/>
  </p:sldIdLst>
  <p:sldSz cx="15544800" cy="10058400"/>
  <p:notesSz cx="9601200" cy="15087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9F2"/>
    <a:srgbClr val="89B676"/>
    <a:srgbClr val="FFFFFF"/>
    <a:srgbClr val="FF1DFF"/>
    <a:srgbClr val="B3B3B3"/>
    <a:srgbClr val="F2DB72"/>
    <a:srgbClr val="FBAC80"/>
    <a:srgbClr val="FFA0FE"/>
    <a:srgbClr val="E60000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455" autoAdjust="0"/>
    <p:restoredTop sz="96754" autoAdjust="0"/>
  </p:normalViewPr>
  <p:slideViewPr>
    <p:cSldViewPr snapToGrid="0">
      <p:cViewPr>
        <p:scale>
          <a:sx n="89" d="100"/>
          <a:sy n="89" d="100"/>
        </p:scale>
        <p:origin x="156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7000"/>
          </a:xfrm>
          <a:prstGeom prst="rect">
            <a:avLst/>
          </a:prstGeom>
        </p:spPr>
        <p:txBody>
          <a:bodyPr vert="horz" lIns="141045" tIns="70523" rIns="141045" bIns="70523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757000"/>
          </a:xfrm>
          <a:prstGeom prst="rect">
            <a:avLst/>
          </a:prstGeom>
        </p:spPr>
        <p:txBody>
          <a:bodyPr vert="horz" lIns="141045" tIns="70523" rIns="141045" bIns="70523" rtlCol="0"/>
          <a:lstStyle>
            <a:lvl1pPr algn="r">
              <a:defRPr sz="1900"/>
            </a:lvl1pPr>
          </a:lstStyle>
          <a:p>
            <a:fld id="{00EC1D6D-F6FC-4F41-A3E3-7EA78F5755AD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1885950"/>
            <a:ext cx="78708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45" tIns="70523" rIns="141045" bIns="705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260908"/>
            <a:ext cx="7680960" cy="5940743"/>
          </a:xfrm>
          <a:prstGeom prst="rect">
            <a:avLst/>
          </a:prstGeom>
        </p:spPr>
        <p:txBody>
          <a:bodyPr vert="horz" lIns="141045" tIns="70523" rIns="141045" bIns="705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3"/>
            <a:ext cx="4160520" cy="756999"/>
          </a:xfrm>
          <a:prstGeom prst="rect">
            <a:avLst/>
          </a:prstGeom>
        </p:spPr>
        <p:txBody>
          <a:bodyPr vert="horz" lIns="141045" tIns="70523" rIns="141045" bIns="70523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3"/>
            <a:ext cx="4160520" cy="756999"/>
          </a:xfrm>
          <a:prstGeom prst="rect">
            <a:avLst/>
          </a:prstGeom>
        </p:spPr>
        <p:txBody>
          <a:bodyPr vert="horz" lIns="141045" tIns="70523" rIns="141045" bIns="70523" rtlCol="0" anchor="b"/>
          <a:lstStyle>
            <a:lvl1pPr algn="r">
              <a:defRPr sz="1900"/>
            </a:lvl1pPr>
          </a:lstStyle>
          <a:p>
            <a:fld id="{3E77E448-FE71-A54C-AE1D-C3D2BDC0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E448-FE71-A54C-AE1D-C3D2BDC0A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68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89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557746-CD52-F8DF-58FA-686085BA7F52}"/>
              </a:ext>
            </a:extLst>
          </p:cNvPr>
          <p:cNvSpPr txBox="1">
            <a:spLocks/>
          </p:cNvSpPr>
          <p:nvPr userDrawn="1"/>
        </p:nvSpPr>
        <p:spPr>
          <a:xfrm>
            <a:off x="9270248" y="200236"/>
            <a:ext cx="5829300" cy="535517"/>
          </a:xfrm>
          <a:prstGeom prst="rect">
            <a:avLst/>
          </a:prstGeom>
        </p:spPr>
        <p:txBody>
          <a:bodyPr vert="horz" lIns="79490" tIns="39746" rIns="79490" bIns="39746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43">
                <a:solidFill>
                  <a:srgbClr val="F76900"/>
                </a:solidFill>
                <a:latin typeface="HelveticaNeueLT Std Med" panose="020B0604020202020204" pitchFamily="34" charset="0"/>
              </a:rPr>
              <a:t>PROJECT PROGRAM</a:t>
            </a:r>
            <a:endParaRPr lang="en-US" sz="1043">
              <a:solidFill>
                <a:srgbClr val="F7690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2EDA5C-7CF3-32E0-BF8E-C02535BA37AD}"/>
              </a:ext>
            </a:extLst>
          </p:cNvPr>
          <p:cNvSpPr txBox="1">
            <a:spLocks/>
          </p:cNvSpPr>
          <p:nvPr userDrawn="1"/>
        </p:nvSpPr>
        <p:spPr>
          <a:xfrm>
            <a:off x="8918899" y="9322650"/>
            <a:ext cx="5829300" cy="535517"/>
          </a:xfrm>
          <a:prstGeom prst="rect">
            <a:avLst/>
          </a:prstGeom>
        </p:spPr>
        <p:txBody>
          <a:bodyPr vert="horz" lIns="79490" tIns="39746" rIns="79490" bIns="39746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43">
                <a:solidFill>
                  <a:schemeClr val="bg1">
                    <a:lumMod val="50000"/>
                  </a:schemeClr>
                </a:solidFill>
                <a:latin typeface="HelveticaNeueLT Std Med" panose="020B0604020202020204" pitchFamily="34" charset="0"/>
              </a:rPr>
              <a:t>Concept Design Report </a:t>
            </a:r>
            <a:r>
              <a:rPr lang="en-US" sz="1043">
                <a:solidFill>
                  <a:schemeClr val="bg1">
                    <a:lumMod val="50000"/>
                  </a:schemeClr>
                </a:solidFill>
              </a:rPr>
              <a:t>| Bohlin Cywinski Jackson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DBDE1A4-C596-2A19-6BAC-98D1F615C1DE}"/>
              </a:ext>
            </a:extLst>
          </p:cNvPr>
          <p:cNvSpPr txBox="1">
            <a:spLocks/>
          </p:cNvSpPr>
          <p:nvPr userDrawn="1"/>
        </p:nvSpPr>
        <p:spPr>
          <a:xfrm>
            <a:off x="14325600" y="9322650"/>
            <a:ext cx="773948" cy="535517"/>
          </a:xfrm>
          <a:prstGeom prst="rect">
            <a:avLst/>
          </a:prstGeom>
        </p:spPr>
        <p:txBody>
          <a:bodyPr vert="horz" lIns="79490" tIns="39746" rIns="79490" bIns="39746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43"/>
              <a:t>    </a:t>
            </a:r>
            <a:fld id="{CB7860C7-5F31-4CF3-B789-BC03F326ECDF}" type="slidenum">
              <a:rPr lang="en-US" sz="1043" smtClean="0"/>
              <a:pPr algn="r"/>
              <a:t>‹#›</a:t>
            </a:fld>
            <a:endParaRPr lang="en-US" sz="1043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2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557746-CD52-F8DF-58FA-686085BA7F52}"/>
              </a:ext>
            </a:extLst>
          </p:cNvPr>
          <p:cNvSpPr txBox="1">
            <a:spLocks/>
          </p:cNvSpPr>
          <p:nvPr userDrawn="1"/>
        </p:nvSpPr>
        <p:spPr>
          <a:xfrm>
            <a:off x="9270248" y="200236"/>
            <a:ext cx="5829300" cy="535517"/>
          </a:xfrm>
          <a:prstGeom prst="rect">
            <a:avLst/>
          </a:prstGeom>
        </p:spPr>
        <p:txBody>
          <a:bodyPr vert="horz" lIns="79490" tIns="39746" rIns="79490" bIns="39746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43">
                <a:solidFill>
                  <a:srgbClr val="F76900"/>
                </a:solidFill>
                <a:latin typeface="HelveticaNeueLT Std Med" panose="020B0604020202020204" pitchFamily="34" charset="0"/>
              </a:rPr>
              <a:t>APPENDIX I</a:t>
            </a:r>
            <a:endParaRPr lang="en-US" sz="1043">
              <a:solidFill>
                <a:srgbClr val="F76900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442638-E0D1-C5D8-2986-50102B710BA0}"/>
              </a:ext>
            </a:extLst>
          </p:cNvPr>
          <p:cNvSpPr txBox="1">
            <a:spLocks/>
          </p:cNvSpPr>
          <p:nvPr userDrawn="1"/>
        </p:nvSpPr>
        <p:spPr>
          <a:xfrm>
            <a:off x="14325600" y="9322650"/>
            <a:ext cx="773948" cy="535517"/>
          </a:xfrm>
          <a:prstGeom prst="rect">
            <a:avLst/>
          </a:prstGeom>
        </p:spPr>
        <p:txBody>
          <a:bodyPr vert="horz" lIns="79490" tIns="39746" rIns="79490" bIns="39746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43"/>
              <a:t>    </a:t>
            </a:r>
            <a:fld id="{CB7860C7-5F31-4CF3-B789-BC03F326ECDF}" type="slidenum">
              <a:rPr lang="en-US" sz="1043" smtClean="0"/>
              <a:pPr algn="r"/>
              <a:t>‹#›</a:t>
            </a:fld>
            <a:endParaRPr lang="en-US" sz="1043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2EDA5C-7CF3-32E0-BF8E-C02535BA37AD}"/>
              </a:ext>
            </a:extLst>
          </p:cNvPr>
          <p:cNvSpPr txBox="1">
            <a:spLocks/>
          </p:cNvSpPr>
          <p:nvPr userDrawn="1"/>
        </p:nvSpPr>
        <p:spPr>
          <a:xfrm>
            <a:off x="8918899" y="9322650"/>
            <a:ext cx="5829300" cy="535517"/>
          </a:xfrm>
          <a:prstGeom prst="rect">
            <a:avLst/>
          </a:prstGeom>
        </p:spPr>
        <p:txBody>
          <a:bodyPr vert="horz" lIns="79490" tIns="39746" rIns="79490" bIns="39746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NeueLT Std L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43">
                <a:solidFill>
                  <a:schemeClr val="bg1">
                    <a:lumMod val="50000"/>
                  </a:schemeClr>
                </a:solidFill>
                <a:latin typeface="HelveticaNeueLT Std Med" panose="020B0604020202020204" pitchFamily="34" charset="0"/>
              </a:rPr>
              <a:t>Concept Design Report </a:t>
            </a:r>
            <a:r>
              <a:rPr lang="en-US" sz="1043">
                <a:solidFill>
                  <a:schemeClr val="bg1">
                    <a:lumMod val="50000"/>
                  </a:schemeClr>
                </a:solidFill>
              </a:rPr>
              <a:t>| Bohlin Cywinski Jackson</a:t>
            </a:r>
          </a:p>
        </p:txBody>
      </p:sp>
    </p:spTree>
    <p:extLst>
      <p:ext uri="{BB962C8B-B14F-4D97-AF65-F5344CB8AC3E}">
        <p14:creationId xmlns:p14="http://schemas.microsoft.com/office/powerpoint/2010/main" val="347383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24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37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4" r:id="rId3"/>
    <p:sldLayoutId id="2147483677" r:id="rId4"/>
    <p:sldLayoutId id="2147483679" r:id="rId5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of a city&#10;&#10;Description automatically generated with medium confidence">
            <a:extLst>
              <a:ext uri="{FF2B5EF4-FFF2-40B4-BE49-F238E27FC236}">
                <a16:creationId xmlns:a16="http://schemas.microsoft.com/office/drawing/2014/main" id="{D2962CF4-EEF1-A8CF-5C22-D9018DB8D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" r="52030" b="6"/>
          <a:stretch/>
        </p:blipFill>
        <p:spPr>
          <a:xfrm>
            <a:off x="0" y="1"/>
            <a:ext cx="7286171" cy="100584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33E036-D6AE-2995-C437-5D75456AD3E5}"/>
              </a:ext>
            </a:extLst>
          </p:cNvPr>
          <p:cNvSpPr/>
          <p:nvPr/>
        </p:nvSpPr>
        <p:spPr>
          <a:xfrm>
            <a:off x="518436" y="2663936"/>
            <a:ext cx="2979505" cy="265450"/>
          </a:xfrm>
          <a:custGeom>
            <a:avLst/>
            <a:gdLst>
              <a:gd name="connsiteX0" fmla="*/ 0 w 1987296"/>
              <a:gd name="connsiteY0" fmla="*/ 134112 h 195072"/>
              <a:gd name="connsiteX1" fmla="*/ 73152 w 1987296"/>
              <a:gd name="connsiteY1" fmla="*/ 195072 h 195072"/>
              <a:gd name="connsiteX2" fmla="*/ 1987296 w 1987296"/>
              <a:gd name="connsiteY2" fmla="*/ 60960 h 195072"/>
              <a:gd name="connsiteX3" fmla="*/ 1767840 w 1987296"/>
              <a:gd name="connsiteY3" fmla="*/ 0 h 195072"/>
              <a:gd name="connsiteX4" fmla="*/ 0 w 1987296"/>
              <a:gd name="connsiteY4" fmla="*/ 134112 h 195072"/>
              <a:gd name="connsiteX0" fmla="*/ 0 w 1996821"/>
              <a:gd name="connsiteY0" fmla="*/ 110299 h 195072"/>
              <a:gd name="connsiteX1" fmla="*/ 82677 w 1996821"/>
              <a:gd name="connsiteY1" fmla="*/ 195072 h 195072"/>
              <a:gd name="connsiteX2" fmla="*/ 1996821 w 1996821"/>
              <a:gd name="connsiteY2" fmla="*/ 60960 h 195072"/>
              <a:gd name="connsiteX3" fmla="*/ 1777365 w 1996821"/>
              <a:gd name="connsiteY3" fmla="*/ 0 h 195072"/>
              <a:gd name="connsiteX4" fmla="*/ 0 w 1996821"/>
              <a:gd name="connsiteY4" fmla="*/ 110299 h 195072"/>
              <a:gd name="connsiteX0" fmla="*/ 0 w 1996821"/>
              <a:gd name="connsiteY0" fmla="*/ 110299 h 199835"/>
              <a:gd name="connsiteX1" fmla="*/ 49340 w 1996821"/>
              <a:gd name="connsiteY1" fmla="*/ 199835 h 199835"/>
              <a:gd name="connsiteX2" fmla="*/ 1996821 w 1996821"/>
              <a:gd name="connsiteY2" fmla="*/ 60960 h 199835"/>
              <a:gd name="connsiteX3" fmla="*/ 1777365 w 1996821"/>
              <a:gd name="connsiteY3" fmla="*/ 0 h 199835"/>
              <a:gd name="connsiteX4" fmla="*/ 0 w 1996821"/>
              <a:gd name="connsiteY4" fmla="*/ 110299 h 199835"/>
              <a:gd name="connsiteX0" fmla="*/ 0 w 1996821"/>
              <a:gd name="connsiteY0" fmla="*/ 91249 h 180785"/>
              <a:gd name="connsiteX1" fmla="*/ 49340 w 1996821"/>
              <a:gd name="connsiteY1" fmla="*/ 180785 h 180785"/>
              <a:gd name="connsiteX2" fmla="*/ 1996821 w 1996821"/>
              <a:gd name="connsiteY2" fmla="*/ 41910 h 180785"/>
              <a:gd name="connsiteX3" fmla="*/ 1791652 w 1996821"/>
              <a:gd name="connsiteY3" fmla="*/ 0 h 180785"/>
              <a:gd name="connsiteX4" fmla="*/ 0 w 1996821"/>
              <a:gd name="connsiteY4" fmla="*/ 91249 h 180785"/>
              <a:gd name="connsiteX0" fmla="*/ 0 w 1987296"/>
              <a:gd name="connsiteY0" fmla="*/ 91249 h 180785"/>
              <a:gd name="connsiteX1" fmla="*/ 49340 w 1987296"/>
              <a:gd name="connsiteY1" fmla="*/ 180785 h 180785"/>
              <a:gd name="connsiteX2" fmla="*/ 1987296 w 1987296"/>
              <a:gd name="connsiteY2" fmla="*/ 94298 h 180785"/>
              <a:gd name="connsiteX3" fmla="*/ 1791652 w 1987296"/>
              <a:gd name="connsiteY3" fmla="*/ 0 h 180785"/>
              <a:gd name="connsiteX4" fmla="*/ 0 w 1987296"/>
              <a:gd name="connsiteY4" fmla="*/ 91249 h 180785"/>
              <a:gd name="connsiteX0" fmla="*/ 0 w 1963484"/>
              <a:gd name="connsiteY0" fmla="*/ 91249 h 180785"/>
              <a:gd name="connsiteX1" fmla="*/ 49340 w 1963484"/>
              <a:gd name="connsiteY1" fmla="*/ 180785 h 180785"/>
              <a:gd name="connsiteX2" fmla="*/ 1963484 w 1963484"/>
              <a:gd name="connsiteY2" fmla="*/ 65723 h 180785"/>
              <a:gd name="connsiteX3" fmla="*/ 1791652 w 1963484"/>
              <a:gd name="connsiteY3" fmla="*/ 0 h 180785"/>
              <a:gd name="connsiteX4" fmla="*/ 0 w 1963484"/>
              <a:gd name="connsiteY4" fmla="*/ 91249 h 18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84" h="180785">
                <a:moveTo>
                  <a:pt x="0" y="91249"/>
                </a:moveTo>
                <a:lnTo>
                  <a:pt x="49340" y="180785"/>
                </a:lnTo>
                <a:lnTo>
                  <a:pt x="1963484" y="65723"/>
                </a:lnTo>
                <a:lnTo>
                  <a:pt x="1791652" y="0"/>
                </a:lnTo>
                <a:lnTo>
                  <a:pt x="0" y="91249"/>
                </a:lnTo>
                <a:close/>
              </a:path>
            </a:pathLst>
          </a:custGeom>
          <a:solidFill>
            <a:srgbClr val="FFFF00">
              <a:alpha val="52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DDC84-9CF3-96DC-BA22-BE8FEBFB1B00}"/>
              </a:ext>
            </a:extLst>
          </p:cNvPr>
          <p:cNvSpPr txBox="1"/>
          <p:nvPr/>
        </p:nvSpPr>
        <p:spPr>
          <a:xfrm>
            <a:off x="8296656" y="2273441"/>
            <a:ext cx="541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F79646"/>
                </a:solidFill>
                <a:latin typeface="HelveticaNeueLT Std Lt" panose="020B0403020202020204" pitchFamily="34" charset="77"/>
              </a:rPr>
              <a:t>New Student Housing </a:t>
            </a:r>
          </a:p>
        </p:txBody>
      </p: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8CD049A9-F214-F5FB-7454-DC26D83887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3" b="40163"/>
          <a:stretch/>
        </p:blipFill>
        <p:spPr>
          <a:xfrm>
            <a:off x="7437201" y="1474088"/>
            <a:ext cx="4595518" cy="915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78C8D-FE60-14DE-E700-8DE26CD3E66F}"/>
              </a:ext>
            </a:extLst>
          </p:cNvPr>
          <p:cNvSpPr txBox="1"/>
          <p:nvPr/>
        </p:nvSpPr>
        <p:spPr>
          <a:xfrm>
            <a:off x="8296656" y="3596014"/>
            <a:ext cx="7248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NeueLT Std Lt" panose="020B0403020202020204" pitchFamily="34" charset="0"/>
              </a:rPr>
              <a:t>Planning Commission</a:t>
            </a:r>
          </a:p>
          <a:p>
            <a:r>
              <a:rPr lang="en-US" sz="2800" dirty="0">
                <a:latin typeface="HelveticaNeueLT Std Lt" panose="020B0403020202020204" pitchFamily="34" charset="0"/>
              </a:rPr>
              <a:t>September 9, 2024</a:t>
            </a:r>
          </a:p>
        </p:txBody>
      </p:sp>
    </p:spTree>
    <p:extLst>
      <p:ext uri="{BB962C8B-B14F-4D97-AF65-F5344CB8AC3E}">
        <p14:creationId xmlns:p14="http://schemas.microsoft.com/office/powerpoint/2010/main" val="342495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ng shot of a building&#10;&#10;Description automatically generated">
            <a:extLst>
              <a:ext uri="{FF2B5EF4-FFF2-40B4-BE49-F238E27FC236}">
                <a16:creationId xmlns:a16="http://schemas.microsoft.com/office/drawing/2014/main" id="{EA85AB9E-D0F9-FB64-BBA5-4253498D3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3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98C4980F-9335-709D-43BC-B68D5511E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516" r="7852" b="17769"/>
          <a:stretch/>
        </p:blipFill>
        <p:spPr>
          <a:xfrm>
            <a:off x="0" y="201168"/>
            <a:ext cx="15520420" cy="96560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5F4CEF-1093-AF4E-2213-8E91F7C03B44}"/>
              </a:ext>
            </a:extLst>
          </p:cNvPr>
          <p:cNvSpPr txBox="1">
            <a:spLocks/>
          </p:cNvSpPr>
          <p:nvPr/>
        </p:nvSpPr>
        <p:spPr>
          <a:xfrm>
            <a:off x="403272" y="1932"/>
            <a:ext cx="1304948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HelveticaNeueLT Std Me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Neighborhood Character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08E8B-C16F-9A89-8FCA-207FE2C9EEA1}"/>
              </a:ext>
            </a:extLst>
          </p:cNvPr>
          <p:cNvSpPr/>
          <p:nvPr/>
        </p:nvSpPr>
        <p:spPr>
          <a:xfrm>
            <a:off x="7959725" y="7131050"/>
            <a:ext cx="177800" cy="241300"/>
          </a:xfrm>
          <a:prstGeom prst="rect">
            <a:avLst/>
          </a:prstGeom>
          <a:solidFill>
            <a:srgbClr val="EB29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5478B9-C711-6846-5030-412FD0253CCC}"/>
              </a:ext>
            </a:extLst>
          </p:cNvPr>
          <p:cNvSpPr/>
          <p:nvPr/>
        </p:nvSpPr>
        <p:spPr>
          <a:xfrm>
            <a:off x="8197850" y="7131050"/>
            <a:ext cx="177800" cy="241300"/>
          </a:xfrm>
          <a:prstGeom prst="rect">
            <a:avLst/>
          </a:prstGeom>
          <a:solidFill>
            <a:srgbClr val="EB29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FCCB9DF0-AE0F-EDB4-9342-27CD22138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4" r="75092"/>
          <a:stretch/>
        </p:blipFill>
        <p:spPr>
          <a:xfrm>
            <a:off x="0" y="8901112"/>
            <a:ext cx="3871913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4EA5E943-44A9-0222-32EE-321EC9946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24C440-EC40-A8FA-4053-A5FDB7154CDE}"/>
              </a:ext>
            </a:extLst>
          </p:cNvPr>
          <p:cNvSpPr/>
          <p:nvPr/>
        </p:nvSpPr>
        <p:spPr>
          <a:xfrm>
            <a:off x="11436351" y="2143145"/>
            <a:ext cx="4011468" cy="776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ng shot of a building&#10;&#10;Description automatically generated">
            <a:extLst>
              <a:ext uri="{FF2B5EF4-FFF2-40B4-BE49-F238E27FC236}">
                <a16:creationId xmlns:a16="http://schemas.microsoft.com/office/drawing/2014/main" id="{3F78087E-EB31-91E9-AD59-D8C9E0677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3306" r="2585" b="21763"/>
          <a:stretch/>
        </p:blipFill>
        <p:spPr>
          <a:xfrm>
            <a:off x="11502993" y="168918"/>
            <a:ext cx="3944825" cy="1974227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518E372D-C031-EDDC-6177-0B4730D0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3" t="3125" r="980" b="89157"/>
          <a:stretch/>
        </p:blipFill>
        <p:spPr>
          <a:xfrm>
            <a:off x="12658725" y="2143145"/>
            <a:ext cx="2886076" cy="7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2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43645-18B5-2D90-11E0-C4D73FD8EC6E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1304948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HelveticaNeueLT Std Me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Site Plan</a:t>
            </a:r>
          </a:p>
        </p:txBody>
      </p:sp>
      <p:pic>
        <p:nvPicPr>
          <p:cNvPr id="3" name="Picture 2" descr="A blueprint of a building&#10;&#10;Description automatically generated">
            <a:extLst>
              <a:ext uri="{FF2B5EF4-FFF2-40B4-BE49-F238E27FC236}">
                <a16:creationId xmlns:a16="http://schemas.microsoft.com/office/drawing/2014/main" id="{0DB6D930-4BD5-DC1B-4CD6-5A85763AA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6641" r="6008" b="11995"/>
          <a:stretch/>
        </p:blipFill>
        <p:spPr>
          <a:xfrm>
            <a:off x="355601" y="1054100"/>
            <a:ext cx="14732000" cy="88353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217734-34B3-769A-7407-B6A72A947FEC}"/>
              </a:ext>
            </a:extLst>
          </p:cNvPr>
          <p:cNvSpPr/>
          <p:nvPr/>
        </p:nvSpPr>
        <p:spPr>
          <a:xfrm>
            <a:off x="14643100" y="9258300"/>
            <a:ext cx="673100" cy="63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ng shot of a building&#10;&#10;Description automatically generated">
            <a:extLst>
              <a:ext uri="{FF2B5EF4-FFF2-40B4-BE49-F238E27FC236}">
                <a16:creationId xmlns:a16="http://schemas.microsoft.com/office/drawing/2014/main" id="{8CBFB9B3-0773-3D4E-7BA3-97493EBE3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3306" r="2585" b="21763"/>
          <a:stretch/>
        </p:blipFill>
        <p:spPr>
          <a:xfrm>
            <a:off x="11502993" y="168918"/>
            <a:ext cx="3944825" cy="1974227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355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0F54B295-7245-C370-2067-2CFE9F59B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/>
          <a:stretch/>
        </p:blipFill>
        <p:spPr>
          <a:xfrm>
            <a:off x="0" y="736600"/>
            <a:ext cx="15544800" cy="9321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44C1B9-4CB9-4CEA-A1BC-D657C9445783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1304948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HelveticaNeueLT Std Me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Site Plan |</a:t>
            </a:r>
            <a:r>
              <a:rPr lang="en-US" sz="3600" dirty="0">
                <a:latin typeface="HelveticaNeueLT Std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Building Height</a:t>
            </a:r>
            <a:endParaRPr lang="en-US" sz="3600" dirty="0">
              <a:latin typeface="HelveticaNeueLT Std Med" panose="020B0604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C0D69-0771-D287-71E7-1B3E7BDB2A1A}"/>
              </a:ext>
            </a:extLst>
          </p:cNvPr>
          <p:cNvSpPr/>
          <p:nvPr/>
        </p:nvSpPr>
        <p:spPr>
          <a:xfrm>
            <a:off x="292100" y="9537700"/>
            <a:ext cx="12674600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ng shot of a building&#10;&#10;Description automatically generated">
            <a:extLst>
              <a:ext uri="{FF2B5EF4-FFF2-40B4-BE49-F238E27FC236}">
                <a16:creationId xmlns:a16="http://schemas.microsoft.com/office/drawing/2014/main" id="{8F56FB35-8333-7013-C99B-3285C2631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3306" r="2585" b="21763"/>
          <a:stretch/>
        </p:blipFill>
        <p:spPr>
          <a:xfrm>
            <a:off x="11502993" y="168918"/>
            <a:ext cx="3944825" cy="1974227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9231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neighborhood&#10;&#10;Description automatically generated with medium confidence">
            <a:extLst>
              <a:ext uri="{FF2B5EF4-FFF2-40B4-BE49-F238E27FC236}">
                <a16:creationId xmlns:a16="http://schemas.microsoft.com/office/drawing/2014/main" id="{A2F5B1CA-9E63-8872-EE9F-1E8E13E87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>
          <a:xfrm>
            <a:off x="0" y="812800"/>
            <a:ext cx="15544800" cy="9245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B349A0-3442-549B-910B-F7F72F6272E2}"/>
              </a:ext>
            </a:extLst>
          </p:cNvPr>
          <p:cNvSpPr txBox="1">
            <a:spLocks/>
          </p:cNvSpPr>
          <p:nvPr/>
        </p:nvSpPr>
        <p:spPr>
          <a:xfrm>
            <a:off x="457199" y="4587"/>
            <a:ext cx="1304948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HelveticaNeueLT Std Med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Shadow Study</a:t>
            </a:r>
          </a:p>
        </p:txBody>
      </p:sp>
      <p:pic>
        <p:nvPicPr>
          <p:cNvPr id="2" name="Picture 1" descr="A long shot of a building&#10;&#10;Description automatically generated">
            <a:extLst>
              <a:ext uri="{FF2B5EF4-FFF2-40B4-BE49-F238E27FC236}">
                <a16:creationId xmlns:a16="http://schemas.microsoft.com/office/drawing/2014/main" id="{8DA9BC37-F13F-3A05-0F95-D116832A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3306" r="2585" b="21763"/>
          <a:stretch/>
        </p:blipFill>
        <p:spPr>
          <a:xfrm>
            <a:off x="11502993" y="168918"/>
            <a:ext cx="3944825" cy="1974227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2685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B6D7D-848B-4C2A-49D2-6F849296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F02329-9689-2E47-E1E1-1BDE9BC2A8C4}"/>
              </a:ext>
            </a:extLst>
          </p:cNvPr>
          <p:cNvSpPr/>
          <p:nvPr/>
        </p:nvSpPr>
        <p:spPr>
          <a:xfrm>
            <a:off x="0" y="0"/>
            <a:ext cx="15544800" cy="10058400"/>
          </a:xfrm>
          <a:prstGeom prst="rect">
            <a:avLst/>
          </a:prstGeom>
          <a:solidFill>
            <a:srgbClr val="FF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8E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F8268-6C4C-DC3D-22DC-20AC432014F9}"/>
              </a:ext>
            </a:extLst>
          </p:cNvPr>
          <p:cNvSpPr txBox="1"/>
          <p:nvPr/>
        </p:nvSpPr>
        <p:spPr>
          <a:xfrm>
            <a:off x="4649557" y="4736812"/>
            <a:ext cx="624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prstClr val="white"/>
                </a:solidFill>
                <a:latin typeface="HelveticaNeueLT Std" panose="020B0604020202020204" pitchFamily="34" charset="0"/>
              </a:rPr>
              <a:t>THANK YOU!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492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7AB1E2034E649B34D7E31200D20F2" ma:contentTypeVersion="14" ma:contentTypeDescription="Create a new document." ma:contentTypeScope="" ma:versionID="ef5a02092762ddc020e50d9475d3a096">
  <xsd:schema xmlns:xsd="http://www.w3.org/2001/XMLSchema" xmlns:xs="http://www.w3.org/2001/XMLSchema" xmlns:p="http://schemas.microsoft.com/office/2006/metadata/properties" xmlns:ns2="d4185c12-9370-41e0-862e-b7663423613c" xmlns:ns3="ba5c4622-3cf1-4a5a-aebc-0bb4d9fa7ace" targetNamespace="http://schemas.microsoft.com/office/2006/metadata/properties" ma:root="true" ma:fieldsID="c2f01334f17817509d061f3918b74d6b" ns2:_="" ns3:_="">
    <xsd:import namespace="d4185c12-9370-41e0-862e-b7663423613c"/>
    <xsd:import namespace="ba5c4622-3cf1-4a5a-aebc-0bb4d9fa7a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85c12-9370-41e0-862e-b76634236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10210bc-52e6-478d-a712-d6fcdec13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c4622-3cf1-4a5a-aebc-0bb4d9fa7ac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f6be3a7-451e-453d-922a-1d0ea2f9dbb8}" ma:internalName="TaxCatchAll" ma:showField="CatchAllData" ma:web="ba5c4622-3cf1-4a5a-aebc-0bb4d9fa7a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5c4622-3cf1-4a5a-aebc-0bb4d9fa7ace" xsi:nil="true"/>
    <lcf76f155ced4ddcb4097134ff3c332f xmlns="d4185c12-9370-41e0-862e-b766342361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FD7FDF-0CA9-4E00-AE45-9D79CFD0C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85c12-9370-41e0-862e-b7663423613c"/>
    <ds:schemaRef ds:uri="ba5c4622-3cf1-4a5a-aebc-0bb4d9fa7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0366C2-8F14-4BF0-8F6A-F81636E30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05B35-E3B6-44F2-90EA-50EC42BDC09C}">
  <ds:schemaRefs>
    <ds:schemaRef ds:uri="ba5c4622-3cf1-4a5a-aebc-0bb4d9fa7ace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d4185c12-9370-41e0-862e-b7663423613c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3793</TotalTime>
  <Words>24</Words>
  <Application>Microsoft Macintosh PowerPoint</Application>
  <PresentationFormat>Custom</PresentationFormat>
  <Paragraphs>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HelveticaNeueLT Std</vt:lpstr>
      <vt:lpstr>HelveticaNeueLT Std Lt</vt:lpstr>
      <vt:lpstr>HelveticaNeueLT Std Med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Faust</dc:creator>
  <cp:lastModifiedBy>Daniel Lee</cp:lastModifiedBy>
  <cp:revision>11</cp:revision>
  <cp:lastPrinted>2024-09-06T15:24:21Z</cp:lastPrinted>
  <dcterms:created xsi:type="dcterms:W3CDTF">2024-01-15T14:04:40Z</dcterms:created>
  <dcterms:modified xsi:type="dcterms:W3CDTF">2024-09-09T18:04:34Z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0x0101008187AB1E2034E649B34D7E31200D20F2</vt:lpwstr>
  </property>
  <property fmtid="{D5CDD505-2E9C-101B-9397-08002B2CF9AE}" pid="3" name="MediaServiceImageTags">
    <vt:lpwstr/>
  </property>
</Properties>
</file>