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0_F2AD941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30"/>
  </p:notesMasterIdLst>
  <p:sldIdLst>
    <p:sldId id="256" r:id="rId5"/>
    <p:sldId id="257" r:id="rId6"/>
    <p:sldId id="279" r:id="rId7"/>
    <p:sldId id="258" r:id="rId8"/>
    <p:sldId id="259" r:id="rId9"/>
    <p:sldId id="260" r:id="rId10"/>
    <p:sldId id="261" r:id="rId11"/>
    <p:sldId id="262" r:id="rId12"/>
    <p:sldId id="263" r:id="rId13"/>
    <p:sldId id="264" r:id="rId14"/>
    <p:sldId id="265" r:id="rId15"/>
    <p:sldId id="266" r:id="rId16"/>
    <p:sldId id="267" r:id="rId17"/>
    <p:sldId id="280" r:id="rId18"/>
    <p:sldId id="306" r:id="rId19"/>
    <p:sldId id="296" r:id="rId20"/>
    <p:sldId id="304" r:id="rId21"/>
    <p:sldId id="310" r:id="rId22"/>
    <p:sldId id="308" r:id="rId23"/>
    <p:sldId id="270" r:id="rId24"/>
    <p:sldId id="271" r:id="rId25"/>
    <p:sldId id="303" r:id="rId26"/>
    <p:sldId id="276" r:id="rId27"/>
    <p:sldId id="293" r:id="rId28"/>
    <p:sldId id="29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ibre Baskerville" panose="020B0604020202020204" charset="0"/>
      <p:regular r:id="rId35"/>
      <p:bold r:id="rId36"/>
      <p:italic r:id="rId37"/>
    </p:embeddedFont>
    <p:embeddedFont>
      <p:font typeface="Nunito" panose="020B0604020202020204" charset="0"/>
      <p:regular r:id="rId38"/>
      <p:bold r:id="rId39"/>
      <p:italic r:id="rId40"/>
      <p:boldItalic r:id="rId41"/>
    </p:embeddedFont>
    <p:embeddedFont>
      <p:font typeface="Poppins"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Times" panose="02020603050405020304"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5E690-0632-9023-7C17-D42BA4F31F88}" name="Scharf, Jason" initials="SJ" userId="S::jscharf@syr.gov::a2955c1a-834d-45f4-a24b-1ce392e94d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3A0D6-2A48-23CF-BBB1-5719CEBDD95A}" v="4" dt="2023-05-09T21:15:26.119"/>
    <p1510:client id="{21AAB911-F66F-C52E-8F89-157BB5EF6B96}" v="500" dt="2023-04-17T16:56:25.563"/>
    <p1510:client id="{2C311F4C-8E9F-A02E-B2DE-FD5CF7074120}" v="593" dt="2023-05-30T19:23:03.982"/>
    <p1510:client id="{2CD4BBE2-9DE1-7FF3-8D93-405BFAE271FE}" v="197" dt="2023-03-30T18:40:49.463"/>
    <p1510:client id="{38A276A9-FFA4-0B93-523F-5905D36994D7}" v="175" dt="2023-05-30T20:13:06.134"/>
    <p1510:client id="{39DDEC44-A559-C2DB-659A-7027EC5FEB1C}" v="121" dt="2023-06-27T15:57:52.041"/>
    <p1510:client id="{3E5039FA-28EC-9EAE-0E55-A0E9F9FAA9BB}" v="549" dt="2023-02-28T21:36:13.439"/>
    <p1510:client id="{4151F212-9553-4B70-90E6-A323D7DB984F}" v="15" dt="2023-02-28T19:57:18.740"/>
    <p1510:client id="{42B7BBF1-A9EC-B183-B996-9E8EDE1DB0A4}" v="9" dt="2023-07-10T18:31:43.698"/>
    <p1510:client id="{464767DD-E576-F50C-3293-8C89D1A78F36}" v="87" dt="2023-05-16T19:35:44.136"/>
    <p1510:client id="{47E6D8D3-57A0-12C6-B81D-D1D41C03A197}" v="608" dt="2023-05-01T17:36:19.852"/>
    <p1510:client id="{4B3CE7D8-9FA9-C4DF-687F-7C7D7D9E38E2}" v="2" dt="2023-05-09T14:00:51.862"/>
    <p1510:client id="{4C275B6E-48A8-961E-33E6-34FDD62C0130}" v="272" dt="2023-04-03T17:39:47.286"/>
    <p1510:client id="{52EB59DF-0116-4B6F-746C-413BCB1CEDE5}" v="110" dt="2023-05-01T18:19:17.450"/>
    <p1510:client id="{54E02132-B89A-0B3A-085F-E3405E96F84E}" v="69" dt="2023-06-27T19:38:15.917"/>
    <p1510:client id="{5DCA46DA-EE2E-4D71-9B7C-3CD4DE3CED38}" v="62" dt="2023-04-04T18:51:56.835"/>
    <p1510:client id="{5F1D2B9E-511C-151B-05C2-7B9F2522EE1D}" v="8" dt="2023-05-10T14:36:30.800"/>
    <p1510:client id="{63D90CCC-DFA6-B87F-7446-61D873572477}" v="470" dt="2023-04-03T23:32:47.138"/>
    <p1510:client id="{6882E61A-4589-9BF5-8791-0E39BF3946A3}" v="257" dt="2023-07-11T19:48:32.446"/>
    <p1510:client id="{6EDA6D7D-3E08-C6CA-87CB-34EFDA91DBB0}" v="553" dt="2023-05-15T20:46:15.375"/>
    <p1510:client id="{77913C13-525F-01ED-BE67-91EC1DF5F5AD}" v="253" dt="2023-07-10T20:26:43.846"/>
    <p1510:client id="{7882B33F-D968-8131-D9ED-116C5F9D001E}" v="14" dt="2023-04-04T21:15:03.152"/>
    <p1510:client id="{7926C9F2-FF2C-F556-00AE-9591538C40CD}" v="229" dt="2023-05-02T21:50:34.522"/>
    <p1510:client id="{7BEFD042-F749-420C-B1D2-5E66EB5DD59B}" v="8" dt="2023-05-01T20:06:40.211"/>
    <p1510:client id="{8319650C-119B-5106-3282-1E7E071734B0}" v="39" dt="2023-05-02T21:51:27.261"/>
    <p1510:client id="{83EEF02F-B689-BF98-2A8A-4E80744242FF}" v="19" dt="2023-05-30T20:35:06.517"/>
    <p1510:client id="{8668B70D-EF8D-ACA4-34F4-0843BBA981A0}" v="74" dt="2023-04-17T21:45:25.924"/>
    <p1510:client id="{8EE63F30-A88B-AAD8-AC97-AB24C83C62AF}" v="25" dt="2023-04-18T20:47:26.038"/>
    <p1510:client id="{9A166552-34D8-407F-96ED-C66D3D847539}" v="73" dt="2023-05-01T19:26:21.750"/>
    <p1510:client id="{9B3D3814-0E22-6855-98DA-5BD4AAF75597}" v="10" dt="2023-07-11T19:47:57.494"/>
    <p1510:client id="{C8CCF198-CEF4-858E-8959-A78C75472AB3}" v="326" dt="2023-03-20T19:04:10.034"/>
    <p1510:client id="{C9AB1083-84E9-FC8C-50F5-F73F656C9B68}" v="367" dt="2023-05-30T15:53:40.682"/>
    <p1510:client id="{CD6A1D82-0359-CE9F-337E-F7546F1592F4}" v="103" dt="2023-07-11T18:26:50.309"/>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2EF229C-CD81-ABFE-B311-E493364CC699}" v="191" dt="2023-06-26T14:25:15.450"/>
    <p1510:client id="{E96C6737-096A-4EB2-AA8D-2DAC74BB81E5}" v="1" dt="2023-03-20T19:08:08.796"/>
    <p1510:client id="{EB97FE29-24C1-E441-58C7-C6EEF3546B17}" v="126" dt="2023-05-01T14:21:46.713"/>
    <p1510:client id="{F580ECFF-1DFF-99ED-C693-B40FB105A56E}" v="273" dt="2023-03-21T20:39:03.193"/>
    <p1510:client id="{FD14C060-A534-0339-AA57-3D72A5ADA383}" v="3" dt="2023-05-17T18:08:29.686"/>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CD6A1D82-0359-CE9F-337E-F7546F1592F4}"/>
    <pc:docChg chg="addSld modSld">
      <pc:chgData name="Scharf, Jason" userId="S::jscharf@syr.gov::a2955c1a-834d-45f4-a24b-1ce392e94d5e" providerId="AD" clId="Web-{CD6A1D82-0359-CE9F-337E-F7546F1592F4}" dt="2023-07-11T18:26:49.215" v="99" actId="20577"/>
      <pc:docMkLst>
        <pc:docMk/>
      </pc:docMkLst>
      <pc:sldChg chg="addSp modSp">
        <pc:chgData name="Scharf, Jason" userId="S::jscharf@syr.gov::a2955c1a-834d-45f4-a24b-1ce392e94d5e" providerId="AD" clId="Web-{CD6A1D82-0359-CE9F-337E-F7546F1592F4}" dt="2023-07-11T18:26:49.215" v="99" actId="20577"/>
        <pc:sldMkLst>
          <pc:docMk/>
          <pc:sldMk cId="1054100219" sldId="309"/>
        </pc:sldMkLst>
        <pc:spChg chg="mod">
          <ac:chgData name="Scharf, Jason" userId="S::jscharf@syr.gov::a2955c1a-834d-45f4-a24b-1ce392e94d5e" providerId="AD" clId="Web-{CD6A1D82-0359-CE9F-337E-F7546F1592F4}" dt="2023-07-11T18:26:49.215" v="99" actId="20577"/>
          <ac:spMkLst>
            <pc:docMk/>
            <pc:sldMk cId="1054100219" sldId="309"/>
            <ac:spMk id="235" creationId="{00000000-0000-0000-0000-000000000000}"/>
          </ac:spMkLst>
        </pc:spChg>
        <pc:picChg chg="add mod">
          <ac:chgData name="Scharf, Jason" userId="S::jscharf@syr.gov::a2955c1a-834d-45f4-a24b-1ce392e94d5e" providerId="AD" clId="Web-{CD6A1D82-0359-CE9F-337E-F7546F1592F4}" dt="2023-07-11T18:21:22.196" v="89"/>
          <ac:picMkLst>
            <pc:docMk/>
            <pc:sldMk cId="1054100219" sldId="309"/>
            <ac:picMk id="2" creationId="{8AA302E5-1FFD-E7B6-8C1B-68243B015067}"/>
          </ac:picMkLst>
        </pc:picChg>
      </pc:sldChg>
      <pc:sldChg chg="modSp add replId">
        <pc:chgData name="Scharf, Jason" userId="S::jscharf@syr.gov::a2955c1a-834d-45f4-a24b-1ce392e94d5e" providerId="AD" clId="Web-{CD6A1D82-0359-CE9F-337E-F7546F1592F4}" dt="2023-07-11T18:20:07.476" v="79" actId="20577"/>
        <pc:sldMkLst>
          <pc:docMk/>
          <pc:sldMk cId="1644295118" sldId="310"/>
        </pc:sldMkLst>
        <pc:spChg chg="mod">
          <ac:chgData name="Scharf, Jason" userId="S::jscharf@syr.gov::a2955c1a-834d-45f4-a24b-1ce392e94d5e" providerId="AD" clId="Web-{CD6A1D82-0359-CE9F-337E-F7546F1592F4}" dt="2023-07-11T18:20:07.476" v="79" actId="20577"/>
          <ac:spMkLst>
            <pc:docMk/>
            <pc:sldMk cId="1644295118" sldId="310"/>
            <ac:spMk id="235" creationId="{00000000-0000-0000-0000-000000000000}"/>
          </ac:spMkLst>
        </pc:spChg>
      </pc:sldChg>
    </pc:docChg>
  </pc:docChgLst>
  <pc:docChgLst>
    <pc:chgData name="Scharf, Jason" userId="S::jscharf@syr.gov::a2955c1a-834d-45f4-a24b-1ce392e94d5e" providerId="AD" clId="Web-{9B3D3814-0E22-6855-98DA-5BD4AAF75597}"/>
    <pc:docChg chg="modSld">
      <pc:chgData name="Scharf, Jason" userId="S::jscharf@syr.gov::a2955c1a-834d-45f4-a24b-1ce392e94d5e" providerId="AD" clId="Web-{9B3D3814-0E22-6855-98DA-5BD4AAF75597}" dt="2023-07-11T19:47:57.494" v="9" actId="14100"/>
      <pc:docMkLst>
        <pc:docMk/>
      </pc:docMkLst>
      <pc:sldChg chg="modSp">
        <pc:chgData name="Scharf, Jason" userId="S::jscharf@syr.gov::a2955c1a-834d-45f4-a24b-1ce392e94d5e" providerId="AD" clId="Web-{9B3D3814-0E22-6855-98DA-5BD4AAF75597}" dt="2023-07-11T19:47:57.494" v="9" actId="14100"/>
        <pc:sldMkLst>
          <pc:docMk/>
          <pc:sldMk cId="1644295118" sldId="310"/>
        </pc:sldMkLst>
        <pc:spChg chg="mod">
          <ac:chgData name="Scharf, Jason" userId="S::jscharf@syr.gov::a2955c1a-834d-45f4-a24b-1ce392e94d5e" providerId="AD" clId="Web-{9B3D3814-0E22-6855-98DA-5BD4AAF75597}" dt="2023-07-11T19:47:57.494" v="9" actId="14100"/>
          <ac:spMkLst>
            <pc:docMk/>
            <pc:sldMk cId="1644295118" sldId="310"/>
            <ac:spMk id="235" creationId="{00000000-0000-0000-0000-000000000000}"/>
          </ac:spMkLst>
        </pc:spChg>
      </pc:sldChg>
    </pc:docChg>
  </pc:docChgLst>
  <pc:docChgLst>
    <pc:chgData name="Scharf, Jason" userId="S::jscharf@syr.gov::a2955c1a-834d-45f4-a24b-1ce392e94d5e" providerId="AD" clId="Web-{77913C13-525F-01ED-BE67-91EC1DF5F5AD}"/>
    <pc:docChg chg="addSld delSld modSld">
      <pc:chgData name="Scharf, Jason" userId="S::jscharf@syr.gov::a2955c1a-834d-45f4-a24b-1ce392e94d5e" providerId="AD" clId="Web-{77913C13-525F-01ED-BE67-91EC1DF5F5AD}" dt="2023-07-10T20:26:43.846" v="248" actId="20577"/>
      <pc:docMkLst>
        <pc:docMk/>
      </pc:docMkLst>
      <pc:sldChg chg="modSp">
        <pc:chgData name="Scharf, Jason" userId="S::jscharf@syr.gov::a2955c1a-834d-45f4-a24b-1ce392e94d5e" providerId="AD" clId="Web-{77913C13-525F-01ED-BE67-91EC1DF5F5AD}" dt="2023-07-10T18:32:06.134" v="4" actId="20577"/>
        <pc:sldMkLst>
          <pc:docMk/>
          <pc:sldMk cId="0" sldId="256"/>
        </pc:sldMkLst>
        <pc:spChg chg="mod">
          <ac:chgData name="Scharf, Jason" userId="S::jscharf@syr.gov::a2955c1a-834d-45f4-a24b-1ce392e94d5e" providerId="AD" clId="Web-{77913C13-525F-01ED-BE67-91EC1DF5F5AD}" dt="2023-07-10T18:32:06.134" v="4" actId="20577"/>
          <ac:spMkLst>
            <pc:docMk/>
            <pc:sldMk cId="0" sldId="256"/>
            <ac:spMk id="109" creationId="{00000000-0000-0000-0000-000000000000}"/>
          </ac:spMkLst>
        </pc:spChg>
      </pc:sldChg>
      <pc:sldChg chg="del">
        <pc:chgData name="Scharf, Jason" userId="S::jscharf@syr.gov::a2955c1a-834d-45f4-a24b-1ce392e94d5e" providerId="AD" clId="Web-{77913C13-525F-01ED-BE67-91EC1DF5F5AD}" dt="2023-07-10T20:11:14.052" v="44"/>
        <pc:sldMkLst>
          <pc:docMk/>
          <pc:sldMk cId="907047371" sldId="295"/>
        </pc:sldMkLst>
      </pc:sldChg>
      <pc:sldChg chg="addSp modSp modCm">
        <pc:chgData name="Scharf, Jason" userId="S::jscharf@syr.gov::a2955c1a-834d-45f4-a24b-1ce392e94d5e" providerId="AD" clId="Web-{77913C13-525F-01ED-BE67-91EC1DF5F5AD}" dt="2023-07-10T20:10:42.708" v="42" actId="20577"/>
        <pc:sldMkLst>
          <pc:docMk/>
          <pc:sldMk cId="4071461918" sldId="304"/>
        </pc:sldMkLst>
        <pc:spChg chg="mod">
          <ac:chgData name="Scharf, Jason" userId="S::jscharf@syr.gov::a2955c1a-834d-45f4-a24b-1ce392e94d5e" providerId="AD" clId="Web-{77913C13-525F-01ED-BE67-91EC1DF5F5AD}" dt="2023-07-10T20:10:42.708" v="42" actId="20577"/>
          <ac:spMkLst>
            <pc:docMk/>
            <pc:sldMk cId="4071461918" sldId="304"/>
            <ac:spMk id="235" creationId="{00000000-0000-0000-0000-000000000000}"/>
          </ac:spMkLst>
        </pc:spChg>
        <pc:spChg chg="mod">
          <ac:chgData name="Scharf, Jason" userId="S::jscharf@syr.gov::a2955c1a-834d-45f4-a24b-1ce392e94d5e" providerId="AD" clId="Web-{77913C13-525F-01ED-BE67-91EC1DF5F5AD}" dt="2023-07-10T20:08:08.096" v="10" actId="20577"/>
          <ac:spMkLst>
            <pc:docMk/>
            <pc:sldMk cId="4071461918" sldId="304"/>
            <ac:spMk id="236" creationId="{00000000-0000-0000-0000-000000000000}"/>
          </ac:spMkLst>
        </pc:spChg>
        <pc:picChg chg="add mod">
          <ac:chgData name="Scharf, Jason" userId="S::jscharf@syr.gov::a2955c1a-834d-45f4-a24b-1ce392e94d5e" providerId="AD" clId="Web-{77913C13-525F-01ED-BE67-91EC1DF5F5AD}" dt="2023-07-10T20:09:39.504" v="21" actId="1076"/>
          <ac:picMkLst>
            <pc:docMk/>
            <pc:sldMk cId="4071461918" sldId="304"/>
            <ac:picMk id="2" creationId="{0F98D33F-26C8-FB8F-0F5C-1B98FDE3C6C3}"/>
          </ac:picMkLst>
        </pc:picChg>
        <pc:extLst>
          <p:ext xmlns:p="http://schemas.openxmlformats.org/presentationml/2006/main" uri="{D6D511B9-2390-475A-947B-AFAB55BFBCF1}">
            <pc226:cmChg xmlns:pc226="http://schemas.microsoft.com/office/powerpoint/2022/06/main/command" chg="mod">
              <pc226:chgData name="Scharf, Jason" userId="S::jscharf@syr.gov::a2955c1a-834d-45f4-a24b-1ce392e94d5e" providerId="AD" clId="Web-{77913C13-525F-01ED-BE67-91EC1DF5F5AD}" dt="2023-07-10T20:08:24.628" v="13" actId="20577"/>
              <pc2:cmMkLst xmlns:pc2="http://schemas.microsoft.com/office/powerpoint/2019/9/main/command">
                <pc:docMk/>
                <pc:sldMk cId="4071461918" sldId="304"/>
                <pc2:cmMk id="{5E690071-BF44-4E78-9EC8-586CB5AA1AFC}"/>
              </pc2:cmMkLst>
            </pc226:cmChg>
          </p:ext>
        </pc:extLst>
      </pc:sldChg>
      <pc:sldChg chg="del">
        <pc:chgData name="Scharf, Jason" userId="S::jscharf@syr.gov::a2955c1a-834d-45f4-a24b-1ce392e94d5e" providerId="AD" clId="Web-{77913C13-525F-01ED-BE67-91EC1DF5F5AD}" dt="2023-07-10T20:10:52.661" v="43"/>
        <pc:sldMkLst>
          <pc:docMk/>
          <pc:sldMk cId="4127731200" sldId="305"/>
        </pc:sldMkLst>
      </pc:sldChg>
      <pc:sldChg chg="delSp modSp add replId">
        <pc:chgData name="Scharf, Jason" userId="S::jscharf@syr.gov::a2955c1a-834d-45f4-a24b-1ce392e94d5e" providerId="AD" clId="Web-{77913C13-525F-01ED-BE67-91EC1DF5F5AD}" dt="2023-07-10T20:26:43.846" v="248" actId="20577"/>
        <pc:sldMkLst>
          <pc:docMk/>
          <pc:sldMk cId="1054100219" sldId="309"/>
        </pc:sldMkLst>
        <pc:spChg chg="mod">
          <ac:chgData name="Scharf, Jason" userId="S::jscharf@syr.gov::a2955c1a-834d-45f4-a24b-1ce392e94d5e" providerId="AD" clId="Web-{77913C13-525F-01ED-BE67-91EC1DF5F5AD}" dt="2023-07-10T20:26:43.846" v="248" actId="20577"/>
          <ac:spMkLst>
            <pc:docMk/>
            <pc:sldMk cId="1054100219" sldId="309"/>
            <ac:spMk id="235" creationId="{00000000-0000-0000-0000-000000000000}"/>
          </ac:spMkLst>
        </pc:spChg>
        <pc:spChg chg="mod">
          <ac:chgData name="Scharf, Jason" userId="S::jscharf@syr.gov::a2955c1a-834d-45f4-a24b-1ce392e94d5e" providerId="AD" clId="Web-{77913C13-525F-01ED-BE67-91EC1DF5F5AD}" dt="2023-07-10T20:11:32.818" v="61" actId="20577"/>
          <ac:spMkLst>
            <pc:docMk/>
            <pc:sldMk cId="1054100219" sldId="309"/>
            <ac:spMk id="236" creationId="{00000000-0000-0000-0000-000000000000}"/>
          </ac:spMkLst>
        </pc:spChg>
        <pc:picChg chg="del">
          <ac:chgData name="Scharf, Jason" userId="S::jscharf@syr.gov::a2955c1a-834d-45f4-a24b-1ce392e94d5e" providerId="AD" clId="Web-{77913C13-525F-01ED-BE67-91EC1DF5F5AD}" dt="2023-07-10T20:11:37.912" v="62"/>
          <ac:picMkLst>
            <pc:docMk/>
            <pc:sldMk cId="1054100219" sldId="309"/>
            <ac:picMk id="2" creationId="{0F98D33F-26C8-FB8F-0F5C-1B98FDE3C6C3}"/>
          </ac:picMkLst>
        </pc:picChg>
      </pc:sldChg>
    </pc:docChg>
  </pc:docChgLst>
  <pc:docChgLst>
    <pc:chgData name="Diaz, Nicolas" userId="S::ndiaz@syr.gov::bca8ca78-1f46-4ed7-8c4a-7d0dec4fe90a" providerId="AD" clId="Web-{6882E61A-4589-9BF5-8791-0E39BF3946A3}"/>
    <pc:docChg chg="delSld modSld">
      <pc:chgData name="Diaz, Nicolas" userId="S::ndiaz@syr.gov::bca8ca78-1f46-4ed7-8c4a-7d0dec4fe90a" providerId="AD" clId="Web-{6882E61A-4589-9BF5-8791-0E39BF3946A3}" dt="2023-07-11T19:48:32.446" v="248" actId="20577"/>
      <pc:docMkLst>
        <pc:docMk/>
      </pc:docMkLst>
      <pc:sldChg chg="modSp">
        <pc:chgData name="Diaz, Nicolas" userId="S::ndiaz@syr.gov::bca8ca78-1f46-4ed7-8c4a-7d0dec4fe90a" providerId="AD" clId="Web-{6882E61A-4589-9BF5-8791-0E39BF3946A3}" dt="2023-07-11T18:42:53.215" v="0" actId="14100"/>
        <pc:sldMkLst>
          <pc:docMk/>
          <pc:sldMk cId="0" sldId="264"/>
        </pc:sldMkLst>
        <pc:cxnChg chg="mod">
          <ac:chgData name="Diaz, Nicolas" userId="S::ndiaz@syr.gov::bca8ca78-1f46-4ed7-8c4a-7d0dec4fe90a" providerId="AD" clId="Web-{6882E61A-4589-9BF5-8791-0E39BF3946A3}" dt="2023-07-11T18:42:53.215" v="0" actId="14100"/>
          <ac:cxnSpMkLst>
            <pc:docMk/>
            <pc:sldMk cId="0" sldId="264"/>
            <ac:cxnSpMk id="195" creationId="{00000000-0000-0000-0000-000000000000}"/>
          </ac:cxnSpMkLst>
        </pc:cxnChg>
      </pc:sldChg>
      <pc:sldChg chg="modSp del">
        <pc:chgData name="Diaz, Nicolas" userId="S::ndiaz@syr.gov::bca8ca78-1f46-4ed7-8c4a-7d0dec4fe90a" providerId="AD" clId="Web-{6882E61A-4589-9BF5-8791-0E39BF3946A3}" dt="2023-07-11T19:43:00.770" v="244"/>
        <pc:sldMkLst>
          <pc:docMk/>
          <pc:sldMk cId="1054100219" sldId="309"/>
        </pc:sldMkLst>
        <pc:spChg chg="mod">
          <ac:chgData name="Diaz, Nicolas" userId="S::ndiaz@syr.gov::bca8ca78-1f46-4ed7-8c4a-7d0dec4fe90a" providerId="AD" clId="Web-{6882E61A-4589-9BF5-8791-0E39BF3946A3}" dt="2023-07-11T19:39:33.408" v="96" actId="20577"/>
          <ac:spMkLst>
            <pc:docMk/>
            <pc:sldMk cId="1054100219" sldId="309"/>
            <ac:spMk id="235" creationId="{00000000-0000-0000-0000-000000000000}"/>
          </ac:spMkLst>
        </pc:spChg>
      </pc:sldChg>
      <pc:sldChg chg="modSp">
        <pc:chgData name="Diaz, Nicolas" userId="S::ndiaz@syr.gov::bca8ca78-1f46-4ed7-8c4a-7d0dec4fe90a" providerId="AD" clId="Web-{6882E61A-4589-9BF5-8791-0E39BF3946A3}" dt="2023-07-11T19:48:32.446" v="248" actId="20577"/>
        <pc:sldMkLst>
          <pc:docMk/>
          <pc:sldMk cId="1644295118" sldId="310"/>
        </pc:sldMkLst>
        <pc:spChg chg="mod">
          <ac:chgData name="Diaz, Nicolas" userId="S::ndiaz@syr.gov::bca8ca78-1f46-4ed7-8c4a-7d0dec4fe90a" providerId="AD" clId="Web-{6882E61A-4589-9BF5-8791-0E39BF3946A3}" dt="2023-07-11T19:48:32.446" v="248" actId="20577"/>
          <ac:spMkLst>
            <pc:docMk/>
            <pc:sldMk cId="1644295118" sldId="310"/>
            <ac:spMk id="235" creationId="{00000000-0000-0000-0000-000000000000}"/>
          </ac:spMkLst>
        </pc:spChg>
      </pc:sldChg>
    </pc:docChg>
  </pc:docChgLst>
</pc:chgInfo>
</file>

<file path=ppt/comments/modernComment_130_F2AD941E.xml><?xml version="1.0" encoding="utf-8"?>
<p188:cmLst xmlns:a="http://schemas.openxmlformats.org/drawingml/2006/main" xmlns:r="http://schemas.openxmlformats.org/officeDocument/2006/relationships" xmlns:p188="http://schemas.microsoft.com/office/powerpoint/2018/8/main">
  <p188:cm id="{5E690071-BF44-4E78-9EC8-586CB5AA1AFC}" authorId="{76F5E690-0632-9023-7C17-D42BA4F31F88}" status="resolved" created="2023-06-26T14:02:38.540" complete="100000">
    <ac:txMkLst xmlns:ac="http://schemas.microsoft.com/office/drawing/2013/main/command">
      <pc:docMk xmlns:pc="http://schemas.microsoft.com/office/powerpoint/2013/main/command"/>
      <pc:sldMk xmlns:pc="http://schemas.microsoft.com/office/powerpoint/2013/main/command" cId="4071461918" sldId="304"/>
      <ac:spMk id="235" creationId="{00000000-0000-0000-0000-000000000000}"/>
      <ac:txMk cp="43">
        <ac:context len="44" hash="2283704654"/>
      </ac:txMk>
    </ac:txMkLst>
    <p188:pos x="4129896" y="291141"/>
    <p188:txBody>
      <a:bodyPr/>
      <a:lstStyle/>
      <a:p>
        <a:r>
          <a:rPr lang="en-US"/>
          <a:t>Sent on 6/05, and more questions were sent on 6/13.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3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20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27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09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69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0_F2AD941E.xm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docs.google.com/spreadsheets/d/10Zf3k0PILRo_B_X01758wTHpY6tnc_ESB9nF1namTG0/edit?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rchives.nysed.gov/node/173469"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docs.google.com/document/d/12ZqWeCzBHvLtFtCWoYLMRMxhMARmGwEjqbj1u4g6IfE/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fEHqeO724zjDiYMpzTMx-iE2mdZJPssx0qayF_SkNvc/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048546"/>
            <a:ext cx="9144000" cy="3043281"/>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a:solidFill>
                  <a:srgbClr val="F2F2F2"/>
                </a:solidFill>
                <a:latin typeface="Libre Baskerville"/>
                <a:ea typeface="Libre Baskerville"/>
                <a:cs typeface="Libre Baskerville"/>
                <a:sym typeface="Libre Baskerville"/>
              </a:rPr>
              <a:t>Surveillance Technology Working Group </a:t>
            </a:r>
            <a:endParaRPr sz="4800" b="1">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a:solidFill>
                  <a:srgbClr val="F2F2F2"/>
                </a:solidFill>
                <a:latin typeface="Libre Baskerville"/>
                <a:ea typeface="Libre Baskerville"/>
                <a:cs typeface="Libre Baskerville"/>
                <a:sym typeface="Libre Baskerville"/>
              </a:rPr>
              <a:t>Meeting #49</a:t>
            </a:r>
            <a:br>
              <a:rPr lang="en" sz="3000">
                <a:latin typeface="Libre Baskerville"/>
                <a:ea typeface="Libre Baskerville"/>
                <a:cs typeface="Libre Baskerville"/>
              </a:rPr>
            </a:br>
            <a:r>
              <a:rPr lang="en" sz="3000">
                <a:solidFill>
                  <a:srgbClr val="F2F2F2"/>
                </a:solidFill>
                <a:latin typeface="Libre Baskerville"/>
                <a:ea typeface="Libre Baskerville"/>
                <a:cs typeface="Libre Baskerville"/>
                <a:sym typeface="Libre Baskerville"/>
              </a:rPr>
              <a:t>7/11/2023</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flipV="1">
            <a:off x="781" y="4024106"/>
            <a:ext cx="4825619" cy="32817"/>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Body Worn Cameras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61700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924570" y="271275"/>
            <a:ext cx="7102380" cy="611280"/>
          </a:xfrm>
          <a:prstGeom prst="rect">
            <a:avLst/>
          </a:prstGeom>
          <a:noFill/>
          <a:ln>
            <a:noFill/>
          </a:ln>
        </p:spPr>
        <p:txBody>
          <a:bodyPr spcFirstLastPara="1" wrap="square" lIns="91425" tIns="45700" rIns="91425" bIns="45700" anchor="ctr" anchorCtr="0">
            <a:noAutofit/>
          </a:bodyPr>
          <a:lstStyle/>
          <a:p>
            <a:pPr algn="r"/>
            <a:r>
              <a:rPr lang="en" sz="3600" b="1">
                <a:solidFill>
                  <a:srgbClr val="B98E00"/>
                </a:solidFill>
                <a:latin typeface="Times"/>
                <a:cs typeface="Times"/>
                <a:sym typeface="Times"/>
              </a:rPr>
              <a:t>Body Worn Cameras (Codes)</a:t>
            </a:r>
            <a:endParaRPr lang="en-US"/>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668068845"/>
              </p:ext>
            </p:extLst>
          </p:nvPr>
        </p:nvGraphicFramePr>
        <p:xfrm>
          <a:off x="122825" y="843625"/>
          <a:ext cx="8904175" cy="388611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Code Enforcement</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United Radio (tentative)</a:t>
                      </a:r>
                      <a:endParaRPr lang="en"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1000" i="1">
                          <a:solidFill>
                            <a:schemeClr val="dk1"/>
                          </a:solidFill>
                        </a:rPr>
                        <a:t>Code Enforcement</a:t>
                      </a: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4/12/23</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United Radio </a:t>
                      </a:r>
                      <a:r>
                        <a:rPr lang="en" sz="900" b="0" i="1" u="none" strike="noStrike" noProof="0">
                          <a:solidFill>
                            <a:schemeClr val="accent1"/>
                          </a:solidFill>
                          <a:latin typeface="Arial"/>
                        </a:rPr>
                        <a:t>(tentative)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t>To outfit Code Enforcement Officers with Body Worn cameras.  This would assist with keeping inspectors safe while out in the field and allows Codes Department another means to document inspection activity.</a:t>
                      </a:r>
                      <a:endParaRPr lang="en"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i="1">
                          <a:solidFill>
                            <a:schemeClr val="dk1"/>
                          </a:solidFill>
                        </a:rPr>
                        <a:t>This technology would be used internally by Code Enforcement, would be used for internal documentation purposes only.  Codes Enforcement would like to follow similar policies for standards and policies that SPD uses for </a:t>
                      </a:r>
                      <a:r>
                        <a:rPr lang="en" sz="1000" i="1" err="1">
                          <a:solidFill>
                            <a:schemeClr val="dk1"/>
                          </a:solidFill>
                        </a:rPr>
                        <a:t>ther</a:t>
                      </a:r>
                      <a:r>
                        <a:rPr lang="en" sz="1000" i="1">
                          <a:solidFill>
                            <a:schemeClr val="dk1"/>
                          </a:solidFill>
                        </a:rPr>
                        <a:t> officer worn cameras.</a:t>
                      </a:r>
                      <a:endParaRPr lang="en"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These Cody Cameras would be worn by Code Enforcement inspectors when they are responding to housing inspections.  These would document incident/safety concerns and as evidence for inspections.</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1" u="none" strike="noStrike" noProof="0">
                          <a:solidFill>
                            <a:schemeClr val="accent1"/>
                          </a:solidFill>
                          <a:latin typeface="Arial"/>
                        </a:rPr>
                        <a:t>The info or video collected is only for code officers use as official government agents.</a:t>
                      </a:r>
                      <a:endParaRPr lang="en" sz="900" i="1">
                        <a:solidFill>
                          <a:schemeClr val="accent1"/>
                        </a:solidFill>
                      </a:endParaRPr>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24185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35410" y="1103404"/>
            <a:ext cx="4502868" cy="310915"/>
          </a:xfrm>
          <a:prstGeom prst="rect">
            <a:avLst/>
          </a:prstGeom>
          <a:noFill/>
          <a:ln>
            <a:noFill/>
          </a:ln>
        </p:spPr>
        <p:txBody>
          <a:bodyPr spcFirstLastPara="1" wrap="square" lIns="91425" tIns="45700" rIns="91425" bIns="45700" anchor="t" anchorCtr="0">
            <a:noAutofit/>
          </a:bodyPr>
          <a:lstStyle/>
          <a:p>
            <a:pPr lvl="1"/>
            <a:r>
              <a:rPr lang="en" sz="900"/>
              <a:t>Following questions have been identified.  Link to view full sheet is </a:t>
            </a:r>
            <a:r>
              <a:rPr lang="en" sz="900">
                <a:hlinkClick r:id="rId4"/>
              </a:rPr>
              <a:t>here</a:t>
            </a:r>
            <a:r>
              <a:rPr lang="en" sz="900"/>
              <a:t>.</a:t>
            </a: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Questions Raised</a:t>
            </a:r>
          </a:p>
        </p:txBody>
      </p:sp>
      <p:pic>
        <p:nvPicPr>
          <p:cNvPr id="2" name="Picture 2">
            <a:extLst>
              <a:ext uri="{FF2B5EF4-FFF2-40B4-BE49-F238E27FC236}">
                <a16:creationId xmlns:a16="http://schemas.microsoft.com/office/drawing/2014/main" id="{0F98D33F-26C8-FB8F-0F5C-1B98FDE3C6C3}"/>
              </a:ext>
            </a:extLst>
          </p:cNvPr>
          <p:cNvPicPr>
            <a:picLocks noChangeAspect="1"/>
          </p:cNvPicPr>
          <p:nvPr/>
        </p:nvPicPr>
        <p:blipFill>
          <a:blip r:embed="rId5"/>
          <a:stretch>
            <a:fillRect/>
          </a:stretch>
        </p:blipFill>
        <p:spPr>
          <a:xfrm>
            <a:off x="370553" y="1404182"/>
            <a:ext cx="6568562" cy="3349088"/>
          </a:xfrm>
          <a:prstGeom prst="rect">
            <a:avLst/>
          </a:prstGeom>
        </p:spPr>
      </p:pic>
    </p:spTree>
    <p:extLst>
      <p:ext uri="{BB962C8B-B14F-4D97-AF65-F5344CB8AC3E}">
        <p14:creationId xmlns:p14="http://schemas.microsoft.com/office/powerpoint/2010/main" val="407146191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09152" y="1232452"/>
            <a:ext cx="7758914" cy="3186850"/>
          </a:xfrm>
          <a:prstGeom prst="rect">
            <a:avLst/>
          </a:prstGeom>
          <a:noFill/>
          <a:ln>
            <a:noFill/>
          </a:ln>
        </p:spPr>
        <p:txBody>
          <a:bodyPr spcFirstLastPara="1" wrap="square" lIns="91425" tIns="45700" rIns="91425" bIns="45700" anchor="t" anchorCtr="0">
            <a:noAutofit/>
          </a:bodyPr>
          <a:lstStyle/>
          <a:p>
            <a:pPr lvl="4"/>
            <a:r>
              <a:rPr lang="en" sz="1200" b="1"/>
              <a:t>Learning from another City</a:t>
            </a:r>
            <a:endParaRPr lang="en-US" sz="1200" b="1"/>
          </a:p>
          <a:p>
            <a:pPr marL="171450" lvl="8" indent="-171450">
              <a:buChar char="•"/>
            </a:pPr>
            <a:r>
              <a:rPr lang="en" sz="1200"/>
              <a:t>Reach out to another city who has implemented Body Worn Camera footage for codes, that we might be able to invite to one of our upcoming meetings </a:t>
            </a:r>
            <a:endParaRPr lang="en-US" sz="1200"/>
          </a:p>
          <a:p>
            <a:pPr marL="171450" lvl="4" indent="-171450">
              <a:buChar char="•"/>
            </a:pPr>
            <a:r>
              <a:rPr lang="en" sz="1200" b="1"/>
              <a:t>Town of Corte Madera</a:t>
            </a:r>
            <a:r>
              <a:rPr lang="en" sz="1200"/>
              <a:t>, CA Codes Staff agreed to join our next STWG on Tues. July 25th </a:t>
            </a:r>
          </a:p>
          <a:p>
            <a:pPr lvl="3"/>
            <a:endParaRPr lang="en" sz="1200" b="1"/>
          </a:p>
          <a:p>
            <a:pPr lvl="3"/>
            <a:r>
              <a:rPr lang="en" sz="1200" b="1"/>
              <a:t>Data Retention implications</a:t>
            </a:r>
          </a:p>
          <a:p>
            <a:pPr marL="171450" lvl="4" indent="-171450">
              <a:buFont typeface="Arial,Sans-Serif"/>
              <a:buChar char="•"/>
            </a:pPr>
            <a:r>
              <a:rPr lang="en" sz="1200"/>
              <a:t>We found these </a:t>
            </a:r>
            <a:r>
              <a:rPr lang="en" sz="1200">
                <a:hlinkClick r:id="rId3"/>
              </a:rPr>
              <a:t>Body Worn Camera retention Guidelines from the NYS Archives Site</a:t>
            </a:r>
            <a:endParaRPr lang="en" sz="1200"/>
          </a:p>
          <a:p>
            <a:pPr marL="171450" lvl="5" indent="-171450">
              <a:buFont typeface="Arial,Sans-Serif"/>
              <a:buChar char="•"/>
            </a:pPr>
            <a:r>
              <a:rPr lang="en" sz="1200" b="1"/>
              <a:t>6 month retention</a:t>
            </a:r>
            <a:r>
              <a:rPr lang="en" sz="1200"/>
              <a:t> period is appropriate</a:t>
            </a:r>
          </a:p>
          <a:p>
            <a:pPr marL="171450" lvl="5" indent="-171450">
              <a:buFont typeface="Arial,Sans-Serif"/>
              <a:buChar char="•"/>
            </a:pPr>
            <a:endParaRPr lang="en" sz="1200"/>
          </a:p>
          <a:p>
            <a:pPr lvl="5"/>
            <a:r>
              <a:rPr lang="en" sz="1200" b="1"/>
              <a:t>FOIL implications</a:t>
            </a:r>
          </a:p>
          <a:p>
            <a:pPr marL="171450" lvl="5" indent="-171450">
              <a:buFont typeface="Arial"/>
              <a:buChar char="•"/>
            </a:pPr>
            <a:r>
              <a:rPr lang="en" sz="1200"/>
              <a:t>Consulted the internal FOIL team about this: BWC does fall under FOIL but the City can redact (blur) part of the video footage</a:t>
            </a:r>
          </a:p>
          <a:p>
            <a:pPr marL="171450" lvl="5" indent="-171450">
              <a:buFont typeface="Arial"/>
              <a:buChar char="•"/>
            </a:pPr>
            <a:r>
              <a:rPr lang="en" sz="1200"/>
              <a:t>Law would have to figure out what the criteria for redaction would be for Codes BWC since it's fundamentally different from SPD's procedures – but anticipate redacting anything that may constitute an invasion of privacy</a:t>
            </a:r>
          </a:p>
          <a:p>
            <a:pPr marL="171450" lvl="4" indent="-171450">
              <a:buFont typeface="Arial,Sans-Serif"/>
              <a:buChar char="•"/>
            </a:pPr>
            <a:r>
              <a:rPr lang="en" sz="1200">
                <a:hlinkClick r:id="rId4"/>
              </a:rPr>
              <a:t>Patrick's full response is HERE</a:t>
            </a:r>
            <a:endParaRPr lang="en-US" sz="1200"/>
          </a:p>
          <a:p>
            <a:pPr lvl="1"/>
            <a:endParaRPr lang="en"/>
          </a:p>
          <a:p>
            <a:pPr lvl="1"/>
            <a:endParaRPr lang="en" sz="900"/>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Progress on Recommendations</a:t>
            </a:r>
          </a:p>
        </p:txBody>
      </p:sp>
    </p:spTree>
    <p:extLst>
      <p:ext uri="{BB962C8B-B14F-4D97-AF65-F5344CB8AC3E}">
        <p14:creationId xmlns:p14="http://schemas.microsoft.com/office/powerpoint/2010/main" val="164429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87810" y="1037404"/>
            <a:ext cx="3748242" cy="3988793"/>
          </a:xfrm>
          <a:prstGeom prst="rect">
            <a:avLst/>
          </a:prstGeom>
          <a:noFill/>
          <a:ln>
            <a:noFill/>
          </a:ln>
        </p:spPr>
        <p:txBody>
          <a:bodyPr spcFirstLastPara="1" wrap="square" lIns="91425" tIns="45700" rIns="91425" bIns="45700" anchor="t" anchorCtr="0">
            <a:noAutofit/>
          </a:bodyPr>
          <a:lstStyle/>
          <a:p>
            <a:pPr lvl="1"/>
            <a:r>
              <a:rPr lang="en" sz="1800">
                <a:latin typeface="Twentieth Century"/>
              </a:rPr>
              <a:t>Draft Guidelines were started (thanks again to Jen and Bradford! 🙌) </a:t>
            </a:r>
          </a:p>
          <a:p>
            <a:pPr lvl="1"/>
            <a:endParaRPr lang="en" sz="1800">
              <a:latin typeface="Twentieth Century"/>
            </a:endParaRPr>
          </a:p>
          <a:p>
            <a:pPr marL="285750" lvl="1" indent="-285750">
              <a:buChar char="•"/>
            </a:pPr>
            <a:r>
              <a:rPr lang="en" sz="1800">
                <a:latin typeface="Twentieth Century"/>
              </a:rPr>
              <a:t>Link is </a:t>
            </a:r>
            <a:r>
              <a:rPr lang="en" sz="1800">
                <a:latin typeface="Twentieth Century"/>
                <a:hlinkClick r:id="rId3"/>
              </a:rPr>
              <a:t>HERE</a:t>
            </a:r>
            <a:br>
              <a:rPr lang="en" sz="1800">
                <a:latin typeface="Twentieth Century"/>
              </a:rPr>
            </a:br>
            <a:endParaRPr lang="en" sz="1800">
              <a:latin typeface="Twentieth Century"/>
            </a:endParaRPr>
          </a:p>
        </p:txBody>
      </p:sp>
      <p:sp>
        <p:nvSpPr>
          <p:cNvPr id="236" name="Google Shape;236;p29"/>
          <p:cNvSpPr txBox="1"/>
          <p:nvPr/>
        </p:nvSpPr>
        <p:spPr>
          <a:xfrm>
            <a:off x="457200" y="51031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Body Worn Camera – Public Comment Overview</a:t>
            </a:r>
          </a:p>
        </p:txBody>
      </p:sp>
      <p:pic>
        <p:nvPicPr>
          <p:cNvPr id="2" name="Picture 2">
            <a:extLst>
              <a:ext uri="{FF2B5EF4-FFF2-40B4-BE49-F238E27FC236}">
                <a16:creationId xmlns:a16="http://schemas.microsoft.com/office/drawing/2014/main" id="{25E400A9-A97B-C419-7420-C2C07A0A1050}"/>
              </a:ext>
            </a:extLst>
          </p:cNvPr>
          <p:cNvPicPr>
            <a:picLocks noChangeAspect="1"/>
          </p:cNvPicPr>
          <p:nvPr/>
        </p:nvPicPr>
        <p:blipFill>
          <a:blip r:embed="rId4"/>
          <a:stretch>
            <a:fillRect/>
          </a:stretch>
        </p:blipFill>
        <p:spPr>
          <a:xfrm>
            <a:off x="4281814" y="1184320"/>
            <a:ext cx="4800600" cy="2972981"/>
          </a:xfrm>
          <a:prstGeom prst="rect">
            <a:avLst/>
          </a:prstGeom>
          <a:ln>
            <a:solidFill>
              <a:schemeClr val="tx1"/>
            </a:solidFill>
          </a:ln>
        </p:spPr>
      </p:pic>
    </p:spTree>
    <p:extLst>
      <p:ext uri="{BB962C8B-B14F-4D97-AF65-F5344CB8AC3E}">
        <p14:creationId xmlns:p14="http://schemas.microsoft.com/office/powerpoint/2010/main" val="33714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rPr>
              <a:t>Body Worn Camera</a:t>
            </a:r>
            <a:endParaRPr lang="en">
              <a:solidFill>
                <a:schemeClr val="accent1"/>
              </a:solidFill>
            </a:endParaRPr>
          </a:p>
          <a:p>
            <a:pPr marL="444500" lvl="1" indent="-342900">
              <a:buClr>
                <a:srgbClr val="062858"/>
              </a:buClr>
              <a:buSzPts val="2000"/>
              <a:buFont typeface="Arial"/>
              <a:buChar char="•"/>
            </a:pPr>
            <a:r>
              <a:rPr lang="en" sz="2000">
                <a:solidFill>
                  <a:schemeClr val="accent1"/>
                </a:solidFill>
                <a:latin typeface="Twentieth Century"/>
                <a:ea typeface="Twentieth Century"/>
                <a:cs typeface="Twentieth Century"/>
              </a:rPr>
              <a:t>Coming</a:t>
            </a:r>
            <a:r>
              <a:rPr lang="en" sz="2000">
                <a:solidFill>
                  <a:schemeClr val="accent1"/>
                </a:solidFill>
                <a:latin typeface="Twentieth Century"/>
                <a:ea typeface="Twentieth Century"/>
                <a:cs typeface="Twentieth Century"/>
                <a:sym typeface="Twentieth Century"/>
              </a:rPr>
              <a:t> Up</a:t>
            </a:r>
            <a:endParaRPr lang="en" sz="2000">
              <a:solidFill>
                <a:schemeClr val="accent1"/>
              </a:solidFill>
              <a:latin typeface="Twentieth Century"/>
              <a:ea typeface="Twentieth Century"/>
              <a:cs typeface="Twentieth Century"/>
            </a:endParaRPr>
          </a:p>
          <a:p>
            <a:pPr marL="444500" indent="-342900">
              <a:buClr>
                <a:srgbClr val="062858"/>
              </a:buClr>
              <a:buSzPts val="2000"/>
              <a:buFont typeface="Arial"/>
              <a:buChar char="•"/>
            </a:pPr>
            <a:r>
              <a:rPr lang="en" sz="2000">
                <a:solidFill>
                  <a:schemeClr val="accent1"/>
                </a:solidFill>
                <a:latin typeface="Twentieth Century"/>
                <a:ea typeface="Twentieth Century"/>
                <a:cs typeface="Twentieth Century"/>
                <a:sym typeface="Twentieth Century"/>
              </a:rPr>
              <a:t>Questions</a:t>
            </a:r>
            <a:endParaRPr sz="200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rPr>
              <a:t>Citywide Technology Audit: Continue to integrate the work done on various sections</a:t>
            </a:r>
            <a:endParaRPr lang="en-US"/>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82123" y="271275"/>
            <a:ext cx="8944827" cy="611280"/>
          </a:xfrm>
          <a:prstGeom prst="rect">
            <a:avLst/>
          </a:prstGeom>
          <a:noFill/>
          <a:ln>
            <a:noFill/>
          </a:ln>
        </p:spPr>
        <p:txBody>
          <a:bodyPr spcFirstLastPara="1" wrap="square" lIns="91425" tIns="45700" rIns="91425" bIns="45700" anchor="ctr" anchorCtr="0">
            <a:noAutofit/>
          </a:bodyPr>
          <a:lstStyle/>
          <a:p>
            <a:pPr algn="r"/>
            <a:r>
              <a:rPr lang="en" sz="3200" b="1">
                <a:solidFill>
                  <a:srgbClr val="B98E00"/>
                </a:solidFill>
                <a:latin typeface="Times"/>
                <a:cs typeface="Times"/>
                <a:sym typeface="Times"/>
              </a:rPr>
              <a:t>Vacant Lot Monitoring (DPW)</a:t>
            </a:r>
            <a:endParaRPr lang="en-US" sz="3200"/>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3103137815"/>
              </p:ext>
            </p:extLst>
          </p:nvPr>
        </p:nvGraphicFramePr>
        <p:xfrm>
          <a:off x="122825" y="843625"/>
          <a:ext cx="8904175" cy="432807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DPW</a:t>
                      </a:r>
                      <a:endParaRPr lang="en"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err="1">
                          <a:solidFill>
                            <a:schemeClr val="dk1"/>
                          </a:solidFill>
                        </a:rPr>
                        <a:t>Cimcom</a:t>
                      </a:r>
                      <a:r>
                        <a:rPr lang="en" sz="900">
                          <a:solidFill>
                            <a:schemeClr val="dk1"/>
                          </a:solidFill>
                        </a:rPr>
                        <a:t> (Purchased by </a:t>
                      </a:r>
                      <a:r>
                        <a:rPr lang="en" sz="900" err="1">
                          <a:solidFill>
                            <a:schemeClr val="dk1"/>
                          </a:solidFill>
                        </a:rPr>
                        <a:t>Quantela</a:t>
                      </a:r>
                      <a:r>
                        <a:rPr lang="en" sz="900">
                          <a:solidFill>
                            <a:schemeClr val="dk1"/>
                          </a:solidFill>
                        </a:rPr>
                        <a:t>)</a:t>
                      </a:r>
                      <a:br>
                        <a:rPr lang="en" sz="900">
                          <a:solidFill>
                            <a:srgbClr val="000000"/>
                          </a:solidFill>
                        </a:rPr>
                      </a:br>
                      <a:r>
                        <a:rPr lang="en" sz="1000">
                          <a:solidFill>
                            <a:schemeClr val="dk1"/>
                          </a:solidFill>
                        </a:rPr>
                        <a:t>Sponsoring Department: </a:t>
                      </a:r>
                      <a:r>
                        <a:rPr lang="en" sz="1000" i="1">
                          <a:solidFill>
                            <a:schemeClr val="dk1"/>
                          </a:solidFill>
                        </a:rPr>
                        <a:t>DPW</a:t>
                      </a:r>
                      <a:endParaRPr lang="en"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1000" i="1">
                          <a:solidFill>
                            <a:schemeClr val="accent1"/>
                          </a:solidFill>
                        </a:rPr>
                        <a:t>6/08/2021</a:t>
                      </a:r>
                      <a:endParaRPr lang="en"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err="1">
                          <a:solidFill>
                            <a:schemeClr val="accent1"/>
                          </a:solidFill>
                        </a:rPr>
                        <a:t>Cimcom</a:t>
                      </a:r>
                      <a:r>
                        <a:rPr lang="en" sz="900" i="1">
                          <a:solidFill>
                            <a:schemeClr val="accent1"/>
                          </a:solidFill>
                        </a:rPr>
                        <a:t> (Purchased by </a:t>
                      </a:r>
                      <a:r>
                        <a:rPr lang="en" sz="900" i="1" err="1">
                          <a:solidFill>
                            <a:schemeClr val="accent1"/>
                          </a:solidFill>
                        </a:rPr>
                        <a:t>Quantela</a:t>
                      </a:r>
                      <a:r>
                        <a:rPr lang="en" sz="900" i="1">
                          <a:solidFill>
                            <a:schemeClr val="accent1"/>
                          </a:solidFill>
                        </a:rPr>
                        <a:t>)</a:t>
                      </a:r>
                      <a:endParaRPr lang="en" sz="900" b="0" i="1" u="none" strike="noStrike" noProof="0" err="1">
                        <a:solidFill>
                          <a:schemeClr val="accent1"/>
                        </a:solidFill>
                        <a:latin typeface="Aria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b="0" i="0" u="none" strike="noStrike" noProof="0">
                          <a:latin typeface="Arial"/>
                        </a:rPr>
                        <a:t>Sensor that detect changes in a scene to monitor lots for dumping.  It uses a camera mounted on a street light or utility pole to monitor City-owned vacant lots where illegal dumping is a recurring problem.</a:t>
                      </a: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1000" b="0" i="0" u="none" strike="noStrike" noProof="0">
                          <a:latin typeface="Arial"/>
                        </a:rPr>
                        <a:t>The images are edge-processed at the pole utilizing a street light mounted processing device. The edge processor compares current and former images to determine if objects have been left behind. When it detects a dumping event, it sends a text message notification to designated DPW staff. It could potentially be used to obtain images of the illegal dumping events as well.</a:t>
                      </a: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1000" b="0" i="0" u="none" strike="noStrike" noProof="0">
                          <a:latin typeface="Arial"/>
                        </a:rPr>
                        <a:t>This technology helps DPW to more efficiently pick up trash.</a:t>
                      </a:r>
                    </a:p>
                    <a:p>
                      <a:pPr marL="0" lvl="0" indent="0" algn="l">
                        <a:spcBef>
                          <a:spcPts val="0"/>
                        </a:spcBef>
                        <a:spcAft>
                          <a:spcPts val="0"/>
                        </a:spcAft>
                        <a:buSzPts val="1100"/>
                        <a:buFont typeface="Arial"/>
                        <a:buNone/>
                      </a:pPr>
                      <a:endParaRPr lang="en"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1000" b="0" i="1" u="none" strike="noStrike" noProof="0">
                          <a:solidFill>
                            <a:schemeClr val="dk1"/>
                          </a:solidFill>
                          <a:latin typeface="Arial"/>
                        </a:rPr>
                        <a:t>Unknown</a:t>
                      </a:r>
                    </a:p>
                    <a:p>
                      <a:pPr marL="0" lvl="0" indent="0" algn="l">
                        <a:spcBef>
                          <a:spcPts val="0"/>
                        </a:spcBef>
                        <a:spcAft>
                          <a:spcPts val="0"/>
                        </a:spcAft>
                        <a:buNone/>
                      </a:pPr>
                      <a:endParaRPr lang="en"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1000" b="0" i="0" u="none" strike="noStrike" noProof="0">
                          <a:latin typeface="Arial"/>
                        </a:rPr>
                        <a:t>DPW may decide to share data with Syracuse Police if the images appear to capture a criminal act.</a:t>
                      </a:r>
                      <a:endParaRPr lang="en" sz="900" i="0"/>
                    </a:p>
                    <a:p>
                      <a:pPr marL="0" lvl="0" indent="0" algn="l">
                        <a:spcBef>
                          <a:spcPts val="0"/>
                        </a:spcBef>
                        <a:spcAft>
                          <a:spcPts val="0"/>
                        </a:spcAft>
                        <a:buNone/>
                      </a:pPr>
                      <a:endParaRPr lang="en" sz="1000" b="0" i="0" u="none" strike="noStrike" noProof="0">
                        <a:latin typeface="Arial"/>
                      </a:endParaRPr>
                    </a:p>
                    <a:p>
                      <a:pPr marL="0" lvl="0" indent="0" algn="l" rtl="0">
                        <a:spcBef>
                          <a:spcPts val="0"/>
                        </a:spcBef>
                        <a:spcAft>
                          <a:spcPts val="0"/>
                        </a:spcAft>
                        <a:buNone/>
                      </a:pPr>
                      <a:r>
                        <a:rPr lang="en" sz="1000">
                          <a:solidFill>
                            <a:schemeClr val="dk1"/>
                          </a:solidFill>
                        </a:rPr>
                        <a:t>How many units/how is the system deployed?: </a:t>
                      </a:r>
                      <a:r>
                        <a:rPr lang="en" sz="1000" i="1">
                          <a:solidFill>
                            <a:schemeClr val="dk1"/>
                          </a:solidFill>
                        </a:rPr>
                        <a:t>TBD</a:t>
                      </a:r>
                      <a:br>
                        <a:rPr lang="en" sz="1000" i="1">
                          <a:solidFill>
                            <a:srgbClr val="000000"/>
                          </a:solidFill>
                        </a:rPr>
                      </a:br>
                      <a:endParaRPr lang="en" sz="1000" i="1">
                        <a:solidFill>
                          <a:srgbClr val="000000"/>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a:t>*</a:t>
            </a:r>
            <a:r>
              <a:rPr lang="en" sz="700">
                <a:solidFill>
                  <a:srgbClr val="062858"/>
                </a:solidFill>
              </a:rPr>
              <a:t>Full form responses can be viewed </a:t>
            </a:r>
            <a:r>
              <a:rPr lang="en" sz="700">
                <a:solidFill>
                  <a:srgbClr val="062858"/>
                </a:solidFill>
                <a:hlinkClick r:id="rId3"/>
              </a:rPr>
              <a:t>HERE</a:t>
            </a:r>
            <a:endParaRPr lang="en-US" sz="700"/>
          </a:p>
          <a:p>
            <a:pPr algn="l"/>
            <a:endParaRPr lang="en-US" sz="700"/>
          </a:p>
        </p:txBody>
      </p:sp>
    </p:spTree>
    <p:extLst>
      <p:ext uri="{BB962C8B-B14F-4D97-AF65-F5344CB8AC3E}">
        <p14:creationId xmlns:p14="http://schemas.microsoft.com/office/powerpoint/2010/main" val="4009812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504153647"/>
              </p:ext>
            </p:extLst>
          </p:nvPr>
        </p:nvGraphicFramePr>
        <p:xfrm>
          <a:off x="851300" y="1023955"/>
          <a:ext cx="7403625" cy="374877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a:t>Nico Diaz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a:latin typeface="Arial"/>
                        </a:rPr>
                        <a:t>Chief Tim Gleeson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a:latin typeface="Arial"/>
                        </a:rPr>
                        <a:t>Martha Grabowski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strike="sngStrike"/>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a:latin typeface="Arial"/>
                        </a:rPr>
                        <a:t>Johannes Himmelreich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err="1">
                          <a:latin typeface="Arial"/>
                        </a:rPr>
                        <a:t>Ocesa</a:t>
                      </a:r>
                      <a:r>
                        <a:rPr lang="en" sz="1200" b="0" i="0" u="none" strike="noStrike" noProof="0">
                          <a:latin typeface="Arial"/>
                        </a:rPr>
                        <a:t> Keaton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a:latin typeface="Arial"/>
                        </a:rPr>
                        <a:t>Mark King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a:latin typeface="Arial"/>
                        </a:rPr>
                        <a:t>Timothy Liles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a:t>Dep. Mayor Sharon Owens </a:t>
                      </a:r>
                      <a:endParaRPr lang="en-US"/>
                    </a:p>
                  </a:txBody>
                  <a:tcPr marL="91425" marR="91425" marT="91425" marB="91425"/>
                </a:tc>
                <a:tc>
                  <a:txBody>
                    <a:bodyPr/>
                    <a:lstStyle/>
                    <a:p>
                      <a:pPr lvl="0" algn="ctr">
                        <a:lnSpc>
                          <a:spcPct val="100000"/>
                        </a:lnSpc>
                        <a:spcBef>
                          <a:spcPts val="0"/>
                        </a:spcBef>
                        <a:spcAft>
                          <a:spcPts val="0"/>
                        </a:spcAft>
                        <a:buNone/>
                      </a:pPr>
                      <a:endParaRPr lang="en" sz="1400" b="0" i="0" u="none" strike="noStrike" noProof="0">
                        <a:latin typeface="Arial"/>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1076937"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144503944"/>
              </p:ext>
            </p:extLst>
          </p:nvPr>
        </p:nvGraphicFramePr>
        <p:xfrm>
          <a:off x="796450" y="997975"/>
          <a:ext cx="7293850" cy="335256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a:t>STWG Member</a:t>
                      </a:r>
                      <a:endParaRPr sz="1300"/>
                    </a:p>
                  </a:txBody>
                  <a:tcPr marL="91425" marR="91425" marT="91425" marB="91425" anchor="ctr"/>
                </a:tc>
                <a:tc>
                  <a:txBody>
                    <a:bodyPr/>
                    <a:lstStyle/>
                    <a:p>
                      <a:pPr marL="0" lvl="0" indent="0" algn="ctr" rtl="0">
                        <a:spcBef>
                          <a:spcPts val="0"/>
                        </a:spcBef>
                        <a:spcAft>
                          <a:spcPts val="0"/>
                        </a:spcAft>
                        <a:buNone/>
                      </a:pPr>
                      <a:r>
                        <a:rPr lang="en" sz="1300"/>
                        <a:t>Vote in Favor</a:t>
                      </a:r>
                      <a:endParaRPr sz="1300"/>
                    </a:p>
                  </a:txBody>
                  <a:tcPr marL="91425" marR="91425" marT="91425" marB="91425" anchor="ctr"/>
                </a:tc>
                <a:tc>
                  <a:txBody>
                    <a:bodyPr/>
                    <a:lstStyle/>
                    <a:p>
                      <a:pPr marL="0" lvl="0" indent="0" algn="ctr" rtl="0">
                        <a:spcBef>
                          <a:spcPts val="0"/>
                        </a:spcBef>
                        <a:spcAft>
                          <a:spcPts val="0"/>
                        </a:spcAft>
                        <a:buNone/>
                      </a:pPr>
                      <a:r>
                        <a:rPr lang="en" sz="1300"/>
                        <a:t>Vote in Favor w/Stipulations</a:t>
                      </a:r>
                      <a:endParaRPr sz="1300"/>
                    </a:p>
                  </a:txBody>
                  <a:tcPr marL="91425" marR="91425" marT="91425" marB="91425" anchor="ctr"/>
                </a:tc>
                <a:tc>
                  <a:txBody>
                    <a:bodyPr/>
                    <a:lstStyle/>
                    <a:p>
                      <a:pPr marL="0" lvl="0" indent="0" algn="ctr" rtl="0">
                        <a:spcBef>
                          <a:spcPts val="0"/>
                        </a:spcBef>
                        <a:spcAft>
                          <a:spcPts val="0"/>
                        </a:spcAft>
                        <a:buNone/>
                      </a:pPr>
                      <a:r>
                        <a:rPr lang="en" sz="1300"/>
                        <a:t>Vote Against</a:t>
                      </a:r>
                      <a:endParaRPr sz="1300"/>
                    </a:p>
                  </a:txBody>
                  <a:tcPr marL="91425" marR="91425" marT="91425" marB="91425" anchor="ctr"/>
                </a:tc>
                <a:tc>
                  <a:txBody>
                    <a:bodyPr/>
                    <a:lstStyle/>
                    <a:p>
                      <a:pPr marL="0" lvl="0" indent="0" algn="ctr" rtl="0">
                        <a:spcBef>
                          <a:spcPts val="0"/>
                        </a:spcBef>
                        <a:spcAft>
                          <a:spcPts val="0"/>
                        </a:spcAft>
                        <a:buNone/>
                      </a:pPr>
                      <a:r>
                        <a:rPr lang="en" sz="1300"/>
                        <a:t>Abstention</a:t>
                      </a:r>
                      <a:endParaRPr sz="1300"/>
                    </a:p>
                  </a:txBody>
                  <a:tcPr marL="91425" marR="91425" marT="91425" marB="91425" anchor="ctr"/>
                </a:tc>
                <a:tc>
                  <a:txBody>
                    <a:bodyPr/>
                    <a:lstStyle/>
                    <a:p>
                      <a:pPr marL="0" lvl="0" indent="0" algn="ctr" rtl="0">
                        <a:spcBef>
                          <a:spcPts val="0"/>
                        </a:spcBef>
                        <a:spcAft>
                          <a:spcPts val="0"/>
                        </a:spcAft>
                        <a:buNone/>
                      </a:pPr>
                      <a:r>
                        <a:rPr lang="en" sz="1300"/>
                        <a:t>Absence</a:t>
                      </a:r>
                      <a:endParaRPr sz="130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a:t>Jawwaad Rasheed </a:t>
                      </a:r>
                      <a:endParaRPr lang="en-US"/>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a:t>Michelle </a:t>
                      </a:r>
                      <a:r>
                        <a:rPr lang="en" sz="120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a:latin typeface="Arial"/>
                        </a:rPr>
                        <a:t>Valerie Didamo</a:t>
                      </a:r>
                      <a:endParaRPr sz="1200" b="0" i="0" u="none" strike="noStrike" noProof="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Initial submission to determination of surveillance </a:t>
            </a:r>
            <a:endParaRPr sz="1100">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Short duration meeting to vote on technology exemptions</a:t>
            </a:r>
            <a:endParaRPr sz="1100">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Public comment period:</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Issuance of press release </a:t>
            </a:r>
            <a:endParaRPr sz="1100">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sz="1100">
                <a:latin typeface="Twentieth Century"/>
                <a:ea typeface="Twentieth Century"/>
                <a:cs typeface="Twentieth Century"/>
                <a:sym typeface="Twentieth Century"/>
              </a:rPr>
              <a:t>Council meeting</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 For now public input will be received via a Google Form and in the future will be on the new website.</a:t>
            </a:r>
            <a:endParaRPr sz="1100">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1708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Twentieth Century"/>
                <a:ea typeface="Twentieth Century"/>
                <a:cs typeface="Twentieth Century"/>
                <a:sym typeface="Twentieth Century"/>
              </a:rPr>
              <a:t>Submission of finalized form (by dept.) to time of recommendation. </a:t>
            </a:r>
            <a:endParaRPr sz="1100">
              <a:latin typeface="Twentieth Century"/>
              <a:ea typeface="Twentieth Century"/>
              <a:cs typeface="Twentieth Century"/>
              <a:sym typeface="Twentieth Century"/>
            </a:endParaRPr>
          </a:p>
          <a:p>
            <a:pPr marL="0" lvl="0" indent="0" algn="ctr" rtl="0">
              <a:spcBef>
                <a:spcPts val="0"/>
              </a:spcBef>
              <a:spcAft>
                <a:spcPts val="0"/>
              </a:spcAft>
              <a:buNone/>
            </a:pPr>
            <a:endParaRPr sz="1100">
              <a:latin typeface="Twentieth Century"/>
              <a:ea typeface="Twentieth Century"/>
              <a:cs typeface="Twentieth Century"/>
              <a:sym typeface="Twentieth Century"/>
            </a:endParaRPr>
          </a:p>
          <a:p>
            <a:pPr marL="0" lvl="0" indent="0" algn="ctr" rtl="0">
              <a:spcBef>
                <a:spcPts val="0"/>
              </a:spcBef>
              <a:spcAft>
                <a:spcPts val="0"/>
              </a:spcAft>
              <a:buNone/>
            </a:pPr>
            <a:r>
              <a:rPr lang="en" sz="1100">
                <a:latin typeface="Twentieth Century"/>
                <a:ea typeface="Twentieth Century"/>
                <a:cs typeface="Twentieth Century"/>
                <a:sym typeface="Twentieth Century"/>
              </a:rPr>
              <a:t>Group will individually research; departments will get follow-up questions; group to vote yes/no;  and submit recommendation.</a:t>
            </a:r>
            <a:endParaRPr sz="11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B5BF2C-C1C1-4AB5-85B1-7E92E94F1614}">
  <ds:schemaRefs>
    <ds:schemaRef ds:uri="http://schemas.microsoft.com/sharepoint/v3/contenttype/forms"/>
  </ds:schemaRefs>
</ds:datastoreItem>
</file>

<file path=customXml/itemProps2.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25</Notes>
  <HiddenSlides>4</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City of Syracuse No. #5</vt:lpstr>
      <vt:lpstr>Surveillance Technology Working Group  Meeting #49 7/11/2023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Body Worn Cameras</vt:lpstr>
      <vt:lpstr>Body Worn Cameras (Codes)</vt:lpstr>
      <vt:lpstr>PowerPoint Presentation</vt:lpstr>
      <vt:lpstr>PowerPoint Presentation</vt:lpstr>
      <vt:lpstr>PowerPoint Presentation</vt:lpstr>
      <vt:lpstr>Coming Up </vt:lpstr>
      <vt:lpstr>Questions</vt:lpstr>
      <vt:lpstr>Vacant Lot Monitoring (DPW)</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cp:revision>
  <dcterms:modified xsi:type="dcterms:W3CDTF">2023-07-11T19:48:56Z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