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0_F2AD941E.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0"/>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306" r:id="rId19"/>
    <p:sldId id="296" r:id="rId20"/>
    <p:sldId id="310" r:id="rId21"/>
    <p:sldId id="304" r:id="rId22"/>
    <p:sldId id="308" r:id="rId23"/>
    <p:sldId id="270" r:id="rId24"/>
    <p:sldId id="271" r:id="rId25"/>
    <p:sldId id="303" r:id="rId26"/>
    <p:sldId id="276" r:id="rId27"/>
    <p:sldId id="293" r:id="rId28"/>
    <p:sldId id="29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Libre Baskerville" panose="020B0604020202020204" charset="0"/>
      <p:regular r:id="rId35"/>
      <p:bold r:id="rId36"/>
      <p:italic r:id="rId37"/>
    </p:embeddedFont>
    <p:embeddedFont>
      <p:font typeface="Nunito" panose="020B0604020202020204" charset="0"/>
      <p:regular r:id="rId38"/>
      <p:bold r:id="rId39"/>
      <p:italic r:id="rId40"/>
      <p:boldItalic r:id="rId41"/>
    </p:embeddedFont>
    <p:embeddedFont>
      <p:font typeface="Poppins"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Times" panose="02020603050405020304"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5E690-0632-9023-7C17-D42BA4F31F88}" name="Scharf, Jason" initials="SJ" userId="S::jscharf@syr.gov::a2955c1a-834d-45f4-a24b-1ce392e94d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3A0D6-2A48-23CF-BBB1-5719CEBDD95A}" v="4" dt="2023-05-09T21:15:26.119"/>
    <p1510:client id="{1E9A5461-FC83-A061-A614-02836BE2D0F6}" v="222" dt="2023-07-24T20:09:13.401"/>
    <p1510:client id="{21AAB911-F66F-C52E-8F89-157BB5EF6B96}" v="500" dt="2023-04-17T16:56:25.563"/>
    <p1510:client id="{2C311F4C-8E9F-A02E-B2DE-FD5CF7074120}" v="593" dt="2023-05-30T19:23:03.982"/>
    <p1510:client id="{2CD4BBE2-9DE1-7FF3-8D93-405BFAE271FE}" v="197" dt="2023-03-30T18:40:49.463"/>
    <p1510:client id="{38A276A9-FFA4-0B93-523F-5905D36994D7}" v="175" dt="2023-05-30T20:13:06.134"/>
    <p1510:client id="{39DDEC44-A559-C2DB-659A-7027EC5FEB1C}" v="121" dt="2023-06-27T15:57:52.041"/>
    <p1510:client id="{3E5039FA-28EC-9EAE-0E55-A0E9F9FAA9BB}" v="549" dt="2023-02-28T21:36:13.439"/>
    <p1510:client id="{4151F212-9553-4B70-90E6-A323D7DB984F}" v="15" dt="2023-02-28T19:57:18.740"/>
    <p1510:client id="{42054727-E0B9-97E2-6644-68D6742C1310}" v="25" dt="2023-08-08T21:51:43.426"/>
    <p1510:client id="{42B7BBF1-A9EC-B183-B996-9E8EDE1DB0A4}" v="9" dt="2023-07-10T18:31:43.698"/>
    <p1510:client id="{464767DD-E576-F50C-3293-8C89D1A78F36}" v="87" dt="2023-05-16T19:35:44.136"/>
    <p1510:client id="{47E6D8D3-57A0-12C6-B81D-D1D41C03A197}" v="608" dt="2023-05-01T17:36:19.852"/>
    <p1510:client id="{4B3CE7D8-9FA9-C4DF-687F-7C7D7D9E38E2}" v="2" dt="2023-05-09T14:00:51.862"/>
    <p1510:client id="{4C275B6E-48A8-961E-33E6-34FDD62C0130}" v="272" dt="2023-04-03T17:39:47.286"/>
    <p1510:client id="{52EB59DF-0116-4B6F-746C-413BCB1CEDE5}" v="110" dt="2023-05-01T18:19:17.450"/>
    <p1510:client id="{54E02132-B89A-0B3A-085F-E3405E96F84E}" v="69" dt="2023-06-27T19:38:15.917"/>
    <p1510:client id="{5DCA46DA-EE2E-4D71-9B7C-3CD4DE3CED38}" v="62" dt="2023-04-04T18:51:56.835"/>
    <p1510:client id="{5F1D2B9E-511C-151B-05C2-7B9F2522EE1D}" v="8" dt="2023-05-10T14:36:30.800"/>
    <p1510:client id="{63D90CCC-DFA6-B87F-7446-61D873572477}" v="470" dt="2023-04-03T23:32:47.138"/>
    <p1510:client id="{66DD7153-B75C-66FB-DEAA-443A9A5FA872}" v="42" dt="2023-07-24T21:35:33.253"/>
    <p1510:client id="{6882E61A-4589-9BF5-8791-0E39BF3946A3}" v="257" dt="2023-07-11T19:48:32.446"/>
    <p1510:client id="{6EDA6D7D-3E08-C6CA-87CB-34EFDA91DBB0}" v="553" dt="2023-05-15T20:46:15.375"/>
    <p1510:client id="{77913C13-525F-01ED-BE67-91EC1DF5F5AD}" v="253" dt="2023-07-10T20:26:43.846"/>
    <p1510:client id="{7882B33F-D968-8131-D9ED-116C5F9D001E}" v="14" dt="2023-04-04T21:15:03.152"/>
    <p1510:client id="{7926C9F2-FF2C-F556-00AE-9591538C40CD}" v="229" dt="2023-05-02T21:50:34.522"/>
    <p1510:client id="{7BEFD042-F749-420C-B1D2-5E66EB5DD59B}" v="8" dt="2023-05-01T20:06:40.211"/>
    <p1510:client id="{8319650C-119B-5106-3282-1E7E071734B0}" v="39" dt="2023-05-02T21:51:27.261"/>
    <p1510:client id="{83EEF02F-B689-BF98-2A8A-4E80744242FF}" v="19" dt="2023-05-30T20:35:06.517"/>
    <p1510:client id="{8668B70D-EF8D-ACA4-34F4-0843BBA981A0}" v="74" dt="2023-04-17T21:45:25.924"/>
    <p1510:client id="{8EE63F30-A88B-AAD8-AC97-AB24C83C62AF}" v="25" dt="2023-04-18T20:47:26.038"/>
    <p1510:client id="{9A166552-34D8-407F-96ED-C66D3D847539}" v="73" dt="2023-05-01T19:26:21.750"/>
    <p1510:client id="{9B3D3814-0E22-6855-98DA-5BD4AAF75597}" v="10" dt="2023-07-11T19:47:57.494"/>
    <p1510:client id="{C8CCF198-CEF4-858E-8959-A78C75472AB3}" v="326" dt="2023-03-20T19:04:10.034"/>
    <p1510:client id="{C8D53948-F2B2-1E76-CBA1-E139E2C92BAA}" v="299" dt="2023-08-07T20:14:20.999"/>
    <p1510:client id="{C9AB1083-84E9-FC8C-50F5-F73F656C9B68}" v="367" dt="2023-05-30T15:53:40.682"/>
    <p1510:client id="{CD6A1D82-0359-CE9F-337E-F7546F1592F4}" v="103" dt="2023-07-11T18:26:50.309"/>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2EF229C-CD81-ABFE-B311-E493364CC699}" v="191" dt="2023-06-26T14:25:15.450"/>
    <p1510:client id="{E96C6737-096A-4EB2-AA8D-2DAC74BB81E5}" v="1" dt="2023-03-20T19:08:08.796"/>
    <p1510:client id="{EB97FE29-24C1-E441-58C7-C6EEF3546B17}" v="126" dt="2023-05-01T14:21:46.713"/>
    <p1510:client id="{F580ECFF-1DFF-99ED-C693-B40FB105A56E}" v="273" dt="2023-03-21T20:39:03.193"/>
    <p1510:client id="{FD14C060-A534-0339-AA57-3D72A5ADA383}" v="3" dt="2023-05-17T18:08:29.686"/>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rf, Jason" userId="S::jscharf@syr.gov::a2955c1a-834d-45f4-a24b-1ce392e94d5e" providerId="AD" clId="Web-{66DD7153-B75C-66FB-DEAA-443A9A5FA872}"/>
    <pc:docChg chg="modSld">
      <pc:chgData name="Scharf, Jason" userId="S::jscharf@syr.gov::a2955c1a-834d-45f4-a24b-1ce392e94d5e" providerId="AD" clId="Web-{66DD7153-B75C-66FB-DEAA-443A9A5FA872}" dt="2023-07-24T21:34:32.908" v="40" actId="20577"/>
      <pc:docMkLst>
        <pc:docMk/>
      </pc:docMkLst>
      <pc:sldChg chg="modSp">
        <pc:chgData name="Scharf, Jason" userId="S::jscharf@syr.gov::a2955c1a-834d-45f4-a24b-1ce392e94d5e" providerId="AD" clId="Web-{66DD7153-B75C-66FB-DEAA-443A9A5FA872}" dt="2023-07-24T21:34:32.908" v="40" actId="20577"/>
        <pc:sldMkLst>
          <pc:docMk/>
          <pc:sldMk cId="1644295118" sldId="310"/>
        </pc:sldMkLst>
        <pc:spChg chg="mod">
          <ac:chgData name="Scharf, Jason" userId="S::jscharf@syr.gov::a2955c1a-834d-45f4-a24b-1ce392e94d5e" providerId="AD" clId="Web-{66DD7153-B75C-66FB-DEAA-443A9A5FA872}" dt="2023-07-24T21:34:32.908" v="40" actId="20577"/>
          <ac:spMkLst>
            <pc:docMk/>
            <pc:sldMk cId="1644295118" sldId="310"/>
            <ac:spMk id="235" creationId="{00000000-0000-0000-0000-000000000000}"/>
          </ac:spMkLst>
        </pc:spChg>
      </pc:sldChg>
    </pc:docChg>
  </pc:docChgLst>
  <pc:docChgLst>
    <pc:chgData name="Scharf, Jason" userId="S::jscharf@syr.gov::a2955c1a-834d-45f4-a24b-1ce392e94d5e" providerId="AD" clId="Web-{1E9A5461-FC83-A061-A614-02836BE2D0F6}"/>
    <pc:docChg chg="modSld sldOrd">
      <pc:chgData name="Scharf, Jason" userId="S::jscharf@syr.gov::a2955c1a-834d-45f4-a24b-1ce392e94d5e" providerId="AD" clId="Web-{1E9A5461-FC83-A061-A614-02836BE2D0F6}" dt="2023-07-24T20:09:13.182" v="216" actId="20577"/>
      <pc:docMkLst>
        <pc:docMk/>
      </pc:docMkLst>
      <pc:sldChg chg="modSp">
        <pc:chgData name="Scharf, Jason" userId="S::jscharf@syr.gov::a2955c1a-834d-45f4-a24b-1ce392e94d5e" providerId="AD" clId="Web-{1E9A5461-FC83-A061-A614-02836BE2D0F6}" dt="2023-07-24T19:43:17.609" v="6" actId="20577"/>
        <pc:sldMkLst>
          <pc:docMk/>
          <pc:sldMk cId="0" sldId="256"/>
        </pc:sldMkLst>
        <pc:spChg chg="mod">
          <ac:chgData name="Scharf, Jason" userId="S::jscharf@syr.gov::a2955c1a-834d-45f4-a24b-1ce392e94d5e" providerId="AD" clId="Web-{1E9A5461-FC83-A061-A614-02836BE2D0F6}" dt="2023-07-24T19:43:17.609" v="6" actId="20577"/>
          <ac:spMkLst>
            <pc:docMk/>
            <pc:sldMk cId="0" sldId="256"/>
            <ac:spMk id="109" creationId="{00000000-0000-0000-0000-000000000000}"/>
          </ac:spMkLst>
        </pc:spChg>
      </pc:sldChg>
      <pc:sldChg chg="modSp">
        <pc:chgData name="Scharf, Jason" userId="S::jscharf@syr.gov::a2955c1a-834d-45f4-a24b-1ce392e94d5e" providerId="AD" clId="Web-{1E9A5461-FC83-A061-A614-02836BE2D0F6}" dt="2023-07-24T20:09:13.182" v="216" actId="20577"/>
        <pc:sldMkLst>
          <pc:docMk/>
          <pc:sldMk cId="0" sldId="257"/>
        </pc:sldMkLst>
        <pc:spChg chg="mod">
          <ac:chgData name="Scharf, Jason" userId="S::jscharf@syr.gov::a2955c1a-834d-45f4-a24b-1ce392e94d5e" providerId="AD" clId="Web-{1E9A5461-FC83-A061-A614-02836BE2D0F6}" dt="2023-07-24T20:09:13.182" v="216" actId="20577"/>
          <ac:spMkLst>
            <pc:docMk/>
            <pc:sldMk cId="0" sldId="257"/>
            <ac:spMk id="117" creationId="{00000000-0000-0000-0000-000000000000}"/>
          </ac:spMkLst>
        </pc:spChg>
      </pc:sldChg>
      <pc:sldChg chg="mod setBg">
        <pc:chgData name="Scharf, Jason" userId="S::jscharf@syr.gov::a2955c1a-834d-45f4-a24b-1ce392e94d5e" providerId="AD" clId="Web-{1E9A5461-FC83-A061-A614-02836BE2D0F6}" dt="2023-07-24T20:06:31.414" v="179"/>
        <pc:sldMkLst>
          <pc:docMk/>
          <pc:sldMk cId="0" sldId="258"/>
        </pc:sldMkLst>
      </pc:sldChg>
      <pc:sldChg chg="modSp ord">
        <pc:chgData name="Scharf, Jason" userId="S::jscharf@syr.gov::a2955c1a-834d-45f4-a24b-1ce392e94d5e" providerId="AD" clId="Web-{1E9A5461-FC83-A061-A614-02836BE2D0F6}" dt="2023-07-24T20:05:49.429" v="178" actId="20577"/>
        <pc:sldMkLst>
          <pc:docMk/>
          <pc:sldMk cId="1644295118" sldId="310"/>
        </pc:sldMkLst>
        <pc:spChg chg="mod">
          <ac:chgData name="Scharf, Jason" userId="S::jscharf@syr.gov::a2955c1a-834d-45f4-a24b-1ce392e94d5e" providerId="AD" clId="Web-{1E9A5461-FC83-A061-A614-02836BE2D0F6}" dt="2023-07-24T20:05:49.429" v="178" actId="20577"/>
          <ac:spMkLst>
            <pc:docMk/>
            <pc:sldMk cId="1644295118" sldId="310"/>
            <ac:spMk id="235" creationId="{00000000-0000-0000-0000-000000000000}"/>
          </ac:spMkLst>
        </pc:spChg>
        <pc:spChg chg="mod">
          <ac:chgData name="Scharf, Jason" userId="S::jscharf@syr.gov::a2955c1a-834d-45f4-a24b-1ce392e94d5e" providerId="AD" clId="Web-{1E9A5461-FC83-A061-A614-02836BE2D0F6}" dt="2023-07-24T20:05:41.069" v="173" actId="20577"/>
          <ac:spMkLst>
            <pc:docMk/>
            <pc:sldMk cId="1644295118" sldId="310"/>
            <ac:spMk id="236" creationId="{00000000-0000-0000-0000-000000000000}"/>
          </ac:spMkLst>
        </pc:spChg>
      </pc:sldChg>
    </pc:docChg>
  </pc:docChgLst>
  <pc:docChgLst>
    <pc:chgData name="Scharf, Jason" userId="S::jscharf@syr.gov::a2955c1a-834d-45f4-a24b-1ce392e94d5e" providerId="AD" clId="Web-{C8D53948-F2B2-1E76-CBA1-E139E2C92BAA}"/>
    <pc:docChg chg="modSld">
      <pc:chgData name="Scharf, Jason" userId="S::jscharf@syr.gov::a2955c1a-834d-45f4-a24b-1ce392e94d5e" providerId="AD" clId="Web-{C8D53948-F2B2-1E76-CBA1-E139E2C92BAA}" dt="2023-08-07T20:14:20.999" v="296" actId="20577"/>
      <pc:docMkLst>
        <pc:docMk/>
      </pc:docMkLst>
      <pc:sldChg chg="modSp">
        <pc:chgData name="Scharf, Jason" userId="S::jscharf@syr.gov::a2955c1a-834d-45f4-a24b-1ce392e94d5e" providerId="AD" clId="Web-{C8D53948-F2B2-1E76-CBA1-E139E2C92BAA}" dt="2023-08-07T18:11:43.160" v="2" actId="20577"/>
        <pc:sldMkLst>
          <pc:docMk/>
          <pc:sldMk cId="0" sldId="256"/>
        </pc:sldMkLst>
        <pc:spChg chg="mod">
          <ac:chgData name="Scharf, Jason" userId="S::jscharf@syr.gov::a2955c1a-834d-45f4-a24b-1ce392e94d5e" providerId="AD" clId="Web-{C8D53948-F2B2-1E76-CBA1-E139E2C92BAA}" dt="2023-08-07T18:11:43.160" v="2" actId="20577"/>
          <ac:spMkLst>
            <pc:docMk/>
            <pc:sldMk cId="0" sldId="256"/>
            <ac:spMk id="109" creationId="{00000000-0000-0000-0000-000000000000}"/>
          </ac:spMkLst>
        </pc:spChg>
      </pc:sldChg>
      <pc:sldChg chg="modSp">
        <pc:chgData name="Scharf, Jason" userId="S::jscharf@syr.gov::a2955c1a-834d-45f4-a24b-1ce392e94d5e" providerId="AD" clId="Web-{C8D53948-F2B2-1E76-CBA1-E139E2C92BAA}" dt="2023-08-07T20:14:20.999" v="296" actId="20577"/>
        <pc:sldMkLst>
          <pc:docMk/>
          <pc:sldMk cId="0" sldId="257"/>
        </pc:sldMkLst>
        <pc:spChg chg="mod">
          <ac:chgData name="Scharf, Jason" userId="S::jscharf@syr.gov::a2955c1a-834d-45f4-a24b-1ce392e94d5e" providerId="AD" clId="Web-{C8D53948-F2B2-1E76-CBA1-E139E2C92BAA}" dt="2023-08-07T20:14:20.999" v="296" actId="20577"/>
          <ac:spMkLst>
            <pc:docMk/>
            <pc:sldMk cId="0" sldId="257"/>
            <ac:spMk id="117" creationId="{00000000-0000-0000-0000-000000000000}"/>
          </ac:spMkLst>
        </pc:spChg>
      </pc:sldChg>
      <pc:sldChg chg="modSp">
        <pc:chgData name="Scharf, Jason" userId="S::jscharf@syr.gov::a2955c1a-834d-45f4-a24b-1ce392e94d5e" providerId="AD" clId="Web-{C8D53948-F2B2-1E76-CBA1-E139E2C92BAA}" dt="2023-08-07T20:13:34.123" v="291" actId="20577"/>
        <pc:sldMkLst>
          <pc:docMk/>
          <pc:sldMk cId="3371498863" sldId="308"/>
        </pc:sldMkLst>
        <pc:spChg chg="mod">
          <ac:chgData name="Scharf, Jason" userId="S::jscharf@syr.gov::a2955c1a-834d-45f4-a24b-1ce392e94d5e" providerId="AD" clId="Web-{C8D53948-F2B2-1E76-CBA1-E139E2C92BAA}" dt="2023-08-07T20:13:34.123" v="291" actId="20577"/>
          <ac:spMkLst>
            <pc:docMk/>
            <pc:sldMk cId="3371498863" sldId="308"/>
            <ac:spMk id="236" creationId="{00000000-0000-0000-0000-000000000000}"/>
          </ac:spMkLst>
        </pc:spChg>
      </pc:sldChg>
      <pc:sldChg chg="modSp">
        <pc:chgData name="Scharf, Jason" userId="S::jscharf@syr.gov::a2955c1a-834d-45f4-a24b-1ce392e94d5e" providerId="AD" clId="Web-{C8D53948-F2B2-1E76-CBA1-E139E2C92BAA}" dt="2023-08-07T18:15:25.491" v="203" actId="20577"/>
        <pc:sldMkLst>
          <pc:docMk/>
          <pc:sldMk cId="1644295118" sldId="310"/>
        </pc:sldMkLst>
        <pc:spChg chg="mod">
          <ac:chgData name="Scharf, Jason" userId="S::jscharf@syr.gov::a2955c1a-834d-45f4-a24b-1ce392e94d5e" providerId="AD" clId="Web-{C8D53948-F2B2-1E76-CBA1-E139E2C92BAA}" dt="2023-08-07T18:15:25.491" v="203" actId="20577"/>
          <ac:spMkLst>
            <pc:docMk/>
            <pc:sldMk cId="1644295118" sldId="310"/>
            <ac:spMk id="235" creationId="{00000000-0000-0000-0000-000000000000}"/>
          </ac:spMkLst>
        </pc:spChg>
      </pc:sldChg>
    </pc:docChg>
  </pc:docChgLst>
  <pc:docChgLst>
    <pc:chgData name="Scharf, Jason" userId="S::jscharf@syr.gov::a2955c1a-834d-45f4-a24b-1ce392e94d5e" providerId="AD" clId="Web-{42054727-E0B9-97E2-6644-68D6742C1310}"/>
    <pc:docChg chg="modSld">
      <pc:chgData name="Scharf, Jason" userId="S::jscharf@syr.gov::a2955c1a-834d-45f4-a24b-1ce392e94d5e" providerId="AD" clId="Web-{42054727-E0B9-97E2-6644-68D6742C1310}" dt="2023-08-08T21:51:39.691" v="9"/>
      <pc:docMkLst>
        <pc:docMk/>
      </pc:docMkLst>
      <pc:sldChg chg="modSp">
        <pc:chgData name="Scharf, Jason" userId="S::jscharf@syr.gov::a2955c1a-834d-45f4-a24b-1ce392e94d5e" providerId="AD" clId="Web-{42054727-E0B9-97E2-6644-68D6742C1310}" dt="2023-08-08T21:51:39.691" v="9"/>
        <pc:sldMkLst>
          <pc:docMk/>
          <pc:sldMk cId="2550945212" sldId="292"/>
        </pc:sldMkLst>
        <pc:graphicFrameChg chg="mod modGraphic">
          <ac:chgData name="Scharf, Jason" userId="S::jscharf@syr.gov::a2955c1a-834d-45f4-a24b-1ce392e94d5e" providerId="AD" clId="Web-{42054727-E0B9-97E2-6644-68D6742C1310}" dt="2023-08-08T21:51:39.691" v="9"/>
          <ac:graphicFrameMkLst>
            <pc:docMk/>
            <pc:sldMk cId="2550945212" sldId="292"/>
            <ac:graphicFrameMk id="307" creationId="{00000000-0000-0000-0000-000000000000}"/>
          </ac:graphicFrameMkLst>
        </pc:graphicFrameChg>
      </pc:sldChg>
    </pc:docChg>
  </pc:docChgLst>
</pc:chgInfo>
</file>

<file path=ppt/comments/modernComment_130_F2AD941E.xml><?xml version="1.0" encoding="utf-8"?>
<p188:cmLst xmlns:a="http://schemas.openxmlformats.org/drawingml/2006/main" xmlns:r="http://schemas.openxmlformats.org/officeDocument/2006/relationships" xmlns:p188="http://schemas.microsoft.com/office/powerpoint/2018/8/main">
  <p188:cm id="{5E690071-BF44-4E78-9EC8-586CB5AA1AFC}" authorId="{76F5E690-0632-9023-7C17-D42BA4F31F88}" status="resolved" created="2023-06-26T14:02:38.540" complete="100000">
    <ac:txMkLst xmlns:ac="http://schemas.microsoft.com/office/drawing/2013/main/command">
      <pc:docMk xmlns:pc="http://schemas.microsoft.com/office/powerpoint/2013/main/command"/>
      <pc:sldMk xmlns:pc="http://schemas.microsoft.com/office/powerpoint/2013/main/command" cId="4071461918" sldId="304"/>
      <ac:spMk id="235" creationId="{00000000-0000-0000-0000-000000000000}"/>
      <ac:txMk cp="43">
        <ac:context len="44" hash="2283704654"/>
      </ac:txMk>
    </ac:txMkLst>
    <p188:pos x="4129896" y="291141"/>
    <p188:txBody>
      <a:bodyPr/>
      <a:lstStyle/>
      <a:p>
        <a:r>
          <a:rPr lang="en-US"/>
          <a:t>Sent on 6/05, and more questions were sent on 6/13.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13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0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27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0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09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69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0_F2AD941E.xm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docs.google.com/spreadsheets/d/10Zf3k0PILRo_B_X01758wTHpY6tnc_ESB9nF1namTG0/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fEHqeO724zjDiYMpzTMx-iE2mdZJPssx0qayF_SkNvc/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048546"/>
            <a:ext cx="9144000" cy="3043281"/>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a:solidFill>
                  <a:srgbClr val="F2F2F2"/>
                </a:solidFill>
                <a:latin typeface="Libre Baskerville"/>
                <a:ea typeface="Libre Baskerville"/>
                <a:cs typeface="Libre Baskerville"/>
                <a:sym typeface="Libre Baskerville"/>
              </a:rPr>
              <a:t>Surveillance Technology Working Group </a:t>
            </a:r>
            <a:endParaRPr sz="4800" b="1">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a:solidFill>
                  <a:srgbClr val="F2F2F2"/>
                </a:solidFill>
                <a:latin typeface="Libre Baskerville"/>
                <a:ea typeface="Libre Baskerville"/>
                <a:cs typeface="Libre Baskerville"/>
                <a:sym typeface="Libre Baskerville"/>
              </a:rPr>
              <a:t>Meeting #51</a:t>
            </a:r>
            <a:br>
              <a:rPr lang="en" sz="3000">
                <a:latin typeface="Libre Baskerville"/>
                <a:ea typeface="Libre Baskerville"/>
                <a:cs typeface="Libre Baskerville"/>
              </a:rPr>
            </a:br>
            <a:r>
              <a:rPr lang="en" sz="3000">
                <a:solidFill>
                  <a:srgbClr val="F2F2F2"/>
                </a:solidFill>
                <a:latin typeface="Libre Baskerville"/>
                <a:ea typeface="Libre Baskerville"/>
                <a:cs typeface="Libre Baskerville"/>
                <a:sym typeface="Libre Baskerville"/>
              </a:rPr>
              <a:t>8/08/2023</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flipV="1">
            <a:off x="781" y="4024106"/>
            <a:ext cx="4825619" cy="32817"/>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Body Worn Cameras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61700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924570" y="271275"/>
            <a:ext cx="7102380" cy="611280"/>
          </a:xfrm>
          <a:prstGeom prst="rect">
            <a:avLst/>
          </a:prstGeom>
          <a:noFill/>
          <a:ln>
            <a:noFill/>
          </a:ln>
        </p:spPr>
        <p:txBody>
          <a:bodyPr spcFirstLastPara="1" wrap="square" lIns="91425" tIns="45700" rIns="91425" bIns="45700" anchor="ctr" anchorCtr="0">
            <a:noAutofit/>
          </a:bodyPr>
          <a:lstStyle/>
          <a:p>
            <a:pPr algn="r"/>
            <a:r>
              <a:rPr lang="en" sz="3600" b="1">
                <a:solidFill>
                  <a:srgbClr val="B98E00"/>
                </a:solidFill>
                <a:latin typeface="Times"/>
                <a:cs typeface="Times"/>
                <a:sym typeface="Times"/>
              </a:rPr>
              <a:t>Body Worn Cameras (Codes)</a:t>
            </a:r>
            <a:endParaRPr lang="en-US"/>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668068845"/>
              </p:ext>
            </p:extLst>
          </p:nvPr>
        </p:nvGraphicFramePr>
        <p:xfrm>
          <a:off x="122825" y="843625"/>
          <a:ext cx="8904175" cy="388611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Code Enforcement</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United Radio (tentative)</a:t>
                      </a:r>
                      <a:endParaRPr lang="en"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1000" i="1">
                          <a:solidFill>
                            <a:schemeClr val="dk1"/>
                          </a:solidFill>
                        </a:rPr>
                        <a:t>Code Enforcement</a:t>
                      </a: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4/12/23</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United Radio </a:t>
                      </a:r>
                      <a:r>
                        <a:rPr lang="en" sz="900" b="0" i="1" u="none" strike="noStrike" noProof="0">
                          <a:solidFill>
                            <a:schemeClr val="accent1"/>
                          </a:solidFill>
                          <a:latin typeface="Arial"/>
                        </a:rPr>
                        <a:t>(tentative)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t>To outfit Code Enforcement Officers with Body Worn cameras.  This would assist with keeping inspectors safe while out in the field and allows Codes Department another means to document inspection activity.</a:t>
                      </a:r>
                      <a:endParaRPr lang="en"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i="1">
                          <a:solidFill>
                            <a:schemeClr val="dk1"/>
                          </a:solidFill>
                        </a:rPr>
                        <a:t>This technology would be used internally by Code Enforcement, would be used for internal documentation purposes only.  Codes Enforcement would like to follow similar policies for standards and policies that SPD uses for </a:t>
                      </a:r>
                      <a:r>
                        <a:rPr lang="en" sz="1000" i="1" err="1">
                          <a:solidFill>
                            <a:schemeClr val="dk1"/>
                          </a:solidFill>
                        </a:rPr>
                        <a:t>ther</a:t>
                      </a:r>
                      <a:r>
                        <a:rPr lang="en" sz="1000" i="1">
                          <a:solidFill>
                            <a:schemeClr val="dk1"/>
                          </a:solidFill>
                        </a:rPr>
                        <a:t> officer worn cameras.</a:t>
                      </a:r>
                      <a:endParaRPr lang="en"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These Cody Cameras would be worn by Code Enforcement inspectors when they are responding to housing inspections.  These would document incident/safety concerns and as evidence for inspections.</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1" u="none" strike="noStrike" noProof="0">
                          <a:solidFill>
                            <a:schemeClr val="accent1"/>
                          </a:solidFill>
                          <a:latin typeface="Arial"/>
                        </a:rPr>
                        <a:t>The info or video collected is only for code officers use as official government agents.</a:t>
                      </a:r>
                      <a:endParaRPr lang="en" sz="900" i="1">
                        <a:solidFill>
                          <a:schemeClr val="accent1"/>
                        </a:solidFill>
                      </a:endParaRPr>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24185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09152" y="1232452"/>
            <a:ext cx="7758914" cy="3186850"/>
          </a:xfrm>
          <a:prstGeom prst="rect">
            <a:avLst/>
          </a:prstGeom>
          <a:noFill/>
          <a:ln>
            <a:noFill/>
          </a:ln>
        </p:spPr>
        <p:txBody>
          <a:bodyPr spcFirstLastPara="1" wrap="square" lIns="91425" tIns="45700" rIns="91425" bIns="45700" anchor="t" anchorCtr="0">
            <a:noAutofit/>
          </a:bodyPr>
          <a:lstStyle/>
          <a:p>
            <a:pPr lvl="4"/>
            <a:r>
              <a:rPr lang="en" sz="1200" b="1"/>
              <a:t>Recap:</a:t>
            </a:r>
            <a:endParaRPr lang="en-US"/>
          </a:p>
          <a:p>
            <a:pPr lvl="4"/>
            <a:endParaRPr lang="en" sz="1200" b="1"/>
          </a:p>
          <a:p>
            <a:pPr marL="171450" lvl="4" indent="-171450">
              <a:buChar char="•"/>
            </a:pPr>
            <a:r>
              <a:rPr lang="en" sz="1200"/>
              <a:t>Adam Wiley, Code Enforcement Official, reported that their main use of the cameras were to protect the inspectors against accusations.</a:t>
            </a:r>
            <a:endParaRPr lang="en"/>
          </a:p>
          <a:p>
            <a:pPr marL="171450" lvl="4" indent="-171450">
              <a:buChar char="•"/>
            </a:pPr>
            <a:r>
              <a:rPr lang="en" sz="1200"/>
              <a:t>Had different guidelines for recording in a public place as opposed to a home</a:t>
            </a:r>
          </a:p>
          <a:p>
            <a:pPr marL="171450" lvl="4" indent="-171450">
              <a:buChar char="•"/>
            </a:pPr>
            <a:r>
              <a:rPr lang="en" sz="1200"/>
              <a:t>Would have the camera on when they approached the home, would ask for permission to record, if this was denied, they turn off their camera, and continue the inspection as normal.</a:t>
            </a:r>
          </a:p>
          <a:p>
            <a:pPr marL="171450" lvl="4" indent="-171450">
              <a:buChar char="•"/>
            </a:pPr>
            <a:endParaRPr lang="en" sz="1200"/>
          </a:p>
          <a:p>
            <a:pPr marL="171450" lvl="4" indent="-171450">
              <a:buChar char="•"/>
            </a:pPr>
            <a:endParaRPr lang="en" sz="1200"/>
          </a:p>
          <a:p>
            <a:pPr lvl="4"/>
            <a:r>
              <a:rPr lang="en" sz="2000" b="1"/>
              <a:t>Any comments/thoughts?</a:t>
            </a:r>
          </a:p>
          <a:p>
            <a:pPr lvl="4"/>
            <a:endParaRPr lang="en" sz="1200"/>
          </a:p>
          <a:p>
            <a:pPr lvl="4"/>
            <a:endParaRPr lang="en" sz="1200"/>
          </a:p>
          <a:p>
            <a:pPr lvl="4"/>
            <a:endParaRPr lang="en" sz="1200" b="1"/>
          </a:p>
          <a:p>
            <a:pPr lvl="4"/>
            <a:endParaRPr lang="en" sz="1200" b="1"/>
          </a:p>
          <a:p>
            <a:pPr lvl="3"/>
            <a:endParaRPr lang="en" sz="1200" b="1"/>
          </a:p>
          <a:p>
            <a:pPr lvl="3"/>
            <a:endParaRPr lang="en" sz="1200" b="1"/>
          </a:p>
          <a:p>
            <a:pPr lvl="1"/>
            <a:endParaRPr lang="en"/>
          </a:p>
          <a:p>
            <a:pPr lvl="1"/>
            <a:endParaRPr lang="en" sz="900"/>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Town of Corte Madera, CA</a:t>
            </a:r>
            <a:endParaRPr lang="en-US"/>
          </a:p>
        </p:txBody>
      </p:sp>
    </p:spTree>
    <p:extLst>
      <p:ext uri="{BB962C8B-B14F-4D97-AF65-F5344CB8AC3E}">
        <p14:creationId xmlns:p14="http://schemas.microsoft.com/office/powerpoint/2010/main" val="164429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35410" y="1103404"/>
            <a:ext cx="4502868" cy="310915"/>
          </a:xfrm>
          <a:prstGeom prst="rect">
            <a:avLst/>
          </a:prstGeom>
          <a:noFill/>
          <a:ln>
            <a:noFill/>
          </a:ln>
        </p:spPr>
        <p:txBody>
          <a:bodyPr spcFirstLastPara="1" wrap="square" lIns="91425" tIns="45700" rIns="91425" bIns="45700" anchor="t" anchorCtr="0">
            <a:noAutofit/>
          </a:bodyPr>
          <a:lstStyle/>
          <a:p>
            <a:pPr lvl="1"/>
            <a:r>
              <a:rPr lang="en" sz="900"/>
              <a:t>Following questions have been identified.  Link to view full sheet is </a:t>
            </a:r>
            <a:r>
              <a:rPr lang="en" sz="900">
                <a:hlinkClick r:id="rId4"/>
              </a:rPr>
              <a:t>here</a:t>
            </a:r>
            <a:r>
              <a:rPr lang="en" sz="900"/>
              <a:t>.</a:t>
            </a: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Questions Raised</a:t>
            </a:r>
          </a:p>
        </p:txBody>
      </p:sp>
      <p:pic>
        <p:nvPicPr>
          <p:cNvPr id="2" name="Picture 2">
            <a:extLst>
              <a:ext uri="{FF2B5EF4-FFF2-40B4-BE49-F238E27FC236}">
                <a16:creationId xmlns:a16="http://schemas.microsoft.com/office/drawing/2014/main" id="{0F98D33F-26C8-FB8F-0F5C-1B98FDE3C6C3}"/>
              </a:ext>
            </a:extLst>
          </p:cNvPr>
          <p:cNvPicPr>
            <a:picLocks noChangeAspect="1"/>
          </p:cNvPicPr>
          <p:nvPr/>
        </p:nvPicPr>
        <p:blipFill>
          <a:blip r:embed="rId5"/>
          <a:stretch>
            <a:fillRect/>
          </a:stretch>
        </p:blipFill>
        <p:spPr>
          <a:xfrm>
            <a:off x="370553" y="1404182"/>
            <a:ext cx="6568562" cy="3349088"/>
          </a:xfrm>
          <a:prstGeom prst="rect">
            <a:avLst/>
          </a:prstGeom>
        </p:spPr>
      </p:pic>
    </p:spTree>
    <p:extLst>
      <p:ext uri="{BB962C8B-B14F-4D97-AF65-F5344CB8AC3E}">
        <p14:creationId xmlns:p14="http://schemas.microsoft.com/office/powerpoint/2010/main" val="407146191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87810" y="1037404"/>
            <a:ext cx="3748242" cy="3988793"/>
          </a:xfrm>
          <a:prstGeom prst="rect">
            <a:avLst/>
          </a:prstGeom>
          <a:noFill/>
          <a:ln>
            <a:noFill/>
          </a:ln>
        </p:spPr>
        <p:txBody>
          <a:bodyPr spcFirstLastPara="1" wrap="square" lIns="91425" tIns="45700" rIns="91425" bIns="45700" anchor="t" anchorCtr="0">
            <a:noAutofit/>
          </a:bodyPr>
          <a:lstStyle/>
          <a:p>
            <a:pPr lvl="1"/>
            <a:r>
              <a:rPr lang="en" sz="1800">
                <a:latin typeface="Twentieth Century"/>
              </a:rPr>
              <a:t>Draft Guidelines were started (thanks again to Jen and Bradford! 🙌) </a:t>
            </a:r>
          </a:p>
          <a:p>
            <a:pPr lvl="1"/>
            <a:endParaRPr lang="en" sz="1800">
              <a:latin typeface="Twentieth Century"/>
            </a:endParaRPr>
          </a:p>
          <a:p>
            <a:pPr marL="285750" lvl="1" indent="-285750">
              <a:buChar char="•"/>
            </a:pPr>
            <a:r>
              <a:rPr lang="en" sz="1800">
                <a:latin typeface="Twentieth Century"/>
              </a:rPr>
              <a:t>Link is </a:t>
            </a:r>
            <a:r>
              <a:rPr lang="en" sz="1800">
                <a:latin typeface="Twentieth Century"/>
                <a:hlinkClick r:id="rId3"/>
              </a:rPr>
              <a:t>HERE</a:t>
            </a:r>
            <a:br>
              <a:rPr lang="en" sz="1800">
                <a:latin typeface="Twentieth Century"/>
              </a:rPr>
            </a:br>
            <a:endParaRPr lang="en" sz="1800">
              <a:latin typeface="Twentieth Century"/>
            </a:endParaRPr>
          </a:p>
        </p:txBody>
      </p:sp>
      <p:sp>
        <p:nvSpPr>
          <p:cNvPr id="236" name="Google Shape;236;p29"/>
          <p:cNvSpPr txBox="1"/>
          <p:nvPr/>
        </p:nvSpPr>
        <p:spPr>
          <a:xfrm>
            <a:off x="457200" y="51031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Draft Guidelines</a:t>
            </a:r>
          </a:p>
        </p:txBody>
      </p:sp>
      <p:pic>
        <p:nvPicPr>
          <p:cNvPr id="2" name="Picture 2">
            <a:extLst>
              <a:ext uri="{FF2B5EF4-FFF2-40B4-BE49-F238E27FC236}">
                <a16:creationId xmlns:a16="http://schemas.microsoft.com/office/drawing/2014/main" id="{25E400A9-A97B-C419-7420-C2C07A0A1050}"/>
              </a:ext>
            </a:extLst>
          </p:cNvPr>
          <p:cNvPicPr>
            <a:picLocks noChangeAspect="1"/>
          </p:cNvPicPr>
          <p:nvPr/>
        </p:nvPicPr>
        <p:blipFill>
          <a:blip r:embed="rId4"/>
          <a:stretch>
            <a:fillRect/>
          </a:stretch>
        </p:blipFill>
        <p:spPr>
          <a:xfrm>
            <a:off x="4281814" y="1184320"/>
            <a:ext cx="4800600" cy="2972981"/>
          </a:xfrm>
          <a:prstGeom prst="rect">
            <a:avLst/>
          </a:prstGeom>
          <a:ln>
            <a:solidFill>
              <a:schemeClr val="tx1"/>
            </a:solidFill>
          </a:ln>
        </p:spPr>
      </p:pic>
    </p:spTree>
    <p:extLst>
      <p:ext uri="{BB962C8B-B14F-4D97-AF65-F5344CB8AC3E}">
        <p14:creationId xmlns:p14="http://schemas.microsoft.com/office/powerpoint/2010/main" val="33714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Font typeface="Arial"/>
              <a:buChar char="•"/>
            </a:pPr>
            <a:r>
              <a:rPr lang="en" sz="2000">
                <a:solidFill>
                  <a:schemeClr val="accent1"/>
                </a:solidFill>
                <a:latin typeface="Twentieth Century"/>
                <a:ea typeface="Twentieth Century"/>
              </a:rPr>
              <a:t>Body Worn Camera</a:t>
            </a:r>
            <a:endParaRPr lang="en">
              <a:solidFill>
                <a:schemeClr val="accent1"/>
              </a:solidFill>
              <a:ea typeface="Twentieth Century"/>
            </a:endParaRPr>
          </a:p>
          <a:p>
            <a:pPr marL="444500" lvl="2" indent="-342900">
              <a:buClr>
                <a:srgbClr val="062858"/>
              </a:buClr>
              <a:buSzPts val="2000"/>
              <a:buFont typeface="Arial"/>
              <a:buChar char="•"/>
            </a:pPr>
            <a:r>
              <a:rPr lang="en" sz="2000">
                <a:solidFill>
                  <a:schemeClr val="accent1"/>
                </a:solidFill>
                <a:latin typeface="Twentieth Century"/>
                <a:ea typeface="Twentieth Century"/>
              </a:rPr>
              <a:t>        - Recap of Corte Madera Presentation</a:t>
            </a:r>
          </a:p>
          <a:p>
            <a:pPr marL="444500" lvl="2" indent="-342900">
              <a:buClr>
                <a:srgbClr val="062858"/>
              </a:buClr>
              <a:buSzPts val="2000"/>
              <a:buFont typeface="Arial"/>
              <a:buChar char="•"/>
            </a:pPr>
            <a:r>
              <a:rPr lang="en" sz="2000">
                <a:solidFill>
                  <a:schemeClr val="accent1"/>
                </a:solidFill>
                <a:latin typeface="Twentieth Century"/>
                <a:ea typeface="Twentieth Century"/>
              </a:rPr>
              <a:t>        - Review of progress on Body Worn Camera Questions</a:t>
            </a:r>
          </a:p>
          <a:p>
            <a:pPr marL="444500" lvl="2" indent="-342900">
              <a:buClr>
                <a:srgbClr val="062858"/>
              </a:buClr>
              <a:buSzPts val="2000"/>
              <a:buFont typeface="Arial"/>
              <a:buChar char="•"/>
            </a:pPr>
            <a:r>
              <a:rPr lang="en" sz="2000">
                <a:solidFill>
                  <a:schemeClr val="accent1"/>
                </a:solidFill>
                <a:latin typeface="Twentieth Century"/>
                <a:ea typeface="Twentieth Century"/>
              </a:rPr>
              <a:t>        - Overview of Draft Guidelines </a:t>
            </a:r>
          </a:p>
          <a:p>
            <a:pPr marL="444500" lvl="1" indent="-342900">
              <a:buClr>
                <a:srgbClr val="062858"/>
              </a:buClr>
              <a:buSzPts val="2000"/>
              <a:buFont typeface="Arial"/>
              <a:buChar char="•"/>
            </a:pPr>
            <a:r>
              <a:rPr lang="en" sz="2000">
                <a:solidFill>
                  <a:schemeClr val="accent1"/>
                </a:solidFill>
                <a:latin typeface="Twentieth Century"/>
                <a:ea typeface="Twentieth Century"/>
                <a:cs typeface="Twentieth Century"/>
              </a:rPr>
              <a:t>Coming</a:t>
            </a:r>
            <a:r>
              <a:rPr lang="en" sz="2000">
                <a:solidFill>
                  <a:schemeClr val="accent1"/>
                </a:solidFill>
                <a:latin typeface="Twentieth Century"/>
                <a:ea typeface="Twentieth Century"/>
                <a:cs typeface="Twentieth Century"/>
                <a:sym typeface="Twentieth Century"/>
              </a:rPr>
              <a:t> Up</a:t>
            </a:r>
            <a:endParaRPr lang="en" sz="200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a:solidFill>
                  <a:schemeClr val="accent1"/>
                </a:solidFill>
                <a:latin typeface="Twentieth Century"/>
                <a:ea typeface="Twentieth Century"/>
                <a:cs typeface="Twentieth Century"/>
                <a:sym typeface="Twentieth Century"/>
              </a:rPr>
              <a:t>Questions</a:t>
            </a:r>
            <a:endParaRPr sz="200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Citywide Technology Audit: Continue to integrate the work done on various sections</a:t>
            </a:r>
            <a:endParaRPr lang="en-US"/>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82123" y="271275"/>
            <a:ext cx="8944827" cy="611280"/>
          </a:xfrm>
          <a:prstGeom prst="rect">
            <a:avLst/>
          </a:prstGeom>
          <a:noFill/>
          <a:ln>
            <a:noFill/>
          </a:ln>
        </p:spPr>
        <p:txBody>
          <a:bodyPr spcFirstLastPara="1" wrap="square" lIns="91425" tIns="45700" rIns="91425" bIns="45700" anchor="ctr" anchorCtr="0">
            <a:noAutofit/>
          </a:bodyPr>
          <a:lstStyle/>
          <a:p>
            <a:pPr algn="r"/>
            <a:r>
              <a:rPr lang="en" sz="3200" b="1">
                <a:solidFill>
                  <a:srgbClr val="B98E00"/>
                </a:solidFill>
                <a:latin typeface="Times"/>
                <a:cs typeface="Times"/>
                <a:sym typeface="Times"/>
              </a:rPr>
              <a:t>Vacant Lot Monitoring (DPW)</a:t>
            </a:r>
            <a:endParaRPr lang="en-US" sz="3200"/>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3103137815"/>
              </p:ext>
            </p:extLst>
          </p:nvPr>
        </p:nvGraphicFramePr>
        <p:xfrm>
          <a:off x="122825" y="843625"/>
          <a:ext cx="8904175" cy="432807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DPW</a:t>
                      </a:r>
                      <a:endParaRPr lang="en"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err="1">
                          <a:solidFill>
                            <a:schemeClr val="dk1"/>
                          </a:solidFill>
                        </a:rPr>
                        <a:t>Cimcom</a:t>
                      </a:r>
                      <a:r>
                        <a:rPr lang="en" sz="900">
                          <a:solidFill>
                            <a:schemeClr val="dk1"/>
                          </a:solidFill>
                        </a:rPr>
                        <a:t> (Purchased by </a:t>
                      </a:r>
                      <a:r>
                        <a:rPr lang="en" sz="900" err="1">
                          <a:solidFill>
                            <a:schemeClr val="dk1"/>
                          </a:solidFill>
                        </a:rPr>
                        <a:t>Quantela</a:t>
                      </a:r>
                      <a:r>
                        <a:rPr lang="en" sz="900">
                          <a:solidFill>
                            <a:schemeClr val="dk1"/>
                          </a:solidFill>
                        </a:rPr>
                        <a:t>)</a:t>
                      </a:r>
                      <a:br>
                        <a:rPr lang="en" sz="900">
                          <a:solidFill>
                            <a:srgbClr val="000000"/>
                          </a:solidFill>
                        </a:rPr>
                      </a:br>
                      <a:r>
                        <a:rPr lang="en" sz="1000">
                          <a:solidFill>
                            <a:schemeClr val="dk1"/>
                          </a:solidFill>
                        </a:rPr>
                        <a:t>Sponsoring Department: </a:t>
                      </a:r>
                      <a:r>
                        <a:rPr lang="en" sz="1000" i="1">
                          <a:solidFill>
                            <a:schemeClr val="dk1"/>
                          </a:solidFill>
                        </a:rPr>
                        <a:t>DPW</a:t>
                      </a:r>
                      <a:endParaRPr lang="en"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6/08/2021</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err="1">
                          <a:solidFill>
                            <a:schemeClr val="accent1"/>
                          </a:solidFill>
                        </a:rPr>
                        <a:t>Cimcom</a:t>
                      </a:r>
                      <a:r>
                        <a:rPr lang="en" sz="900" i="1">
                          <a:solidFill>
                            <a:schemeClr val="accent1"/>
                          </a:solidFill>
                        </a:rPr>
                        <a:t> (Purchased by </a:t>
                      </a:r>
                      <a:r>
                        <a:rPr lang="en" sz="900" i="1" err="1">
                          <a:solidFill>
                            <a:schemeClr val="accent1"/>
                          </a:solidFill>
                        </a:rPr>
                        <a:t>Quantela</a:t>
                      </a:r>
                      <a:r>
                        <a:rPr lang="en" sz="900" i="1">
                          <a:solidFill>
                            <a:schemeClr val="accent1"/>
                          </a:solidFill>
                        </a:rPr>
                        <a:t>)</a:t>
                      </a:r>
                      <a:endParaRPr lang="en" sz="900" b="0" i="1" u="none" strike="noStrike" noProof="0" err="1">
                        <a:solidFill>
                          <a:schemeClr val="accent1"/>
                        </a:solidFill>
                        <a:latin typeface="Aria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b="0" i="0" u="none" strike="noStrike" noProof="0">
                          <a:latin typeface="Arial"/>
                        </a:rPr>
                        <a:t>Sensor that detect changes in a scene to monitor lots for dumping.  It uses a camera mounted on a street light or utility pole to monitor City-owned vacant lots where illegal dumping is a recurring problem.</a:t>
                      </a: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b="0" i="0" u="none" strike="noStrike" noProof="0">
                          <a:latin typeface="Arial"/>
                        </a:rPr>
                        <a:t>The images are edge-processed at the pole utilizing a street light mounted processing device. The edge processor compares current and former images to determine if objects have been left behind. When it detects a dumping event, it sends a text message notification to designated DPW staff. It could potentially be used to obtain images of the illegal dumping events as well.</a:t>
                      </a: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1000" b="0" i="0" u="none" strike="noStrike" noProof="0">
                          <a:latin typeface="Arial"/>
                        </a:rPr>
                        <a:t>This technology helps DPW to more efficiently pick up trash.</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0" u="none" strike="noStrike" noProof="0">
                          <a:latin typeface="Arial"/>
                        </a:rPr>
                        <a:t>DPW may decide to share data with Syracuse Police if the images appear to capture a criminal act.</a:t>
                      </a:r>
                      <a:endParaRPr lang="en" sz="900" i="0"/>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00981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504153647"/>
              </p:ext>
            </p:extLst>
          </p:nvPr>
        </p:nvGraphicFramePr>
        <p:xfrm>
          <a:off x="851300" y="1023955"/>
          <a:ext cx="7403625" cy="374877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a:t>Nico Diaz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a:latin typeface="Arial"/>
                        </a:rPr>
                        <a:t>Chief Tim Gleeson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a:latin typeface="Arial"/>
                        </a:rPr>
                        <a:t>Martha Grabowski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strike="sngStrike"/>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a:latin typeface="Arial"/>
                        </a:rPr>
                        <a:t>Johannes Himmelreich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err="1">
                          <a:latin typeface="Arial"/>
                        </a:rPr>
                        <a:t>Ocesa</a:t>
                      </a:r>
                      <a:r>
                        <a:rPr lang="en" sz="1200" b="0" i="0" u="none" strike="noStrike" noProof="0">
                          <a:latin typeface="Arial"/>
                        </a:rPr>
                        <a:t> Keaton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a:latin typeface="Arial"/>
                        </a:rPr>
                        <a:t>Mark King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a:latin typeface="Arial"/>
                        </a:rPr>
                        <a:t>Timothy Liles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a:t>Dep. Mayor Sharon Owens </a:t>
                      </a:r>
                      <a:endParaRPr lang="en-US"/>
                    </a:p>
                  </a:txBody>
                  <a:tcPr marL="91425" marR="91425" marT="91425" marB="91425"/>
                </a:tc>
                <a:tc>
                  <a:txBody>
                    <a:bodyPr/>
                    <a:lstStyle/>
                    <a:p>
                      <a:pPr lvl="0" algn="ctr">
                        <a:lnSpc>
                          <a:spcPct val="100000"/>
                        </a:lnSpc>
                        <a:spcBef>
                          <a:spcPts val="0"/>
                        </a:spcBef>
                        <a:spcAft>
                          <a:spcPts val="0"/>
                        </a:spcAft>
                        <a:buNone/>
                      </a:pPr>
                      <a:endParaRPr lang="en" sz="1400" b="0" i="0" u="none" strike="noStrike" noProof="0">
                        <a:latin typeface="Arial"/>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1076937"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400210549"/>
              </p:ext>
            </p:extLst>
          </p:nvPr>
        </p:nvGraphicFramePr>
        <p:xfrm>
          <a:off x="796450" y="997975"/>
          <a:ext cx="7293850" cy="374877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a:t>Jawwaad Rasheed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a:latin typeface="Arial"/>
                        </a:rPr>
                        <a:t>Jason Scharf </a:t>
                      </a:r>
                      <a:endParaRPr lang="en" sz="1200" u="none" strike="noStrike" noProof="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a:latin typeface="Arial"/>
                        </a:rPr>
                        <a:t>Daniel Schwarz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Michelle </a:t>
                      </a:r>
                      <a:r>
                        <a:rPr lang="en" sz="1200" err="1"/>
                        <a:t>Sczpanski</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a:latin typeface="Arial"/>
                        </a:rPr>
                        <a:t>1st DC Richard Shoff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a:latin typeface="Arial"/>
                        </a:rPr>
                        <a:t>Jen Tifft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a:latin typeface="Arial"/>
                        </a:rPr>
                        <a:t>Valerie Didamo</a:t>
                      </a:r>
                      <a:endParaRPr sz="1200" b="0" i="0" u="none" strike="noStrike" noProof="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0999">
                <a:tc>
                  <a:txBody>
                    <a:bodyPr/>
                    <a:lstStyle/>
                    <a:p>
                      <a:pPr marL="0" lvl="0" indent="0" algn="l">
                        <a:spcBef>
                          <a:spcPts val="0"/>
                        </a:spcBef>
                        <a:spcAft>
                          <a:spcPts val="0"/>
                        </a:spcAft>
                        <a:buNone/>
                      </a:pPr>
                      <a:endParaRPr sz="1200" b="0" i="0" u="none" strike="noStrike" noProof="0">
                        <a:latin typeface="Arial"/>
                      </a:endParaRPr>
                    </a:p>
                  </a:txBody>
                  <a:tcPr marL="91425" marR="91425" marT="91425" marB="91425"/>
                </a:tc>
                <a:tc>
                  <a:txBody>
                    <a:bodyPr/>
                    <a:lstStyle/>
                    <a:p>
                      <a:pPr marL="0" lvl="0" indent="0" algn="l">
                        <a:spcBef>
                          <a:spcPts val="0"/>
                        </a:spcBef>
                        <a:spcAft>
                          <a:spcPts val="0"/>
                        </a:spcAft>
                        <a:buNone/>
                      </a:pPr>
                      <a:endParaRPr/>
                    </a:p>
                  </a:txBody>
                  <a:tcPr marL="91425" marR="91425" marT="91425" marB="91425"/>
                </a:tc>
                <a:tc>
                  <a:txBody>
                    <a:bodyPr/>
                    <a:lstStyle/>
                    <a:p>
                      <a:pPr marL="0" lvl="0" indent="0" algn="ctr">
                        <a:spcBef>
                          <a:spcPts val="0"/>
                        </a:spcBef>
                        <a:spcAft>
                          <a:spcPts val="0"/>
                        </a:spcAft>
                        <a:buNone/>
                      </a:pPr>
                      <a:endParaRPr/>
                    </a:p>
                  </a:txBody>
                  <a:tcPr marL="91425" marR="91425" marT="91425" marB="91425"/>
                </a:tc>
                <a:tc>
                  <a:txBody>
                    <a:bodyPr/>
                    <a:lstStyle/>
                    <a:p>
                      <a:pPr marL="0" lvl="0" indent="0" algn="l">
                        <a:spcBef>
                          <a:spcPts val="0"/>
                        </a:spcBef>
                        <a:spcAft>
                          <a:spcPts val="0"/>
                        </a:spcAft>
                        <a:buNone/>
                      </a:pPr>
                      <a:endParaRPr/>
                    </a:p>
                  </a:txBody>
                  <a:tcPr marL="91425" marR="91425" marT="91425" marB="91425"/>
                </a:tc>
                <a:tc>
                  <a:txBody>
                    <a:bodyPr/>
                    <a:lstStyle/>
                    <a:p>
                      <a:pPr marL="0" lvl="0" indent="0" algn="ctr">
                        <a:spcBef>
                          <a:spcPts val="0"/>
                        </a:spcBef>
                        <a:spcAft>
                          <a:spcPts val="0"/>
                        </a:spcAft>
                        <a:buNone/>
                      </a:pPr>
                      <a:endParaRPr/>
                    </a:p>
                  </a:txBody>
                  <a:tcPr marL="91425" marR="91425" marT="91425" marB="91425"/>
                </a:tc>
                <a:tc>
                  <a:txBody>
                    <a:bodyPr/>
                    <a:lstStyle/>
                    <a:p>
                      <a:pPr marL="0" lvl="0" indent="0" algn="l">
                        <a:spcBef>
                          <a:spcPts val="0"/>
                        </a:spcBef>
                        <a:spcAft>
                          <a:spcPts val="0"/>
                        </a:spcAft>
                        <a:buNone/>
                      </a:pPr>
                      <a:endParaRPr/>
                    </a:p>
                  </a:txBody>
                  <a:tcPr marL="91425" marR="91425" marT="91425" marB="91425"/>
                </a:tc>
                <a:extLst>
                  <a:ext uri="{0D108BD9-81ED-4DB2-BD59-A6C34878D82A}">
                    <a16:rowId xmlns:a16="http://schemas.microsoft.com/office/drawing/2014/main" val="2522397000"/>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4" ma:contentTypeDescription="Create a new document." ma:contentTypeScope="" ma:versionID="57b116487c9dfe110208bc7ffae96be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f7071e5086a0e1f84b46e649b2362ef0"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2.xml><?xml version="1.0" encoding="utf-8"?>
<ds:datastoreItem xmlns:ds="http://schemas.openxmlformats.org/officeDocument/2006/customXml" ds:itemID="{EC4E3A8D-145F-46C2-A884-C974E38249DB}">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25</Notes>
  <HiddenSlides>4</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City of Syracuse No. #5</vt:lpstr>
      <vt:lpstr>Surveillance Technology Working Group  Meeting #51 8/08/2023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Body Worn Cameras</vt:lpstr>
      <vt:lpstr>Body Worn Cameras (Codes)</vt:lpstr>
      <vt:lpstr>PowerPoint Presentation</vt:lpstr>
      <vt:lpstr>PowerPoint Presentation</vt:lpstr>
      <vt:lpstr>PowerPoint Presentation</vt:lpstr>
      <vt:lpstr>Coming Up </vt:lpstr>
      <vt:lpstr>Questions</vt:lpstr>
      <vt:lpstr>Vacant Lot Monitoring (DPW)</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cp:revision>
  <dcterms:modified xsi:type="dcterms:W3CDTF">2023-08-08T21:52:13Z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