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4"/>
  </p:sldMasterIdLst>
  <p:notesMasterIdLst>
    <p:notesMasterId r:id="rId32"/>
  </p:notesMasterIdLst>
  <p:sldIdLst>
    <p:sldId id="256" r:id="rId5"/>
    <p:sldId id="257" r:id="rId6"/>
    <p:sldId id="279" r:id="rId7"/>
    <p:sldId id="258" r:id="rId8"/>
    <p:sldId id="259" r:id="rId9"/>
    <p:sldId id="260" r:id="rId10"/>
    <p:sldId id="317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80" r:id="rId19"/>
    <p:sldId id="318" r:id="rId20"/>
    <p:sldId id="315" r:id="rId21"/>
    <p:sldId id="314" r:id="rId22"/>
    <p:sldId id="316" r:id="rId23"/>
    <p:sldId id="306" r:id="rId24"/>
    <p:sldId id="308" r:id="rId25"/>
    <p:sldId id="311" r:id="rId26"/>
    <p:sldId id="312" r:id="rId27"/>
    <p:sldId id="270" r:id="rId28"/>
    <p:sldId id="271" r:id="rId29"/>
    <p:sldId id="303" r:id="rId30"/>
    <p:sldId id="276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Libre Baskerville" panose="02000000000000000000" pitchFamily="2" charset="0"/>
      <p:regular r:id="rId37"/>
      <p:bold r:id="rId38"/>
      <p:italic r:id="rId39"/>
    </p:embeddedFont>
    <p:embeddedFont>
      <p:font typeface="Nunito" pitchFamily="2" charset="0"/>
      <p:regular r:id="rId40"/>
      <p:bold r:id="rId41"/>
      <p:italic r:id="rId42"/>
      <p:boldItalic r:id="rId43"/>
    </p:embeddedFont>
    <p:embeddedFont>
      <p:font typeface="Poppins" panose="00000500000000000000" pitchFamily="2" charset="0"/>
      <p:regular r:id="rId44"/>
      <p:bold r:id="rId45"/>
      <p:italic r:id="rId46"/>
      <p:boldItalic r:id="rId47"/>
    </p:embeddedFont>
    <p:embeddedFont>
      <p:font typeface="Roboto" panose="02000000000000000000" pitchFamily="2" charset="0"/>
      <p:regular r:id="rId48"/>
      <p:bold r:id="rId49"/>
      <p:italic r:id="rId50"/>
      <p:boldItalic r:id="rId51"/>
    </p:embeddedFont>
    <p:embeddedFont>
      <p:font typeface="Times" panose="02020603050405020304" pitchFamily="18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03">
          <p15:clr>
            <a:srgbClr val="A4A3A4"/>
          </p15:clr>
        </p15:guide>
        <p15:guide id="2" pos="144">
          <p15:clr>
            <a:srgbClr val="A4A3A4"/>
          </p15:clr>
        </p15:guide>
        <p15:guide id="3" pos="5616">
          <p15:clr>
            <a:srgbClr val="9AA0A6"/>
          </p15:clr>
        </p15:guide>
        <p15:guide id="4" orient="horz" pos="288">
          <p15:clr>
            <a:srgbClr val="9AA0A6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F5E690-0632-9023-7C17-D42BA4F31F88}" name="Scharf, Jason" initials="SJ" userId="S::jscharf@syr.gov::a2955c1a-834d-45f4-a24b-1ce392e94d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3A0D6-2A48-23CF-BBB1-5719CEBDD95A}" v="4" dt="2023-05-09T21:15:26.119"/>
    <p1510:client id="{10F1F5C7-D0E2-10A9-C696-B24084B868E8}" v="211" dt="2023-11-13T19:27:11.450"/>
    <p1510:client id="{1E9A5461-FC83-A061-A614-02836BE2D0F6}" v="222" dt="2023-07-24T20:09:13.401"/>
    <p1510:client id="{21AAB911-F66F-C52E-8F89-157BB5EF6B96}" v="500" dt="2023-04-17T16:56:25.563"/>
    <p1510:client id="{2C311F4C-8E9F-A02E-B2DE-FD5CF7074120}" v="593" dt="2023-05-30T19:23:03.982"/>
    <p1510:client id="{2CD4BBE2-9DE1-7FF3-8D93-405BFAE271FE}" v="197" dt="2023-03-30T18:40:49.463"/>
    <p1510:client id="{38A276A9-FFA4-0B93-523F-5905D36994D7}" v="175" dt="2023-05-30T20:13:06.134"/>
    <p1510:client id="{39DDEC44-A559-C2DB-659A-7027EC5FEB1C}" v="121" dt="2023-06-27T15:57:52.041"/>
    <p1510:client id="{3E5039FA-28EC-9EAE-0E55-A0E9F9FAA9BB}" v="549" dt="2023-02-28T21:36:13.439"/>
    <p1510:client id="{4151F212-9553-4B70-90E6-A323D7DB984F}" v="15" dt="2023-02-28T19:57:18.740"/>
    <p1510:client id="{42054727-E0B9-97E2-6644-68D6742C1310}" v="25" dt="2023-08-08T21:51:43.426"/>
    <p1510:client id="{42517272-ABF7-2375-7562-CB975D326FA5}" v="33" dt="2023-09-07T15:05:48.446"/>
    <p1510:client id="{42B7BBF1-A9EC-B183-B996-9E8EDE1DB0A4}" v="9" dt="2023-07-10T18:31:43.698"/>
    <p1510:client id="{43013D0D-F724-FA3B-1CA9-B33C4293E484}" v="87" dt="2023-08-22T21:14:51.357"/>
    <p1510:client id="{464767DD-E576-F50C-3293-8C89D1A78F36}" v="87" dt="2023-05-16T19:35:44.136"/>
    <p1510:client id="{47E6D8D3-57A0-12C6-B81D-D1D41C03A197}" v="608" dt="2023-05-01T17:36:19.852"/>
    <p1510:client id="{4B3CE7D8-9FA9-C4DF-687F-7C7D7D9E38E2}" v="2" dt="2023-05-09T14:00:51.862"/>
    <p1510:client id="{4C275B6E-48A8-961E-33E6-34FDD62C0130}" v="272" dt="2023-04-03T17:39:47.286"/>
    <p1510:client id="{4C3FD282-A67A-A030-FDB1-F957B782E88C}" v="76" dt="2023-09-19T19:18:06.719"/>
    <p1510:client id="{52EB59DF-0116-4B6F-746C-413BCB1CEDE5}" v="110" dt="2023-05-01T18:19:17.450"/>
    <p1510:client id="{54E02132-B89A-0B3A-085F-E3405E96F84E}" v="69" dt="2023-06-27T19:38:15.917"/>
    <p1510:client id="{5C41E0FC-BF0B-57A1-0168-E08017DBF26E}" v="17" dt="2023-08-23T20:32:40.165"/>
    <p1510:client id="{5DCA46DA-EE2E-4D71-9B7C-3CD4DE3CED38}" v="62" dt="2023-04-04T18:51:56.835"/>
    <p1510:client id="{5F1D2B9E-511C-151B-05C2-7B9F2522EE1D}" v="8" dt="2023-05-10T14:36:30.800"/>
    <p1510:client id="{63D90CCC-DFA6-B87F-7446-61D873572477}" v="470" dt="2023-04-03T23:32:47.138"/>
    <p1510:client id="{66DD7153-B75C-66FB-DEAA-443A9A5FA872}" v="42" dt="2023-07-24T21:35:33.253"/>
    <p1510:client id="{6882E61A-4589-9BF5-8791-0E39BF3946A3}" v="257" dt="2023-07-11T19:48:32.446"/>
    <p1510:client id="{6EDA6D7D-3E08-C6CA-87CB-34EFDA91DBB0}" v="553" dt="2023-05-15T20:46:15.375"/>
    <p1510:client id="{77913C13-525F-01ED-BE67-91EC1DF5F5AD}" v="253" dt="2023-07-10T20:26:43.846"/>
    <p1510:client id="{7882B33F-D968-8131-D9ED-116C5F9D001E}" v="14" dt="2023-04-04T21:15:03.152"/>
    <p1510:client id="{7926C9F2-FF2C-F556-00AE-9591538C40CD}" v="229" dt="2023-05-02T21:50:34.522"/>
    <p1510:client id="{7BEFD042-F749-420C-B1D2-5E66EB5DD59B}" v="8" dt="2023-05-01T20:06:40.211"/>
    <p1510:client id="{7FDCFCC0-7A9B-4A0D-7C49-81FB9614205F}" v="57" dt="2023-11-14T15:56:29.961"/>
    <p1510:client id="{8319650C-119B-5106-3282-1E7E071734B0}" v="39" dt="2023-05-02T21:51:27.261"/>
    <p1510:client id="{83EEF02F-B689-BF98-2A8A-4E80744242FF}" v="19" dt="2023-05-30T20:35:06.517"/>
    <p1510:client id="{8668B70D-EF8D-ACA4-34F4-0843BBA981A0}" v="74" dt="2023-04-17T21:45:25.924"/>
    <p1510:client id="{8B372AC4-3AAA-5086-417C-5F90E9AC0470}" v="13" dt="2023-11-14T22:11:30.702"/>
    <p1510:client id="{8EE63F30-A88B-AAD8-AC97-AB24C83C62AF}" v="25" dt="2023-04-18T20:47:26.038"/>
    <p1510:client id="{9A166552-34D8-407F-96ED-C66D3D847539}" v="73" dt="2023-05-01T19:26:21.750"/>
    <p1510:client id="{9B3D3814-0E22-6855-98DA-5BD4AAF75597}" v="10" dt="2023-07-11T19:47:57.494"/>
    <p1510:client id="{A264B0DC-9E19-EBFF-C239-BACA28CF9BAB}" v="897" dt="2023-11-27T18:35:32.158"/>
    <p1510:client id="{A9C85773-F777-5A40-20A6-2510B3E9FE0C}" v="7" dt="2023-09-19T20:42:55.678"/>
    <p1510:client id="{C8CCF198-CEF4-858E-8959-A78C75472AB3}" v="326" dt="2023-03-20T19:04:10.034"/>
    <p1510:client id="{C8D53948-F2B2-1E76-CBA1-E139E2C92BAA}" v="299" dt="2023-08-07T20:14:20.999"/>
    <p1510:client id="{C9354FB3-39C6-3E16-1756-1EAF22C23F03}" v="190" dt="2023-09-14T21:56:01.818"/>
    <p1510:client id="{C9AB1083-84E9-FC8C-50F5-F73F656C9B68}" v="367" dt="2023-05-30T15:53:40.682"/>
    <p1510:client id="{CD6A1D82-0359-CE9F-337E-F7546F1592F4}" v="103" dt="2023-07-11T18:26:50.309"/>
    <p1510:client id="{CDD4C11B-7762-59E0-171B-EA05EED6F477}" v="207" dt="2023-03-31T19:31:09.362"/>
    <p1510:client id="{D6B575E7-9C84-CEC6-32CD-7E1591475E2D}" v="11" dt="2023-03-21T14:12:19.469"/>
    <p1510:client id="{D86BD812-2849-747C-CC3D-D3159556D691}" v="106" dt="2023-04-18T15:07:30.038"/>
    <p1510:client id="{DC6111DD-65D8-F5FC-6409-31A6AF9DA42B}" v="158" dt="2023-03-21T15:59:38.341"/>
    <p1510:client id="{E17C0279-8FC4-5C62-9D68-E73D5897005E}" v="302" dt="2023-03-21T21:18:43.584"/>
    <p1510:client id="{E2EF229C-CD81-ABFE-B311-E493364CC699}" v="191" dt="2023-06-26T14:25:15.450"/>
    <p1510:client id="{E96C6737-096A-4EB2-AA8D-2DAC74BB81E5}" v="1" dt="2023-03-20T19:08:08.796"/>
    <p1510:client id="{EB97FE29-24C1-E441-58C7-C6EEF3546B17}" v="126" dt="2023-05-01T14:21:46.713"/>
    <p1510:client id="{ED9B2982-3E1D-37C6-4695-9C8941C819DE}" v="180" dt="2023-08-21T21:58:23.103"/>
    <p1510:client id="{F580ECFF-1DFF-99ED-C693-B40FB105A56E}" v="273" dt="2023-03-21T20:39:03.193"/>
    <p1510:client id="{FD14C060-A534-0339-AA57-3D72A5ADA383}" v="3" dt="2023-05-17T18:08:29.686"/>
  </p1510:revLst>
</p1510:revInfo>
</file>

<file path=ppt/tableStyles.xml><?xml version="1.0" encoding="utf-8"?>
<a:tblStyleLst xmlns:a="http://schemas.openxmlformats.org/drawingml/2006/main" def="{08F9307A-0B5B-464F-924F-999C77223E5F}">
  <a:tblStyle styleId="{08F9307A-0B5B-464F-924F-999C77223E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003"/>
        <p:guide pos="144"/>
        <p:guide pos="5616"/>
        <p:guide orient="horz" pos="28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19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arf, Jason" userId="S::jscharf@syr.gov::a2955c1a-834d-45f4-a24b-1ce392e94d5e" providerId="AD" clId="Web-{8B372AC4-3AAA-5086-417C-5F90E9AC0470}"/>
    <pc:docChg chg="delSld modSld">
      <pc:chgData name="Scharf, Jason" userId="S::jscharf@syr.gov::a2955c1a-834d-45f4-a24b-1ce392e94d5e" providerId="AD" clId="Web-{8B372AC4-3AAA-5086-417C-5F90E9AC0470}" dt="2023-11-14T22:11:30.702" v="13"/>
      <pc:docMkLst>
        <pc:docMk/>
      </pc:docMkLst>
      <pc:sldChg chg="modSp">
        <pc:chgData name="Scharf, Jason" userId="S::jscharf@syr.gov::a2955c1a-834d-45f4-a24b-1ce392e94d5e" providerId="AD" clId="Web-{8B372AC4-3AAA-5086-417C-5F90E9AC0470}" dt="2023-11-14T22:05:35.541" v="1" actId="20577"/>
        <pc:sldMkLst>
          <pc:docMk/>
          <pc:sldMk cId="0" sldId="257"/>
        </pc:sldMkLst>
        <pc:spChg chg="mod">
          <ac:chgData name="Scharf, Jason" userId="S::jscharf@syr.gov::a2955c1a-834d-45f4-a24b-1ce392e94d5e" providerId="AD" clId="Web-{8B372AC4-3AAA-5086-417C-5F90E9AC0470}" dt="2023-11-14T22:05:35.541" v="1" actId="20577"/>
          <ac:spMkLst>
            <pc:docMk/>
            <pc:sldMk cId="0" sldId="257"/>
            <ac:spMk id="117" creationId="{00000000-0000-0000-0000-000000000000}"/>
          </ac:spMkLst>
        </pc:spChg>
      </pc:sldChg>
      <pc:sldChg chg="del">
        <pc:chgData name="Scharf, Jason" userId="S::jscharf@syr.gov::a2955c1a-834d-45f4-a24b-1ce392e94d5e" providerId="AD" clId="Web-{8B372AC4-3AAA-5086-417C-5F90E9AC0470}" dt="2023-11-14T22:11:30.702" v="13"/>
        <pc:sldMkLst>
          <pc:docMk/>
          <pc:sldMk cId="2426435512" sldId="309"/>
        </pc:sldMkLst>
      </pc:sldChg>
      <pc:sldChg chg="modSp">
        <pc:chgData name="Scharf, Jason" userId="S::jscharf@syr.gov::a2955c1a-834d-45f4-a24b-1ce392e94d5e" providerId="AD" clId="Web-{8B372AC4-3AAA-5086-417C-5F90E9AC0470}" dt="2023-11-14T22:11:27.609" v="12" actId="20577"/>
        <pc:sldMkLst>
          <pc:docMk/>
          <pc:sldMk cId="1295737523" sldId="314"/>
        </pc:sldMkLst>
        <pc:spChg chg="mod">
          <ac:chgData name="Scharf, Jason" userId="S::jscharf@syr.gov::a2955c1a-834d-45f4-a24b-1ce392e94d5e" providerId="AD" clId="Web-{8B372AC4-3AAA-5086-417C-5F90E9AC0470}" dt="2023-11-14T22:11:27.609" v="12" actId="20577"/>
          <ac:spMkLst>
            <pc:docMk/>
            <pc:sldMk cId="1295737523" sldId="314"/>
            <ac:spMk id="235" creationId="{00000000-0000-0000-0000-000000000000}"/>
          </ac:spMkLst>
        </pc:spChg>
      </pc:sldChg>
    </pc:docChg>
  </pc:docChgLst>
  <pc:docChgLst>
    <pc:chgData name="Scharf, Jason" userId="S::jscharf@syr.gov::a2955c1a-834d-45f4-a24b-1ce392e94d5e" providerId="AD" clId="Web-{10F1F5C7-D0E2-10A9-C696-B24084B868E8}"/>
    <pc:docChg chg="addSld delSld modSld">
      <pc:chgData name="Scharf, Jason" userId="S::jscharf@syr.gov::a2955c1a-834d-45f4-a24b-1ce392e94d5e" providerId="AD" clId="Web-{10F1F5C7-D0E2-10A9-C696-B24084B868E8}" dt="2023-11-13T19:27:10.919" v="192" actId="20577"/>
      <pc:docMkLst>
        <pc:docMk/>
      </pc:docMkLst>
      <pc:sldChg chg="modSp">
        <pc:chgData name="Scharf, Jason" userId="S::jscharf@syr.gov::a2955c1a-834d-45f4-a24b-1ce392e94d5e" providerId="AD" clId="Web-{10F1F5C7-D0E2-10A9-C696-B24084B868E8}" dt="2023-11-13T18:51:16.160" v="2" actId="20577"/>
        <pc:sldMkLst>
          <pc:docMk/>
          <pc:sldMk cId="0" sldId="256"/>
        </pc:sldMkLst>
        <pc:spChg chg="mod">
          <ac:chgData name="Scharf, Jason" userId="S::jscharf@syr.gov::a2955c1a-834d-45f4-a24b-1ce392e94d5e" providerId="AD" clId="Web-{10F1F5C7-D0E2-10A9-C696-B24084B868E8}" dt="2023-11-13T18:51:16.160" v="2" actId="20577"/>
          <ac:spMkLst>
            <pc:docMk/>
            <pc:sldMk cId="0" sldId="256"/>
            <ac:spMk id="109" creationId="{00000000-0000-0000-0000-000000000000}"/>
          </ac:spMkLst>
        </pc:spChg>
      </pc:sldChg>
      <pc:sldChg chg="modSp">
        <pc:chgData name="Scharf, Jason" userId="S::jscharf@syr.gov::a2955c1a-834d-45f4-a24b-1ce392e94d5e" providerId="AD" clId="Web-{10F1F5C7-D0E2-10A9-C696-B24084B868E8}" dt="2023-11-13T19:06:33.516" v="186" actId="20577"/>
        <pc:sldMkLst>
          <pc:docMk/>
          <pc:sldMk cId="0" sldId="257"/>
        </pc:sldMkLst>
        <pc:spChg chg="mod">
          <ac:chgData name="Scharf, Jason" userId="S::jscharf@syr.gov::a2955c1a-834d-45f4-a24b-1ce392e94d5e" providerId="AD" clId="Web-{10F1F5C7-D0E2-10A9-C696-B24084B868E8}" dt="2023-11-13T19:06:33.516" v="186" actId="20577"/>
          <ac:spMkLst>
            <pc:docMk/>
            <pc:sldMk cId="0" sldId="257"/>
            <ac:spMk id="117" creationId="{00000000-0000-0000-0000-000000000000}"/>
          </ac:spMkLst>
        </pc:spChg>
      </pc:sldChg>
      <pc:sldChg chg="modSp">
        <pc:chgData name="Scharf, Jason" userId="S::jscharf@syr.gov::a2955c1a-834d-45f4-a24b-1ce392e94d5e" providerId="AD" clId="Web-{10F1F5C7-D0E2-10A9-C696-B24084B868E8}" dt="2023-11-13T19:27:10.919" v="192" actId="20577"/>
        <pc:sldMkLst>
          <pc:docMk/>
          <pc:sldMk cId="0" sldId="263"/>
        </pc:sldMkLst>
        <pc:spChg chg="mod">
          <ac:chgData name="Scharf, Jason" userId="S::jscharf@syr.gov::a2955c1a-834d-45f4-a24b-1ce392e94d5e" providerId="AD" clId="Web-{10F1F5C7-D0E2-10A9-C696-B24084B868E8}" dt="2023-11-13T19:27:10.919" v="192" actId="20577"/>
          <ac:spMkLst>
            <pc:docMk/>
            <pc:sldMk cId="0" sldId="263"/>
            <ac:spMk id="182" creationId="{00000000-0000-0000-0000-000000000000}"/>
          </ac:spMkLst>
        </pc:spChg>
        <pc:spChg chg="mod">
          <ac:chgData name="Scharf, Jason" userId="S::jscharf@syr.gov::a2955c1a-834d-45f4-a24b-1ce392e94d5e" providerId="AD" clId="Web-{10F1F5C7-D0E2-10A9-C696-B24084B868E8}" dt="2023-11-13T18:53:11.646" v="28" actId="20577"/>
          <ac:spMkLst>
            <pc:docMk/>
            <pc:sldMk cId="0" sldId="263"/>
            <ac:spMk id="183" creationId="{00000000-0000-0000-0000-000000000000}"/>
          </ac:spMkLst>
        </pc:spChg>
      </pc:sldChg>
      <pc:sldChg chg="modSp">
        <pc:chgData name="Scharf, Jason" userId="S::jscharf@syr.gov::a2955c1a-834d-45f4-a24b-1ce392e94d5e" providerId="AD" clId="Web-{10F1F5C7-D0E2-10A9-C696-B24084B868E8}" dt="2023-11-13T19:05:28.249" v="164" actId="20577"/>
        <pc:sldMkLst>
          <pc:docMk/>
          <pc:sldMk cId="0" sldId="267"/>
        </pc:sldMkLst>
        <pc:spChg chg="mod">
          <ac:chgData name="Scharf, Jason" userId="S::jscharf@syr.gov::a2955c1a-834d-45f4-a24b-1ce392e94d5e" providerId="AD" clId="Web-{10F1F5C7-D0E2-10A9-C696-B24084B868E8}" dt="2023-11-13T19:05:28.249" v="164" actId="20577"/>
          <ac:spMkLst>
            <pc:docMk/>
            <pc:sldMk cId="0" sldId="267"/>
            <ac:spMk id="229" creationId="{00000000-0000-0000-0000-000000000000}"/>
          </ac:spMkLst>
        </pc:spChg>
      </pc:sldChg>
      <pc:sldChg chg="modSp">
        <pc:chgData name="Scharf, Jason" userId="S::jscharf@syr.gov::a2955c1a-834d-45f4-a24b-1ce392e94d5e" providerId="AD" clId="Web-{10F1F5C7-D0E2-10A9-C696-B24084B868E8}" dt="2023-11-13T18:54:39.459" v="45" actId="20577"/>
        <pc:sldMkLst>
          <pc:docMk/>
          <pc:sldMk cId="0" sldId="270"/>
        </pc:sldMkLst>
        <pc:spChg chg="mod">
          <ac:chgData name="Scharf, Jason" userId="S::jscharf@syr.gov::a2955c1a-834d-45f4-a24b-1ce392e94d5e" providerId="AD" clId="Web-{10F1F5C7-D0E2-10A9-C696-B24084B868E8}" dt="2023-11-13T18:54:39.459" v="45" actId="20577"/>
          <ac:spMkLst>
            <pc:docMk/>
            <pc:sldMk cId="0" sldId="270"/>
            <ac:spMk id="3" creationId="{A0533E9A-E628-5792-2CC4-F47C92071CA5}"/>
          </ac:spMkLst>
        </pc:spChg>
      </pc:sldChg>
      <pc:sldChg chg="addSp delSp modSp">
        <pc:chgData name="Scharf, Jason" userId="S::jscharf@syr.gov::a2955c1a-834d-45f4-a24b-1ce392e94d5e" providerId="AD" clId="Web-{10F1F5C7-D0E2-10A9-C696-B24084B868E8}" dt="2023-11-13T18:55:33.085" v="49"/>
        <pc:sldMkLst>
          <pc:docMk/>
          <pc:sldMk cId="2186779893" sldId="280"/>
        </pc:sldMkLst>
        <pc:spChg chg="add del mod">
          <ac:chgData name="Scharf, Jason" userId="S::jscharf@syr.gov::a2955c1a-834d-45f4-a24b-1ce392e94d5e" providerId="AD" clId="Web-{10F1F5C7-D0E2-10A9-C696-B24084B868E8}" dt="2023-11-13T18:55:33.085" v="49"/>
          <ac:spMkLst>
            <pc:docMk/>
            <pc:sldMk cId="2186779893" sldId="280"/>
            <ac:spMk id="2" creationId="{E6E4D51E-37EA-6B4E-56EC-340EC14559EE}"/>
          </ac:spMkLst>
        </pc:spChg>
      </pc:sldChg>
      <pc:sldChg chg="del">
        <pc:chgData name="Scharf, Jason" userId="S::jscharf@syr.gov::a2955c1a-834d-45f4-a24b-1ce392e94d5e" providerId="AD" clId="Web-{10F1F5C7-D0E2-10A9-C696-B24084B868E8}" dt="2023-11-13T18:53:44.209" v="29"/>
        <pc:sldMkLst>
          <pc:docMk/>
          <pc:sldMk cId="4071461918" sldId="304"/>
        </pc:sldMkLst>
      </pc:sldChg>
      <pc:sldChg chg="modSp">
        <pc:chgData name="Scharf, Jason" userId="S::jscharf@syr.gov::a2955c1a-834d-45f4-a24b-1ce392e94d5e" providerId="AD" clId="Web-{10F1F5C7-D0E2-10A9-C696-B24084B868E8}" dt="2023-11-13T18:54:11.943" v="42" actId="20577"/>
        <pc:sldMkLst>
          <pc:docMk/>
          <pc:sldMk cId="3371498863" sldId="308"/>
        </pc:sldMkLst>
        <pc:spChg chg="mod">
          <ac:chgData name="Scharf, Jason" userId="S::jscharf@syr.gov::a2955c1a-834d-45f4-a24b-1ce392e94d5e" providerId="AD" clId="Web-{10F1F5C7-D0E2-10A9-C696-B24084B868E8}" dt="2023-11-13T18:54:11.943" v="42" actId="20577"/>
          <ac:spMkLst>
            <pc:docMk/>
            <pc:sldMk cId="3371498863" sldId="308"/>
            <ac:spMk id="235" creationId="{00000000-0000-0000-0000-000000000000}"/>
          </ac:spMkLst>
        </pc:spChg>
      </pc:sldChg>
      <pc:sldChg chg="delSp modSp add">
        <pc:chgData name="Scharf, Jason" userId="S::jscharf@syr.gov::a2955c1a-834d-45f4-a24b-1ce392e94d5e" providerId="AD" clId="Web-{10F1F5C7-D0E2-10A9-C696-B24084B868E8}" dt="2023-11-13T19:01:46.309" v="145" actId="20577"/>
        <pc:sldMkLst>
          <pc:docMk/>
          <pc:sldMk cId="1295737523" sldId="314"/>
        </pc:sldMkLst>
        <pc:spChg chg="mod">
          <ac:chgData name="Scharf, Jason" userId="S::jscharf@syr.gov::a2955c1a-834d-45f4-a24b-1ce392e94d5e" providerId="AD" clId="Web-{10F1F5C7-D0E2-10A9-C696-B24084B868E8}" dt="2023-11-13T19:01:46.309" v="145" actId="20577"/>
          <ac:spMkLst>
            <pc:docMk/>
            <pc:sldMk cId="1295737523" sldId="314"/>
            <ac:spMk id="235" creationId="{00000000-0000-0000-0000-000000000000}"/>
          </ac:spMkLst>
        </pc:spChg>
        <pc:spChg chg="mod">
          <ac:chgData name="Scharf, Jason" userId="S::jscharf@syr.gov::a2955c1a-834d-45f4-a24b-1ce392e94d5e" providerId="AD" clId="Web-{10F1F5C7-D0E2-10A9-C696-B24084B868E8}" dt="2023-11-13T19:01:18.074" v="121" actId="20577"/>
          <ac:spMkLst>
            <pc:docMk/>
            <pc:sldMk cId="1295737523" sldId="314"/>
            <ac:spMk id="236" creationId="{00000000-0000-0000-0000-000000000000}"/>
          </ac:spMkLst>
        </pc:spChg>
        <pc:picChg chg="del">
          <ac:chgData name="Scharf, Jason" userId="S::jscharf@syr.gov::a2955c1a-834d-45f4-a24b-1ce392e94d5e" providerId="AD" clId="Web-{10F1F5C7-D0E2-10A9-C696-B24084B868E8}" dt="2023-11-13T18:56:05.648" v="69"/>
          <ac:picMkLst>
            <pc:docMk/>
            <pc:sldMk cId="1295737523" sldId="314"/>
            <ac:picMk id="3" creationId="{81A2DD36-8156-A8A6-FE50-614DE3934D42}"/>
          </ac:picMkLst>
        </pc:picChg>
      </pc:sldChg>
    </pc:docChg>
  </pc:docChgLst>
  <pc:docChgLst>
    <pc:chgData name="Scharf, Jason" userId="S::jscharf@syr.gov::a2955c1a-834d-45f4-a24b-1ce392e94d5e" providerId="AD" clId="Web-{7FDCFCC0-7A9B-4A0D-7C49-81FB9614205F}"/>
    <pc:docChg chg="modSld">
      <pc:chgData name="Scharf, Jason" userId="S::jscharf@syr.gov::a2955c1a-834d-45f4-a24b-1ce392e94d5e" providerId="AD" clId="Web-{7FDCFCC0-7A9B-4A0D-7C49-81FB9614205F}" dt="2023-11-14T15:56:29.961" v="56" actId="20577"/>
      <pc:docMkLst>
        <pc:docMk/>
      </pc:docMkLst>
      <pc:sldChg chg="modSp">
        <pc:chgData name="Scharf, Jason" userId="S::jscharf@syr.gov::a2955c1a-834d-45f4-a24b-1ce392e94d5e" providerId="AD" clId="Web-{7FDCFCC0-7A9B-4A0D-7C49-81FB9614205F}" dt="2023-11-14T15:56:29.961" v="56" actId="20577"/>
        <pc:sldMkLst>
          <pc:docMk/>
          <pc:sldMk cId="1295737523" sldId="314"/>
        </pc:sldMkLst>
        <pc:spChg chg="mod">
          <ac:chgData name="Scharf, Jason" userId="S::jscharf@syr.gov::a2955c1a-834d-45f4-a24b-1ce392e94d5e" providerId="AD" clId="Web-{7FDCFCC0-7A9B-4A0D-7C49-81FB9614205F}" dt="2023-11-14T15:56:29.961" v="56" actId="20577"/>
          <ac:spMkLst>
            <pc:docMk/>
            <pc:sldMk cId="1295737523" sldId="314"/>
            <ac:spMk id="235" creationId="{00000000-0000-0000-0000-000000000000}"/>
          </ac:spMkLst>
        </pc:spChg>
      </pc:sldChg>
    </pc:docChg>
  </pc:docChgLst>
  <pc:docChgLst>
    <pc:chgData name="Scharf, Jason" userId="S::jscharf@syr.gov::a2955c1a-834d-45f4-a24b-1ce392e94d5e" providerId="AD" clId="Web-{A264B0DC-9E19-EBFF-C239-BACA28CF9BAB}"/>
    <pc:docChg chg="addSld delSld modSld">
      <pc:chgData name="Scharf, Jason" userId="S::jscharf@syr.gov::a2955c1a-834d-45f4-a24b-1ce392e94d5e" providerId="AD" clId="Web-{A264B0DC-9E19-EBFF-C239-BACA28CF9BAB}" dt="2023-11-27T18:35:32.158" v="871" actId="20577"/>
      <pc:docMkLst>
        <pc:docMk/>
      </pc:docMkLst>
      <pc:sldChg chg="modSp">
        <pc:chgData name="Scharf, Jason" userId="S::jscharf@syr.gov::a2955c1a-834d-45f4-a24b-1ce392e94d5e" providerId="AD" clId="Web-{A264B0DC-9E19-EBFF-C239-BACA28CF9BAB}" dt="2023-11-27T18:03:40.576" v="4" actId="20577"/>
        <pc:sldMkLst>
          <pc:docMk/>
          <pc:sldMk cId="0" sldId="256"/>
        </pc:sldMkLst>
        <pc:spChg chg="mod">
          <ac:chgData name="Scharf, Jason" userId="S::jscharf@syr.gov::a2955c1a-834d-45f4-a24b-1ce392e94d5e" providerId="AD" clId="Web-{A264B0DC-9E19-EBFF-C239-BACA28CF9BAB}" dt="2023-11-27T18:03:40.576" v="4" actId="20577"/>
          <ac:spMkLst>
            <pc:docMk/>
            <pc:sldMk cId="0" sldId="256"/>
            <ac:spMk id="109" creationId="{00000000-0000-0000-0000-000000000000}"/>
          </ac:spMkLst>
        </pc:spChg>
      </pc:sldChg>
      <pc:sldChg chg="modSp">
        <pc:chgData name="Scharf, Jason" userId="S::jscharf@syr.gov::a2955c1a-834d-45f4-a24b-1ce392e94d5e" providerId="AD" clId="Web-{A264B0DC-9E19-EBFF-C239-BACA28CF9BAB}" dt="2023-11-27T18:33:40.813" v="823" actId="20577"/>
        <pc:sldMkLst>
          <pc:docMk/>
          <pc:sldMk cId="0" sldId="257"/>
        </pc:sldMkLst>
        <pc:spChg chg="mod">
          <ac:chgData name="Scharf, Jason" userId="S::jscharf@syr.gov::a2955c1a-834d-45f4-a24b-1ce392e94d5e" providerId="AD" clId="Web-{A264B0DC-9E19-EBFF-C239-BACA28CF9BAB}" dt="2023-11-27T18:33:40.813" v="823" actId="20577"/>
          <ac:spMkLst>
            <pc:docMk/>
            <pc:sldMk cId="0" sldId="257"/>
            <ac:spMk id="117" creationId="{00000000-0000-0000-0000-000000000000}"/>
          </ac:spMkLst>
        </pc:spChg>
      </pc:sldChg>
      <pc:sldChg chg="modSp">
        <pc:chgData name="Scharf, Jason" userId="S::jscharf@syr.gov::a2955c1a-834d-45f4-a24b-1ce392e94d5e" providerId="AD" clId="Web-{A264B0DC-9E19-EBFF-C239-BACA28CF9BAB}" dt="2023-11-27T18:20:39.367" v="601" actId="20577"/>
        <pc:sldMkLst>
          <pc:docMk/>
          <pc:sldMk cId="0" sldId="258"/>
        </pc:sldMkLst>
        <pc:spChg chg="mod">
          <ac:chgData name="Scharf, Jason" userId="S::jscharf@syr.gov::a2955c1a-834d-45f4-a24b-1ce392e94d5e" providerId="AD" clId="Web-{A264B0DC-9E19-EBFF-C239-BACA28CF9BAB}" dt="2023-11-27T18:20:39.367" v="601" actId="20577"/>
          <ac:spMkLst>
            <pc:docMk/>
            <pc:sldMk cId="0" sldId="258"/>
            <ac:spMk id="125" creationId="{00000000-0000-0000-0000-000000000000}"/>
          </ac:spMkLst>
        </pc:spChg>
      </pc:sldChg>
      <pc:sldChg chg="modSp">
        <pc:chgData name="Scharf, Jason" userId="S::jscharf@syr.gov::a2955c1a-834d-45f4-a24b-1ce392e94d5e" providerId="AD" clId="Web-{A264B0DC-9E19-EBFF-C239-BACA28CF9BAB}" dt="2023-11-27T18:20:50.696" v="604" actId="20577"/>
        <pc:sldMkLst>
          <pc:docMk/>
          <pc:sldMk cId="0" sldId="259"/>
        </pc:sldMkLst>
        <pc:spChg chg="mod">
          <ac:chgData name="Scharf, Jason" userId="S::jscharf@syr.gov::a2955c1a-834d-45f4-a24b-1ce392e94d5e" providerId="AD" clId="Web-{A264B0DC-9E19-EBFF-C239-BACA28CF9BAB}" dt="2023-11-27T18:20:50.696" v="604" actId="20577"/>
          <ac:spMkLst>
            <pc:docMk/>
            <pc:sldMk cId="0" sldId="259"/>
            <ac:spMk id="133" creationId="{00000000-0000-0000-0000-000000000000}"/>
          </ac:spMkLst>
        </pc:spChg>
      </pc:sldChg>
      <pc:sldChg chg="modSp">
        <pc:chgData name="Scharf, Jason" userId="S::jscharf@syr.gov::a2955c1a-834d-45f4-a24b-1ce392e94d5e" providerId="AD" clId="Web-{A264B0DC-9E19-EBFF-C239-BACA28CF9BAB}" dt="2023-11-27T18:21:10.008" v="607" actId="20577"/>
        <pc:sldMkLst>
          <pc:docMk/>
          <pc:sldMk cId="0" sldId="260"/>
        </pc:sldMkLst>
        <pc:spChg chg="mod">
          <ac:chgData name="Scharf, Jason" userId="S::jscharf@syr.gov::a2955c1a-834d-45f4-a24b-1ce392e94d5e" providerId="AD" clId="Web-{A264B0DC-9E19-EBFF-C239-BACA28CF9BAB}" dt="2023-11-27T18:21:10.008" v="607" actId="20577"/>
          <ac:spMkLst>
            <pc:docMk/>
            <pc:sldMk cId="0" sldId="260"/>
            <ac:spMk id="141" creationId="{00000000-0000-0000-0000-000000000000}"/>
          </ac:spMkLst>
        </pc:spChg>
      </pc:sldChg>
      <pc:sldChg chg="modSp">
        <pc:chgData name="Scharf, Jason" userId="S::jscharf@syr.gov::a2955c1a-834d-45f4-a24b-1ce392e94d5e" providerId="AD" clId="Web-{A264B0DC-9E19-EBFF-C239-BACA28CF9BAB}" dt="2023-11-27T18:24:03.682" v="746" actId="20577"/>
        <pc:sldMkLst>
          <pc:docMk/>
          <pc:sldMk cId="0" sldId="267"/>
        </pc:sldMkLst>
        <pc:spChg chg="mod">
          <ac:chgData name="Scharf, Jason" userId="S::jscharf@syr.gov::a2955c1a-834d-45f4-a24b-1ce392e94d5e" providerId="AD" clId="Web-{A264B0DC-9E19-EBFF-C239-BACA28CF9BAB}" dt="2023-11-27T18:24:03.682" v="746" actId="20577"/>
          <ac:spMkLst>
            <pc:docMk/>
            <pc:sldMk cId="0" sldId="267"/>
            <ac:spMk id="229" creationId="{00000000-0000-0000-0000-000000000000}"/>
          </ac:spMkLst>
        </pc:spChg>
      </pc:sldChg>
      <pc:sldChg chg="modSp">
        <pc:chgData name="Scharf, Jason" userId="S::jscharf@syr.gov::a2955c1a-834d-45f4-a24b-1ce392e94d5e" providerId="AD" clId="Web-{A264B0DC-9E19-EBFF-C239-BACA28CF9BAB}" dt="2023-11-27T18:35:32.158" v="871" actId="20577"/>
        <pc:sldMkLst>
          <pc:docMk/>
          <pc:sldMk cId="0" sldId="270"/>
        </pc:sldMkLst>
        <pc:spChg chg="mod">
          <ac:chgData name="Scharf, Jason" userId="S::jscharf@syr.gov::a2955c1a-834d-45f4-a24b-1ce392e94d5e" providerId="AD" clId="Web-{A264B0DC-9E19-EBFF-C239-BACA28CF9BAB}" dt="2023-11-27T18:35:32.158" v="871" actId="20577"/>
          <ac:spMkLst>
            <pc:docMk/>
            <pc:sldMk cId="0" sldId="270"/>
            <ac:spMk id="3" creationId="{A0533E9A-E628-5792-2CC4-F47C92071CA5}"/>
          </ac:spMkLst>
        </pc:spChg>
      </pc:sldChg>
      <pc:sldChg chg="del">
        <pc:chgData name="Scharf, Jason" userId="S::jscharf@syr.gov::a2955c1a-834d-45f4-a24b-1ce392e94d5e" providerId="AD" clId="Web-{A264B0DC-9E19-EBFF-C239-BACA28CF9BAB}" dt="2023-11-27T18:24:21.948" v="748"/>
        <pc:sldMkLst>
          <pc:docMk/>
          <pc:sldMk cId="4241858604" sldId="296"/>
        </pc:sldMkLst>
      </pc:sldChg>
      <pc:sldChg chg="modSp">
        <pc:chgData name="Scharf, Jason" userId="S::jscharf@syr.gov::a2955c1a-834d-45f4-a24b-1ce392e94d5e" providerId="AD" clId="Web-{A264B0DC-9E19-EBFF-C239-BACA28CF9BAB}" dt="2023-11-27T18:24:36.714" v="766" actId="20577"/>
        <pc:sldMkLst>
          <pc:docMk/>
          <pc:sldMk cId="3371498863" sldId="308"/>
        </pc:sldMkLst>
        <pc:spChg chg="mod">
          <ac:chgData name="Scharf, Jason" userId="S::jscharf@syr.gov::a2955c1a-834d-45f4-a24b-1ce392e94d5e" providerId="AD" clId="Web-{A264B0DC-9E19-EBFF-C239-BACA28CF9BAB}" dt="2023-11-27T18:24:36.714" v="766" actId="20577"/>
          <ac:spMkLst>
            <pc:docMk/>
            <pc:sldMk cId="3371498863" sldId="308"/>
            <ac:spMk id="235" creationId="{00000000-0000-0000-0000-000000000000}"/>
          </ac:spMkLst>
        </pc:spChg>
      </pc:sldChg>
      <pc:sldChg chg="del">
        <pc:chgData name="Scharf, Jason" userId="S::jscharf@syr.gov::a2955c1a-834d-45f4-a24b-1ce392e94d5e" providerId="AD" clId="Web-{A264B0DC-9E19-EBFF-C239-BACA28CF9BAB}" dt="2023-11-27T18:24:21.948" v="747"/>
        <pc:sldMkLst>
          <pc:docMk/>
          <pc:sldMk cId="1378778391" sldId="310"/>
        </pc:sldMkLst>
      </pc:sldChg>
      <pc:sldChg chg="del">
        <pc:chgData name="Scharf, Jason" userId="S::jscharf@syr.gov::a2955c1a-834d-45f4-a24b-1ce392e94d5e" providerId="AD" clId="Web-{A264B0DC-9E19-EBFF-C239-BACA28CF9BAB}" dt="2023-11-27T18:34:11.094" v="829"/>
        <pc:sldMkLst>
          <pc:docMk/>
          <pc:sldMk cId="3109465528" sldId="313"/>
        </pc:sldMkLst>
      </pc:sldChg>
      <pc:sldChg chg="delSp modSp">
        <pc:chgData name="Scharf, Jason" userId="S::jscharf@syr.gov::a2955c1a-834d-45f4-a24b-1ce392e94d5e" providerId="AD" clId="Web-{A264B0DC-9E19-EBFF-C239-BACA28CF9BAB}" dt="2023-11-27T18:18:15.804" v="550" actId="14100"/>
        <pc:sldMkLst>
          <pc:docMk/>
          <pc:sldMk cId="1295737523" sldId="314"/>
        </pc:sldMkLst>
        <pc:spChg chg="mod">
          <ac:chgData name="Scharf, Jason" userId="S::jscharf@syr.gov::a2955c1a-834d-45f4-a24b-1ce392e94d5e" providerId="AD" clId="Web-{A264B0DC-9E19-EBFF-C239-BACA28CF9BAB}" dt="2023-11-27T18:18:15.804" v="550" actId="14100"/>
          <ac:spMkLst>
            <pc:docMk/>
            <pc:sldMk cId="1295737523" sldId="314"/>
            <ac:spMk id="235" creationId="{00000000-0000-0000-0000-000000000000}"/>
          </ac:spMkLst>
        </pc:spChg>
        <pc:spChg chg="del">
          <ac:chgData name="Scharf, Jason" userId="S::jscharf@syr.gov::a2955c1a-834d-45f4-a24b-1ce392e94d5e" providerId="AD" clId="Web-{A264B0DC-9E19-EBFF-C239-BACA28CF9BAB}" dt="2023-11-27T18:17:26.100" v="514"/>
          <ac:spMkLst>
            <pc:docMk/>
            <pc:sldMk cId="1295737523" sldId="314"/>
            <ac:spMk id="236" creationId="{00000000-0000-0000-0000-000000000000}"/>
          </ac:spMkLst>
        </pc:spChg>
      </pc:sldChg>
      <pc:sldChg chg="modSp add">
        <pc:chgData name="Scharf, Jason" userId="S::jscharf@syr.gov::a2955c1a-834d-45f4-a24b-1ce392e94d5e" providerId="AD" clId="Web-{A264B0DC-9E19-EBFF-C239-BACA28CF9BAB}" dt="2023-11-27T18:16:54.881" v="506"/>
        <pc:sldMkLst>
          <pc:docMk/>
          <pc:sldMk cId="3700479031" sldId="315"/>
        </pc:sldMkLst>
        <pc:spChg chg="mod">
          <ac:chgData name="Scharf, Jason" userId="S::jscharf@syr.gov::a2955c1a-834d-45f4-a24b-1ce392e94d5e" providerId="AD" clId="Web-{A264B0DC-9E19-EBFF-C239-BACA28CF9BAB}" dt="2023-11-27T18:10:02.189" v="14" actId="20577"/>
          <ac:spMkLst>
            <pc:docMk/>
            <pc:sldMk cId="3700479031" sldId="315"/>
            <ac:spMk id="99" creationId="{00000000-0000-0000-0000-000000000000}"/>
          </ac:spMkLst>
        </pc:spChg>
        <pc:spChg chg="mod">
          <ac:chgData name="Scharf, Jason" userId="S::jscharf@syr.gov::a2955c1a-834d-45f4-a24b-1ce392e94d5e" providerId="AD" clId="Web-{A264B0DC-9E19-EBFF-C239-BACA28CF9BAB}" dt="2023-11-27T18:11:29.471" v="92" actId="20577"/>
          <ac:spMkLst>
            <pc:docMk/>
            <pc:sldMk cId="3700479031" sldId="315"/>
            <ac:spMk id="102" creationId="{00000000-0000-0000-0000-000000000000}"/>
          </ac:spMkLst>
        </pc:spChg>
        <pc:graphicFrameChg chg="mod modGraphic">
          <ac:chgData name="Scharf, Jason" userId="S::jscharf@syr.gov::a2955c1a-834d-45f4-a24b-1ce392e94d5e" providerId="AD" clId="Web-{A264B0DC-9E19-EBFF-C239-BACA28CF9BAB}" dt="2023-11-27T18:16:54.881" v="506"/>
          <ac:graphicFrameMkLst>
            <pc:docMk/>
            <pc:sldMk cId="3700479031" sldId="315"/>
            <ac:graphicFrameMk id="101" creationId="{00000000-0000-0000-0000-000000000000}"/>
          </ac:graphicFrameMkLst>
        </pc:graphicFrameChg>
      </pc:sldChg>
      <pc:sldChg chg="modSp add replId">
        <pc:chgData name="Scharf, Jason" userId="S::jscharf@syr.gov::a2955c1a-834d-45f4-a24b-1ce392e94d5e" providerId="AD" clId="Web-{A264B0DC-9E19-EBFF-C239-BACA28CF9BAB}" dt="2023-11-27T18:33:57.594" v="828" actId="20577"/>
        <pc:sldMkLst>
          <pc:docMk/>
          <pc:sldMk cId="999546966" sldId="316"/>
        </pc:sldMkLst>
        <pc:spChg chg="mod">
          <ac:chgData name="Scharf, Jason" userId="S::jscharf@syr.gov::a2955c1a-834d-45f4-a24b-1ce392e94d5e" providerId="AD" clId="Web-{A264B0DC-9E19-EBFF-C239-BACA28CF9BAB}" dt="2023-11-27T18:33:57.594" v="828" actId="20577"/>
          <ac:spMkLst>
            <pc:docMk/>
            <pc:sldMk cId="999546966" sldId="316"/>
            <ac:spMk id="235" creationId="{00000000-0000-0000-0000-000000000000}"/>
          </ac:spMkLst>
        </pc:spChg>
      </pc:sldChg>
      <pc:sldChg chg="modSp add replId">
        <pc:chgData name="Scharf, Jason" userId="S::jscharf@syr.gov::a2955c1a-834d-45f4-a24b-1ce392e94d5e" providerId="AD" clId="Web-{A264B0DC-9E19-EBFF-C239-BACA28CF9BAB}" dt="2023-11-27T18:22:54.759" v="682" actId="20577"/>
        <pc:sldMkLst>
          <pc:docMk/>
          <pc:sldMk cId="3536129051" sldId="317"/>
        </pc:sldMkLst>
        <pc:spChg chg="mod">
          <ac:chgData name="Scharf, Jason" userId="S::jscharf@syr.gov::a2955c1a-834d-45f4-a24b-1ce392e94d5e" providerId="AD" clId="Web-{A264B0DC-9E19-EBFF-C239-BACA28CF9BAB}" dt="2023-11-27T18:22:54.759" v="682" actId="20577"/>
          <ac:spMkLst>
            <pc:docMk/>
            <pc:sldMk cId="3536129051" sldId="317"/>
            <ac:spMk id="141" creationId="{00000000-0000-0000-0000-000000000000}"/>
          </ac:spMkLst>
        </pc:spChg>
      </pc:sldChg>
      <pc:sldChg chg="modSp add">
        <pc:chgData name="Scharf, Jason" userId="S::jscharf@syr.gov::a2955c1a-834d-45f4-a24b-1ce392e94d5e" providerId="AD" clId="Web-{A264B0DC-9E19-EBFF-C239-BACA28CF9BAB}" dt="2023-11-27T18:26:52.418" v="812" actId="20577"/>
        <pc:sldMkLst>
          <pc:docMk/>
          <pc:sldMk cId="2634716385" sldId="318"/>
        </pc:sldMkLst>
        <pc:spChg chg="mod">
          <ac:chgData name="Scharf, Jason" userId="S::jscharf@syr.gov::a2955c1a-834d-45f4-a24b-1ce392e94d5e" providerId="AD" clId="Web-{A264B0DC-9E19-EBFF-C239-BACA28CF9BAB}" dt="2023-11-27T18:26:52.418" v="812" actId="20577"/>
          <ac:spMkLst>
            <pc:docMk/>
            <pc:sldMk cId="2634716385" sldId="318"/>
            <ac:spMk id="10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7c11150254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9277ffae0_0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9277ffae0_0_6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9277ffae0_0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9277ffae0_0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e5db85010_1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fe5db85010_1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96f439572b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96f439572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7592578d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137592578d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7c11150254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3328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7c11150254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135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92dadd2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1192dadd2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0357e2b91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0357e2b91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628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0357e2b91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0357e2b91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5689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6810c52c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86810c52c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7c11150254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135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0357e2b91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0357e2b91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4093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7c11150254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6149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2555230c4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22555230c4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4818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37592578d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137592578d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98eb1c976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98eb1c976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2dab2fcff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112dab2fcff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06976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0357e2b91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0357e2b91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677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7c11150254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3577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221b901c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e221b901c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d41b7129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fd41b7129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9277ffa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29277ffa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9277ffa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29277ffa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6665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2555230c4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22555230c4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bab3d787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dbab3d787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 b="0" i="0" u="none" strike="noStrike" cap="non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8" name="Google Shape;18;p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5" name="Google Shape;85;p1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 rot="5400000">
            <a:off x="5503664" y="1411486"/>
            <a:ext cx="430887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 rot="5400000">
            <a:off x="1312664" y="-569714"/>
            <a:ext cx="430887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4800" rtl="0">
              <a:spcBef>
                <a:spcPts val="640"/>
              </a:spcBef>
              <a:spcAft>
                <a:spcPts val="0"/>
              </a:spcAft>
              <a:buSzPts val="1200"/>
              <a:buChar char="•"/>
              <a:defRPr sz="1200"/>
            </a:lvl1pPr>
            <a:lvl2pPr marL="914400" lvl="1" indent="-3048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2400" b="1">
                <a:solidFill>
                  <a:srgbClr val="B98E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 b="0" i="0" u="none" strike="noStrike" cap="non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5" name="Google Shape;25;p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 b="0" i="0" u="none" strike="noStrike" cap="non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0" name="Google Shape;30;p4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1" name="Google Shape;41;p6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45" name="Google Shape;45;p7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7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6" name="Google Shape;56;p8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4" name="Google Shape;64;p9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1"/>
          <p:cNvSpPr txBox="1"/>
          <p:nvPr/>
        </p:nvSpPr>
        <p:spPr>
          <a:xfrm>
            <a:off x="4767300" y="11850"/>
            <a:ext cx="391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rPr>
              <a:t>Surveillance Technology Policy and Data Governance 2022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u/2/d/1k6L1jqTUVrrmlFYGLFA98nz6NAd7XdfOdB914-Y7Kns/edit?usp=drive_web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urcity.syrgov.net/wp-content/uploads/2020/12/Executive-Order-No2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I32tFa96Hyiw9MsCkWbXU7gm3b7axzdKRL2-BOuSFnw/edit?usp=shar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3q9Iq8HkAKtrWgPnJp0rCOQRttffC15D_lxIjVwvmzY/edit?usp=sharin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z0cH9YkZMqeduQEXpIOXEGN1dEtrhBU8/edit?usp=sharing&amp;ouid=111414255230039529132&amp;rtpof=true&amp;sd=tru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I32tFa96Hyiw9MsCkWbXU7gm3b7axzdKRL2-BOuSFnw/edit?usp=sharin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0oIo5eBeYepGn45VDKTRWqBT8QxFT_ETiJDDvdzLhto/edit?usp=sha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85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0" y="1048546"/>
            <a:ext cx="9144000" cy="304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F2F2F2"/>
              </a:buClr>
              <a:buSzPts val="6600"/>
            </a:pPr>
            <a:r>
              <a:rPr lang="en" sz="4800" b="1" dirty="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Surveillance Technology Working Group </a:t>
            </a:r>
            <a:endParaRPr sz="4800" b="1" dirty="0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>
              <a:lnSpc>
                <a:spcPct val="115000"/>
              </a:lnSpc>
              <a:buClr>
                <a:srgbClr val="F2F2F2"/>
              </a:buClr>
              <a:buSzPts val="6600"/>
            </a:pPr>
            <a:r>
              <a:rPr lang="en" sz="3000" dirty="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Meeting #55</a:t>
            </a:r>
            <a:br>
              <a:rPr lang="en" sz="3000" dirty="0">
                <a:latin typeface="Libre Baskerville"/>
                <a:ea typeface="Libre Baskerville"/>
                <a:cs typeface="Libre Baskerville"/>
              </a:rPr>
            </a:br>
            <a:r>
              <a:rPr lang="en" sz="3000" dirty="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11/28/2023</a:t>
            </a:r>
            <a:endParaRPr sz="3000" dirty="0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/>
          <p:nvPr/>
        </p:nvSpPr>
        <p:spPr>
          <a:xfrm>
            <a:off x="39750" y="1060449"/>
            <a:ext cx="2897700" cy="2505000"/>
          </a:xfrm>
          <a:prstGeom prst="wedgeRectCallout">
            <a:avLst>
              <a:gd name="adj1" fmla="val 1140"/>
              <a:gd name="adj2" fmla="val 57386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6033450" y="1057950"/>
            <a:ext cx="2993100" cy="2505000"/>
          </a:xfrm>
          <a:prstGeom prst="wedgeRectCallout">
            <a:avLst>
              <a:gd name="adj1" fmla="val -24197"/>
              <a:gd name="adj2" fmla="val 58021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4"/>
          <p:cNvSpPr/>
          <p:nvPr/>
        </p:nvSpPr>
        <p:spPr>
          <a:xfrm>
            <a:off x="3036604" y="1060449"/>
            <a:ext cx="2897700" cy="2505000"/>
          </a:xfrm>
          <a:prstGeom prst="wedgeRectCallout">
            <a:avLst>
              <a:gd name="adj1" fmla="val 1261"/>
              <a:gd name="adj2" fmla="val 57813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6" name="Google Shape;176;p24"/>
          <p:cNvCxnSpPr/>
          <p:nvPr/>
        </p:nvCxnSpPr>
        <p:spPr>
          <a:xfrm>
            <a:off x="7151750" y="4040775"/>
            <a:ext cx="1998600" cy="0"/>
          </a:xfrm>
          <a:prstGeom prst="straightConnector1">
            <a:avLst/>
          </a:prstGeom>
          <a:noFill/>
          <a:ln w="38100" cap="flat" cmpd="sng">
            <a:solidFill>
              <a:srgbClr val="053259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24"/>
          <p:cNvCxnSpPr>
            <a:endCxn id="178" idx="6"/>
          </p:cNvCxnSpPr>
          <p:nvPr/>
        </p:nvCxnSpPr>
        <p:spPr>
          <a:xfrm>
            <a:off x="-7425" y="4028475"/>
            <a:ext cx="7066500" cy="12300"/>
          </a:xfrm>
          <a:prstGeom prst="straightConnector1">
            <a:avLst/>
          </a:prstGeom>
          <a:noFill/>
          <a:ln w="38100" cap="flat" cmpd="sng">
            <a:solidFill>
              <a:srgbClr val="0532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9" name="Google Shape;179;p24"/>
          <p:cNvSpPr/>
          <p:nvPr/>
        </p:nvSpPr>
        <p:spPr>
          <a:xfrm>
            <a:off x="1235025" y="3786375"/>
            <a:ext cx="508800" cy="508800"/>
          </a:xfrm>
          <a:prstGeom prst="ellipse">
            <a:avLst/>
          </a:prstGeom>
          <a:solidFill>
            <a:schemeClr val="accent5"/>
          </a:solidFill>
          <a:ln w="38100" cap="flat" cmpd="sng">
            <a:solidFill>
              <a:srgbClr val="0532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4"/>
          <p:cNvSpPr/>
          <p:nvPr/>
        </p:nvSpPr>
        <p:spPr>
          <a:xfrm>
            <a:off x="4045050" y="3786375"/>
            <a:ext cx="508800" cy="508800"/>
          </a:xfrm>
          <a:prstGeom prst="ellipse">
            <a:avLst/>
          </a:prstGeom>
          <a:solidFill>
            <a:schemeClr val="accent6"/>
          </a:solidFill>
          <a:ln w="38100" cap="flat" cmpd="sng">
            <a:solidFill>
              <a:srgbClr val="0532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4"/>
          <p:cNvSpPr/>
          <p:nvPr/>
        </p:nvSpPr>
        <p:spPr>
          <a:xfrm>
            <a:off x="6550275" y="3786375"/>
            <a:ext cx="508800" cy="5088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rgbClr val="0532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4"/>
          <p:cNvSpPr txBox="1"/>
          <p:nvPr/>
        </p:nvSpPr>
        <p:spPr>
          <a:xfrm>
            <a:off x="899325" y="4332775"/>
            <a:ext cx="11802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Short Term</a:t>
            </a:r>
            <a:endParaRPr lang="en-US" sz="1100">
              <a:solidFill>
                <a:srgbClr val="434343"/>
              </a:solidFill>
              <a:latin typeface="Nunito"/>
              <a:ea typeface="Nunito"/>
              <a:cs typeface="Nunito"/>
            </a:endParaRPr>
          </a:p>
          <a:p>
            <a:pPr algn="ctr"/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(April – June 2022)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 rot="1424">
            <a:off x="39915" y="1280100"/>
            <a:ext cx="2897400" cy="20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Update STWG </a:t>
            </a:r>
            <a:r>
              <a:rPr lang="en" b="1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Website</a:t>
            </a:r>
            <a:endParaRPr b="1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ctr" rtl="0">
              <a:spcBef>
                <a:spcPts val="100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Tech Recommendations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Meeting Notes and Slide Decks</a:t>
            </a:r>
            <a:endParaRPr b="1"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>
              <a:spcBef>
                <a:spcPts val="1000"/>
              </a:spcBef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Connect with other </a:t>
            </a:r>
            <a:r>
              <a:rPr lang="en" b="1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cities doing </a:t>
            </a:r>
            <a:r>
              <a:rPr lang="en" b="1" err="1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Surv</a:t>
            </a:r>
            <a:r>
              <a:rPr lang="en" b="1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. Tech Work</a:t>
            </a:r>
            <a:endParaRPr b="1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6022275" y="4332775"/>
            <a:ext cx="15648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Long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(October 2022 – December 2023)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3623100" y="4332775"/>
            <a:ext cx="13527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Medium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(July – September 2022)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 rot="1424">
            <a:off x="3036755" y="1178825"/>
            <a:ext cx="2897400" cy="19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Revamp our approach to </a:t>
            </a:r>
            <a:r>
              <a:rPr lang="en" b="1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community engagement</a:t>
            </a:r>
            <a:endParaRPr b="1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Complete Citywide </a:t>
            </a:r>
            <a:r>
              <a:rPr lang="en" b="1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departmental training</a:t>
            </a:r>
            <a:endParaRPr b="1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ctr" rtl="0">
              <a:spcBef>
                <a:spcPts val="100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Determine Schedule for refresher trainings (annually or every 6 months)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 rot="2068">
            <a:off x="6033718" y="1179125"/>
            <a:ext cx="2992801" cy="2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Complete an audit of technologies currently used by the City as</a:t>
            </a:r>
            <a:r>
              <a:rPr lang="en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 Surveillance or Not</a:t>
            </a:r>
            <a:endParaRPr b="1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Release an </a:t>
            </a:r>
            <a:r>
              <a:rPr lang="en" b="1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Annual Report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Including recommendations, data that came from recommendations, and if stipulations are  being followed.</a:t>
            </a:r>
            <a:endParaRPr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228600" y="262725"/>
            <a:ext cx="84585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STWG Long Term Plan (Review)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/>
          <p:nvPr/>
        </p:nvSpPr>
        <p:spPr>
          <a:xfrm>
            <a:off x="3496288" y="930649"/>
            <a:ext cx="2897700" cy="2505000"/>
          </a:xfrm>
          <a:prstGeom prst="wedgeRectCallout">
            <a:avLst>
              <a:gd name="adj1" fmla="val -8095"/>
              <a:gd name="adj2" fmla="val 63526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3" name="Google Shape;193;p25"/>
          <p:cNvCxnSpPr>
            <a:stCxn id="194" idx="6"/>
          </p:cNvCxnSpPr>
          <p:nvPr/>
        </p:nvCxnSpPr>
        <p:spPr>
          <a:xfrm>
            <a:off x="4826400" y="4031625"/>
            <a:ext cx="7591800" cy="6300"/>
          </a:xfrm>
          <a:prstGeom prst="straightConnector1">
            <a:avLst/>
          </a:prstGeom>
          <a:noFill/>
          <a:ln w="38100" cap="flat" cmpd="sng">
            <a:solidFill>
              <a:srgbClr val="053259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25"/>
          <p:cNvCxnSpPr>
            <a:endCxn id="194" idx="6"/>
          </p:cNvCxnSpPr>
          <p:nvPr/>
        </p:nvCxnSpPr>
        <p:spPr>
          <a:xfrm flipV="1">
            <a:off x="781" y="4024106"/>
            <a:ext cx="4825619" cy="32817"/>
          </a:xfrm>
          <a:prstGeom prst="straightConnector1">
            <a:avLst/>
          </a:prstGeom>
          <a:noFill/>
          <a:ln w="38100" cap="flat" cmpd="sng">
            <a:solidFill>
              <a:srgbClr val="0532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Google Shape;194;p25"/>
          <p:cNvSpPr/>
          <p:nvPr/>
        </p:nvSpPr>
        <p:spPr>
          <a:xfrm>
            <a:off x="4317600" y="3777225"/>
            <a:ext cx="508800" cy="508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rgbClr val="0532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3771250" y="4413275"/>
            <a:ext cx="2347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Requires more planning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 rot="1424">
            <a:off x="3496453" y="1049025"/>
            <a:ext cx="28974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Begin process of trying to transfer STWG to a </a:t>
            </a:r>
            <a:r>
              <a:rPr lang="en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City Ordinance</a:t>
            </a: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Determine Member’s </a:t>
            </a:r>
            <a:r>
              <a:rPr lang="en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Term Duration</a:t>
            </a:r>
            <a:endParaRPr b="1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426375" y="262725"/>
            <a:ext cx="82605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STWG Long Term Plan (Review)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/>
          <p:nvPr/>
        </p:nvSpPr>
        <p:spPr>
          <a:xfrm>
            <a:off x="39750" y="1060449"/>
            <a:ext cx="2897700" cy="2505000"/>
          </a:xfrm>
          <a:prstGeom prst="wedgeRectCallout">
            <a:avLst>
              <a:gd name="adj1" fmla="val 1140"/>
              <a:gd name="adj2" fmla="val 57386"/>
            </a:avLst>
          </a:prstGeom>
          <a:noFill/>
          <a:ln w="9525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6033450" y="1057950"/>
            <a:ext cx="2993100" cy="2505000"/>
          </a:xfrm>
          <a:prstGeom prst="wedgeRectCallout">
            <a:avLst>
              <a:gd name="adj1" fmla="val -24197"/>
              <a:gd name="adj2" fmla="val 58021"/>
            </a:avLst>
          </a:prstGeom>
          <a:noFill/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6"/>
          <p:cNvSpPr/>
          <p:nvPr/>
        </p:nvSpPr>
        <p:spPr>
          <a:xfrm>
            <a:off x="3036604" y="1060449"/>
            <a:ext cx="2897700" cy="2505000"/>
          </a:xfrm>
          <a:prstGeom prst="wedgeRectCallout">
            <a:avLst>
              <a:gd name="adj1" fmla="val 1261"/>
              <a:gd name="adj2" fmla="val 57813"/>
            </a:avLst>
          </a:prstGeom>
          <a:noFill/>
          <a:ln w="9525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6" name="Google Shape;206;p26"/>
          <p:cNvCxnSpPr/>
          <p:nvPr/>
        </p:nvCxnSpPr>
        <p:spPr>
          <a:xfrm>
            <a:off x="7151750" y="4040775"/>
            <a:ext cx="1998600" cy="0"/>
          </a:xfrm>
          <a:prstGeom prst="straightConnector1">
            <a:avLst/>
          </a:prstGeom>
          <a:noFill/>
          <a:ln w="38100" cap="flat" cmpd="sng">
            <a:solidFill>
              <a:srgbClr val="053259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26"/>
          <p:cNvCxnSpPr>
            <a:endCxn id="208" idx="6"/>
          </p:cNvCxnSpPr>
          <p:nvPr/>
        </p:nvCxnSpPr>
        <p:spPr>
          <a:xfrm>
            <a:off x="-7425" y="4028475"/>
            <a:ext cx="7066500" cy="12300"/>
          </a:xfrm>
          <a:prstGeom prst="straightConnector1">
            <a:avLst/>
          </a:prstGeom>
          <a:noFill/>
          <a:ln w="38100" cap="flat" cmpd="sng">
            <a:solidFill>
              <a:srgbClr val="0532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" name="Google Shape;209;p26"/>
          <p:cNvSpPr/>
          <p:nvPr/>
        </p:nvSpPr>
        <p:spPr>
          <a:xfrm>
            <a:off x="1235025" y="3786375"/>
            <a:ext cx="508800" cy="508800"/>
          </a:xfrm>
          <a:prstGeom prst="ellipse">
            <a:avLst/>
          </a:prstGeom>
          <a:solidFill>
            <a:srgbClr val="741B47"/>
          </a:solidFill>
          <a:ln w="38100" cap="flat" cmpd="sng">
            <a:solidFill>
              <a:srgbClr val="0532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6"/>
          <p:cNvSpPr/>
          <p:nvPr/>
        </p:nvSpPr>
        <p:spPr>
          <a:xfrm>
            <a:off x="4045050" y="3786375"/>
            <a:ext cx="508800" cy="508800"/>
          </a:xfrm>
          <a:prstGeom prst="ellipse">
            <a:avLst/>
          </a:prstGeom>
          <a:solidFill>
            <a:srgbClr val="CC4125"/>
          </a:solidFill>
          <a:ln w="38100" cap="flat" cmpd="sng">
            <a:solidFill>
              <a:srgbClr val="0532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6"/>
          <p:cNvSpPr/>
          <p:nvPr/>
        </p:nvSpPr>
        <p:spPr>
          <a:xfrm>
            <a:off x="6550275" y="3786375"/>
            <a:ext cx="508800" cy="508800"/>
          </a:xfrm>
          <a:prstGeom prst="ellipse">
            <a:avLst/>
          </a:prstGeom>
          <a:solidFill>
            <a:srgbClr val="0C343D"/>
          </a:solidFill>
          <a:ln w="38100" cap="flat" cmpd="sng">
            <a:solidFill>
              <a:srgbClr val="0532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6"/>
          <p:cNvSpPr txBox="1"/>
          <p:nvPr/>
        </p:nvSpPr>
        <p:spPr>
          <a:xfrm>
            <a:off x="899325" y="4332775"/>
            <a:ext cx="1180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Digital Services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 rot="1355">
            <a:off x="-7425" y="1061050"/>
            <a:ext cx="3044100" cy="2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Review List of technology (Make initial determination if “Not Surveillance” or “Need more information”)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For flagged technologies, send </a:t>
            </a: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Technology Audit Form </a:t>
            </a: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requesting more info.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When information is received, group votes on whether identified technology will be characterized as surveillance.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6022275" y="4332775"/>
            <a:ext cx="1564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Syracuse Police Dept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3623100" y="4332775"/>
            <a:ext cx="1352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Fire Department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5" name="Google Shape;215;p26"/>
          <p:cNvSpPr txBox="1">
            <a:spLocks noGrp="1"/>
          </p:cNvSpPr>
          <p:nvPr>
            <p:ph type="title"/>
          </p:nvPr>
        </p:nvSpPr>
        <p:spPr>
          <a:xfrm>
            <a:off x="256200" y="589325"/>
            <a:ext cx="84585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rPr>
              <a:t>Technology Audit Roadmap (Review)</a:t>
            </a:r>
            <a:endParaRPr sz="3600" b="1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 rot="1378">
            <a:off x="6033450" y="1061050"/>
            <a:ext cx="2993100" cy="20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Go through same process as Digital Services and Fire Dept.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addition, try to schedule a site visit to be able to find more information about how technologies are used.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 rot="1424">
            <a:off x="3036600" y="1061050"/>
            <a:ext cx="2897700" cy="18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Go through same process as Digital Services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 addition, try to schedule a site visit to be able to find more information about how technologies are used.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2305975" y="310875"/>
            <a:ext cx="67350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Definition</a:t>
            </a:r>
            <a:endParaRPr sz="3600" b="1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228600" y="1017375"/>
            <a:ext cx="8686800" cy="41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Definition of a Surveillance Technology (According to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Mayor’s Executive Order on Surveillance Technology</a:t>
            </a:r>
            <a:r>
              <a:rPr lang="en" sz="1700" b="1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)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365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Technologies that “observe or analyze the movements, behavior, or actions of identifiable individuals in a manner that is reasonably likely to raise concerns about civil liberties, freedom of speech or association, racial equity or social justice.”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700" b="1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>
            <a:spLocks noGrp="1"/>
          </p:cNvSpPr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Technology Audit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1300125" y="1440200"/>
            <a:ext cx="6799800" cy="3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36550">
              <a:spcBef>
                <a:spcPts val="360"/>
              </a:spcBef>
              <a:buClr>
                <a:srgbClr val="062858"/>
              </a:buClr>
              <a:buSzPts val="1700"/>
              <a:buChar char="●"/>
            </a:pPr>
            <a:r>
              <a:rPr lang="en" sz="1700" dirty="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Current Technology Audit can be viewed </a:t>
            </a:r>
            <a:r>
              <a:rPr lang="en" sz="1700" dirty="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sz="1700" dirty="0">
              <a:solidFill>
                <a:schemeClr val="accent1"/>
              </a:solidFill>
              <a:latin typeface="Twentieth Century"/>
              <a:ea typeface="Twentieth Century"/>
              <a:cs typeface="Twentieth Century"/>
            </a:endParaRPr>
          </a:p>
          <a:p>
            <a:pPr marL="457200" indent="-336550">
              <a:spcBef>
                <a:spcPts val="360"/>
              </a:spcBef>
              <a:buClr>
                <a:srgbClr val="062858"/>
              </a:buClr>
              <a:buSzPts val="1700"/>
              <a:buChar char="●"/>
            </a:pPr>
            <a:r>
              <a:rPr lang="en" sz="1700" dirty="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</a:rPr>
              <a:t>Was emailed to </a:t>
            </a:r>
            <a:r>
              <a:rPr lang="en" sz="1700" dirty="0" err="1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</a:rPr>
              <a:t>Syracue</a:t>
            </a:r>
            <a:r>
              <a:rPr lang="en" sz="1700" dirty="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</a:rPr>
              <a:t> Department heads on 11/17/2023 for their review and feedback.</a:t>
            </a:r>
          </a:p>
          <a:p>
            <a:pPr marL="457200" lvl="1" indent="-336550">
              <a:spcBef>
                <a:spcPts val="360"/>
              </a:spcBef>
              <a:buClr>
                <a:srgbClr val="062858"/>
              </a:buClr>
              <a:buSzPts val="1700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</a:rPr>
              <a:t>Will be posting this online on Friday 12/01/2023</a:t>
            </a:r>
            <a:endParaRPr lang="en" sz="1700" dirty="0">
              <a:solidFill>
                <a:schemeClr val="accent1"/>
              </a:solidFill>
              <a:latin typeface="Twentieth Century"/>
              <a:ea typeface="Twentieth Century"/>
              <a:cs typeface="Twentieth Century"/>
            </a:endParaRPr>
          </a:p>
          <a:p>
            <a:pPr marL="914400">
              <a:spcBef>
                <a:spcPts val="360"/>
              </a:spcBef>
            </a:pPr>
            <a:endParaRPr lang="en-US"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85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4800" b="1">
                <a:solidFill>
                  <a:srgbClr val="F2F2F2"/>
                </a:solidFill>
                <a:latin typeface="Libre Baskerville"/>
                <a:sym typeface="Libre Baskerville"/>
              </a:rPr>
              <a:t>Meeting slides</a:t>
            </a:r>
            <a:endParaRPr lang="en-US"/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186779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85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4800" dirty="0">
                <a:solidFill>
                  <a:srgbClr val="F2F2F2"/>
                </a:solidFill>
                <a:sym typeface="Libre Baskerville"/>
              </a:rPr>
              <a:t>Automated Speed &amp; Redlight Enforcement Technologies</a:t>
            </a:r>
            <a:endParaRPr lang="en-US" dirty="0"/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634716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7387730" y="1102001"/>
            <a:ext cx="151500" cy="15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84988" y="271275"/>
            <a:ext cx="8841962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/>
            <a:r>
              <a:rPr lang="en" sz="2400" dirty="0">
                <a:solidFill>
                  <a:srgbClr val="B98E00"/>
                </a:solidFill>
                <a:ea typeface="Times"/>
                <a:sym typeface="Times"/>
              </a:rPr>
              <a:t>Automated Speed &amp; Redlight Enforcement Technologies (DPW)</a:t>
            </a:r>
            <a:endParaRPr lang="en" sz="2400" b="1" dirty="0">
              <a:solidFill>
                <a:srgbClr val="B98E00"/>
              </a:solidFill>
              <a:latin typeface="Times"/>
              <a:ea typeface="Times"/>
              <a:cs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457200" y="1141325"/>
            <a:ext cx="7573500" cy="3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101" name="Google Shape;101;p15"/>
          <p:cNvGraphicFramePr/>
          <p:nvPr>
            <p:extLst>
              <p:ext uri="{D42A27DB-BD31-4B8C-83A1-F6EECF244321}">
                <p14:modId xmlns:p14="http://schemas.microsoft.com/office/powerpoint/2010/main" val="3636669475"/>
              </p:ext>
            </p:extLst>
          </p:nvPr>
        </p:nvGraphicFramePr>
        <p:xfrm>
          <a:off x="122825" y="843625"/>
          <a:ext cx="8904175" cy="4031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6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1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Applicant name: </a:t>
                      </a:r>
                      <a:r>
                        <a:rPr lang="en" sz="900" i="1" dirty="0">
                          <a:solidFill>
                            <a:srgbClr val="062858"/>
                          </a:solidFill>
                        </a:rPr>
                        <a:t>DPW</a:t>
                      </a:r>
                      <a:endParaRPr sz="900" i="1" dirty="0">
                        <a:solidFill>
                          <a:srgbClr val="062858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Company:</a:t>
                      </a:r>
                      <a:r>
                        <a:rPr lang="en" sz="900" dirty="0">
                          <a:solidFill>
                            <a:schemeClr val="dk1"/>
                          </a:solidFill>
                        </a:rPr>
                        <a:t> </a:t>
                      </a:r>
                      <a:r>
                        <a:rPr lang="en" sz="900" i="1" dirty="0">
                          <a:solidFill>
                            <a:schemeClr val="dk1"/>
                          </a:solidFill>
                        </a:rPr>
                        <a:t>Not selected yet</a:t>
                      </a:r>
                      <a:endParaRPr sz="9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Sponsoring Department: DPW</a:t>
                      </a:r>
                      <a:endParaRPr sz="900" i="1" dirty="0">
                        <a:solidFill>
                          <a:srgbClr val="06285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Application Date: 11/14/23</a:t>
                      </a:r>
                      <a:endParaRPr sz="9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Partner Organization/Technologies: </a:t>
                      </a:r>
                      <a:endParaRPr lang="en" sz="900" i="1" dirty="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rial"/>
                        <a:buNone/>
                      </a:pPr>
                      <a:r>
                        <a:rPr lang="en" sz="1000" i="1" dirty="0">
                          <a:solidFill>
                            <a:srgbClr val="000000"/>
                          </a:solidFill>
                        </a:rPr>
                        <a:t>Syracuse Police Department</a:t>
                      </a:r>
                      <a:br>
                        <a:rPr lang="en" sz="1000" dirty="0">
                          <a:solidFill>
                            <a:srgbClr val="000000"/>
                          </a:solidFill>
                        </a:rPr>
                      </a:br>
                      <a:endParaRPr sz="900" i="1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Proof of Concept Demonstration?</a:t>
                      </a:r>
                      <a:endParaRPr sz="10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Technology Implementation?                                 X</a:t>
                      </a:r>
                      <a:endParaRPr sz="10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Exempt?</a:t>
                      </a:r>
                      <a:endParaRPr sz="10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/>
                        <a:t>Technology Purpose:</a:t>
                      </a:r>
                      <a:r>
                        <a:rPr lang="en" sz="900" dirty="0"/>
                        <a:t> </a:t>
                      </a:r>
                      <a:r>
                        <a:rPr lang="en" sz="900" i="1" dirty="0"/>
                        <a:t>S</a:t>
                      </a:r>
                      <a:r>
                        <a:rPr lang="en" sz="900" b="0" i="1" u="none" strike="noStrike" noProof="0" dirty="0">
                          <a:latin typeface="Arial"/>
                        </a:rPr>
                        <a:t>upport pedestrian safety near school campuses</a:t>
                      </a:r>
                      <a:endParaRPr sz="900" i="1" dirty="0">
                        <a:solidFill>
                          <a:srgbClr val="062858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Operation/Implementation description: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i="1" u="none" strike="noStrike" noProof="0" dirty="0">
                          <a:solidFill>
                            <a:schemeClr val="dk1"/>
                          </a:solidFill>
                          <a:latin typeface="Arial"/>
                        </a:rPr>
                        <a:t>Automated speed and redlight enforcement technologies around school zones and automated bus stop arm cameras on all school buses.</a:t>
                      </a:r>
                      <a:endParaRPr lang="en" i="1" dirty="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Data Management Plan: </a:t>
                      </a:r>
                      <a:endParaRPr sz="900" i="1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i="1" dirty="0">
                          <a:solidFill>
                            <a:schemeClr val="accent1"/>
                          </a:solidFill>
                        </a:rPr>
                        <a:t>Not determined yet</a:t>
                      </a:r>
                      <a:endParaRPr sz="900" i="0" dirty="0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i="1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i="1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Cloud vs on prem: 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1" u="none" strike="noStrike" noProof="0" dirty="0">
                          <a:solidFill>
                            <a:schemeClr val="accent1"/>
                          </a:solidFill>
                          <a:latin typeface="Arial"/>
                        </a:rPr>
                        <a:t>Not determined yet</a:t>
                      </a:r>
                      <a:endParaRPr lang="en" dirty="0"/>
                    </a:p>
                  </a:txBody>
                  <a:tcPr marL="91425" marR="91425" marT="91425" marB="91425"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Intended Operation: </a:t>
                      </a:r>
                      <a:br>
                        <a:rPr lang="en" sz="10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" sz="1000" i="1" dirty="0">
                          <a:solidFill>
                            <a:schemeClr val="dk1"/>
                          </a:solidFill>
                        </a:rPr>
                        <a:t>Automated speed and redlight enforcement technologies capture videos of vehicles that do not stop for the stop signs around school zones and bus arm stop signs on school buses.</a:t>
                      </a:r>
                      <a:endParaRPr lang="en" sz="10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Maintainability/Scalability/Reliability/Vulnerabilities: </a:t>
                      </a:r>
                      <a:br>
                        <a:rPr lang="en" sz="10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800" b="0" i="1" u="none" strike="noStrike" noProof="0" dirty="0">
                          <a:solidFill>
                            <a:schemeClr val="accent1"/>
                          </a:solidFill>
                          <a:latin typeface="Arial"/>
                        </a:rPr>
                        <a:t>Not determined yet</a:t>
                      </a:r>
                      <a:endParaRPr sz="1000" i="1" dirty="0">
                        <a:solidFill>
                          <a:srgbClr val="062858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Cybersecurity Plan: </a:t>
                      </a:r>
                      <a:br>
                        <a:rPr lang="en" sz="10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800" b="0" i="1" u="none" strike="noStrike" noProof="0" dirty="0">
                          <a:solidFill>
                            <a:schemeClr val="accent1"/>
                          </a:solidFill>
                          <a:latin typeface="Arial"/>
                        </a:rPr>
                        <a:t>Not determined yet</a:t>
                      </a:r>
                      <a:endParaRPr sz="10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Broader Impacts/Unintended Consequences/Concerns: </a:t>
                      </a:r>
                      <a:br>
                        <a:rPr lang="en" sz="10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800" b="0" i="1" u="none" strike="noStrike" noProof="0" dirty="0">
                          <a:solidFill>
                            <a:schemeClr val="accent1"/>
                          </a:solidFill>
                          <a:latin typeface="Arial"/>
                        </a:rPr>
                        <a:t>Not determined yet</a:t>
                      </a:r>
                      <a:endParaRPr sz="1000" i="1" dirty="0">
                        <a:solidFill>
                          <a:srgbClr val="062858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Who is the audience for this system?: </a:t>
                      </a:r>
                      <a:r>
                        <a:rPr lang="en" sz="1000" i="1" dirty="0">
                          <a:solidFill>
                            <a:schemeClr val="dk1"/>
                          </a:solidFill>
                        </a:rPr>
                        <a:t>Syracuse Police Dept.</a:t>
                      </a:r>
                      <a:br>
                        <a:rPr lang="en" sz="900" i="1" dirty="0">
                          <a:solidFill>
                            <a:srgbClr val="062858"/>
                          </a:solidFill>
                        </a:rPr>
                      </a:br>
                      <a:endParaRPr sz="1000" dirty="0">
                        <a:solidFill>
                          <a:srgbClr val="062858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How many units/how is the system deployed?:  </a:t>
                      </a:r>
                      <a:r>
                        <a:rPr lang="en" sz="1000" b="0" i="1" u="none" strike="noStrike" noProof="0" dirty="0">
                          <a:solidFill>
                            <a:schemeClr val="dk1"/>
                          </a:solidFill>
                          <a:latin typeface="Arial"/>
                        </a:rPr>
                        <a:t>70 static locations and 170 school buses</a:t>
                      </a:r>
                      <a:endParaRPr sz="1000" i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Volume, size and type of data: </a:t>
                      </a:r>
                      <a:br>
                        <a:rPr lang="en" sz="10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" sz="1000" i="1" dirty="0">
                          <a:solidFill>
                            <a:schemeClr val="dk1"/>
                          </a:solidFill>
                        </a:rPr>
                        <a:t>Video footage, the size and volume of this has not been determined yet.</a:t>
                      </a:r>
                      <a:endParaRPr sz="1000" i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</a:rPr>
                        <a:t>Length of time application is expected to be used: </a:t>
                      </a:r>
                      <a:br>
                        <a:rPr lang="en" sz="10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800" b="0" i="1" u="none" strike="noStrike" noProof="0" dirty="0">
                          <a:solidFill>
                            <a:schemeClr val="accent1"/>
                          </a:solidFill>
                          <a:latin typeface="Arial"/>
                        </a:rPr>
                        <a:t>Not determined yet</a:t>
                      </a:r>
                      <a:br>
                        <a:rPr lang="en-US" sz="800" b="0" i="1" u="none" strike="noStrike" noProof="0" dirty="0">
                          <a:solidFill>
                            <a:schemeClr val="accent1"/>
                          </a:solidFill>
                          <a:latin typeface="Arial"/>
                        </a:rPr>
                      </a:br>
                      <a:endParaRPr lang="en" sz="100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" name="Google Shape;102;p15"/>
          <p:cNvSpPr/>
          <p:nvPr/>
        </p:nvSpPr>
        <p:spPr>
          <a:xfrm>
            <a:off x="7387736" y="920525"/>
            <a:ext cx="151500" cy="15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7387727" y="1283496"/>
            <a:ext cx="151500" cy="15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479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dt" idx="4294967295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470348" y="579529"/>
            <a:ext cx="8074743" cy="356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/>
            <a:r>
              <a:rPr lang="en" sz="1600" b="1" dirty="0"/>
              <a:t>Discussion Questions:</a:t>
            </a:r>
            <a:br>
              <a:rPr lang="en" sz="1600" b="1" dirty="0"/>
            </a:br>
            <a:endParaRPr lang="en-US" dirty="0"/>
          </a:p>
          <a:p>
            <a:pPr marL="285750" lvl="1" indent="-285750">
              <a:buChar char="•"/>
            </a:pPr>
            <a:r>
              <a:rPr lang="en"/>
              <a:t>Does this meet the definition of a surveillance technology?</a:t>
            </a:r>
          </a:p>
          <a:p>
            <a:pPr marL="285750" lvl="1" indent="-285750">
              <a:buChar char="•"/>
            </a:pPr>
            <a:r>
              <a:rPr lang="en" dirty="0"/>
              <a:t>Does this fall under any of the exemptions?</a:t>
            </a:r>
          </a:p>
          <a:p>
            <a:pPr marL="285750" lvl="1" indent="-285750">
              <a:buChar char="•"/>
            </a:pPr>
            <a:endParaRPr lang="en"/>
          </a:p>
          <a:p>
            <a:pPr lvl="1"/>
            <a:endParaRPr lang="en" sz="900"/>
          </a:p>
          <a:p>
            <a:pPr lvl="1"/>
            <a:endParaRPr lang="en" sz="900"/>
          </a:p>
        </p:txBody>
      </p:sp>
    </p:spTree>
    <p:extLst>
      <p:ext uri="{BB962C8B-B14F-4D97-AF65-F5344CB8AC3E}">
        <p14:creationId xmlns:p14="http://schemas.microsoft.com/office/powerpoint/2010/main" val="1295737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dt" idx="4294967295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510035" y="1246279"/>
            <a:ext cx="8074743" cy="335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buChar char="•"/>
            </a:pPr>
            <a:r>
              <a:rPr lang="en"/>
              <a:t>Drone Technology – SPD through a LETECH grant</a:t>
            </a:r>
            <a:endParaRPr lang="en-US"/>
          </a:p>
          <a:p>
            <a:pPr marL="285750" lvl="2" indent="-285750">
              <a:buChar char="•"/>
            </a:pPr>
            <a:r>
              <a:rPr lang="en" dirty="0"/>
              <a:t>       "The deployment of drones will be in two manners, a stationary drone that will launch from a set location and fly to the scene of an emergency call or a drone in a trunk where an officer can quickly deploy a drone and begin flying over the location of an emergency call." </a:t>
            </a:r>
          </a:p>
          <a:p>
            <a:pPr marL="285750" lvl="1" indent="-285750">
              <a:buChar char="•"/>
            </a:pPr>
            <a:endParaRPr lang="en"/>
          </a:p>
          <a:p>
            <a:pPr lvl="1"/>
            <a:endParaRPr lang="en" sz="900"/>
          </a:p>
          <a:p>
            <a:pPr lvl="1"/>
            <a:endParaRPr lang="en" sz="900"/>
          </a:p>
        </p:txBody>
      </p:sp>
      <p:sp>
        <p:nvSpPr>
          <p:cNvPr id="236" name="Google Shape;236;p29"/>
          <p:cNvSpPr txBox="1"/>
          <p:nvPr/>
        </p:nvSpPr>
        <p:spPr>
          <a:xfrm>
            <a:off x="457200" y="685452"/>
            <a:ext cx="7310713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2200" b="1">
                <a:solidFill>
                  <a:srgbClr val="062858"/>
                </a:solidFill>
                <a:latin typeface="Twentieth Century"/>
              </a:rPr>
              <a:t>Technologies in the Queue</a:t>
            </a:r>
            <a:endParaRPr lang="en-US" err="1"/>
          </a:p>
          <a:p>
            <a:endParaRPr lang="en" sz="2200" b="1">
              <a:solidFill>
                <a:srgbClr val="062858"/>
              </a:solidFill>
              <a:latin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99954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dt" idx="4294967295"/>
          </p:nvPr>
        </p:nvSpPr>
        <p:spPr>
          <a:xfrm>
            <a:off x="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 idx="4294967295"/>
          </p:nvPr>
        </p:nvSpPr>
        <p:spPr>
          <a:xfrm>
            <a:off x="5029200" y="261938"/>
            <a:ext cx="4114800" cy="58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Agenda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57200" y="1122925"/>
            <a:ext cx="7573500" cy="3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indent="-342900">
              <a:buClr>
                <a:srgbClr val="062858"/>
              </a:buClr>
              <a:buSzPts val="2000"/>
              <a:buFont typeface="Arial"/>
              <a:buChar char="•"/>
            </a:pPr>
            <a:r>
              <a:rPr lang="en" sz="2000" dirty="0">
                <a:solidFill>
                  <a:schemeClr val="accent1"/>
                </a:solidFill>
              </a:rPr>
              <a:t>Automated Speed &amp; Redlight Enforcement Technologies</a:t>
            </a:r>
            <a:endParaRPr lang="en-US" dirty="0">
              <a:solidFill>
                <a:schemeClr val="accent1"/>
              </a:solidFill>
            </a:endParaRPr>
          </a:p>
          <a:p>
            <a:pPr marL="444500" indent="-342900">
              <a:buClr>
                <a:srgbClr val="062858"/>
              </a:buClr>
              <a:buSzPts val="2000"/>
              <a:buFont typeface="Arial"/>
              <a:buChar char="•"/>
            </a:pPr>
            <a:r>
              <a:rPr lang="en" sz="2000" dirty="0">
                <a:solidFill>
                  <a:schemeClr val="accent1"/>
                </a:solidFill>
                <a:latin typeface="Twentieth Century"/>
                <a:ea typeface="Twentieth Century"/>
              </a:rPr>
              <a:t>Status of the Citywide Audit &amp; Inventory</a:t>
            </a:r>
          </a:p>
          <a:p>
            <a:pPr marL="444500" indent="-342900">
              <a:buClr>
                <a:srgbClr val="062858"/>
              </a:buClr>
              <a:buSzPts val="2000"/>
              <a:buFont typeface="Arial"/>
              <a:buChar char="•"/>
            </a:pPr>
            <a:r>
              <a:rPr lang="en" sz="2000" dirty="0">
                <a:solidFill>
                  <a:schemeClr val="accent1"/>
                </a:solidFill>
                <a:latin typeface="Twentieth Century"/>
                <a:ea typeface="Twentieth Century"/>
              </a:rPr>
              <a:t>Destiny USA ALPR's</a:t>
            </a:r>
          </a:p>
          <a:p>
            <a:pPr marL="444500" lvl="1" indent="-342900">
              <a:buClr>
                <a:srgbClr val="062858"/>
              </a:buClr>
              <a:buSzPts val="2000"/>
              <a:buFont typeface="Arial"/>
              <a:buChar char="•"/>
            </a:pPr>
            <a:r>
              <a:rPr lang="en" sz="2000" dirty="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</a:rPr>
              <a:t>Coming</a:t>
            </a:r>
            <a:r>
              <a:rPr lang="en" sz="2000" dirty="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Up</a:t>
            </a:r>
            <a:endParaRPr lang="en" sz="2000" dirty="0">
              <a:solidFill>
                <a:schemeClr val="accent1"/>
              </a:solidFill>
              <a:latin typeface="Twentieth Century"/>
              <a:ea typeface="Twentieth Century"/>
              <a:cs typeface="Twentieth Century"/>
            </a:endParaRPr>
          </a:p>
          <a:p>
            <a:pPr marL="444500" indent="-342900">
              <a:buClr>
                <a:srgbClr val="062858"/>
              </a:buClr>
              <a:buSzPts val="2000"/>
              <a:buFont typeface="Arial"/>
              <a:buChar char="•"/>
            </a:pPr>
            <a:r>
              <a:rPr lang="en" sz="2000" dirty="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Questions</a:t>
            </a:r>
            <a:endParaRPr sz="2000" dirty="0">
              <a:solidFill>
                <a:schemeClr val="accent1"/>
              </a:solidFill>
              <a:latin typeface="Twentieth Century"/>
              <a:ea typeface="Twentieth Century"/>
              <a:cs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85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4800" b="1">
                <a:solidFill>
                  <a:srgbClr val="F2F2F2"/>
                </a:solidFill>
                <a:latin typeface="Libre Baskerville"/>
                <a:sym typeface="Libre Baskerville"/>
              </a:rPr>
              <a:t>Body Worn Cameras</a:t>
            </a:r>
            <a:endParaRPr lang="en-US"/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617000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dt" idx="4294967295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487810" y="1037404"/>
            <a:ext cx="3494243" cy="32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buChar char="•"/>
            </a:pPr>
            <a:r>
              <a:rPr lang="en" sz="1800" dirty="0">
                <a:latin typeface="Twentieth Century"/>
              </a:rPr>
              <a:t>Guidelines were developed</a:t>
            </a:r>
          </a:p>
          <a:p>
            <a:pPr marL="285750" lvl="1" indent="-285750">
              <a:buChar char="•"/>
            </a:pPr>
            <a:r>
              <a:rPr lang="en" sz="1800" dirty="0">
                <a:solidFill>
                  <a:schemeClr val="tx1"/>
                </a:solidFill>
                <a:latin typeface="Twentieth Century"/>
              </a:rPr>
              <a:t>Was sent to the Mayor in September</a:t>
            </a:r>
          </a:p>
          <a:p>
            <a:pPr marL="285750" lvl="1" indent="-285750">
              <a:buChar char="•"/>
            </a:pPr>
            <a:r>
              <a:rPr lang="en" sz="1800" dirty="0">
                <a:solidFill>
                  <a:schemeClr val="tx1"/>
                </a:solidFill>
                <a:latin typeface="Twentieth Century"/>
              </a:rPr>
              <a:t>Received signed form back, being put on website</a:t>
            </a:r>
          </a:p>
        </p:txBody>
      </p:sp>
      <p:sp>
        <p:nvSpPr>
          <p:cNvPr id="236" name="Google Shape;236;p29"/>
          <p:cNvSpPr txBox="1"/>
          <p:nvPr/>
        </p:nvSpPr>
        <p:spPr>
          <a:xfrm>
            <a:off x="457200" y="510315"/>
            <a:ext cx="7310713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22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</a:rPr>
              <a:t>Body Worn Camera – Mayoral Guidelines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4E874-3364-541C-1DA2-C8C675C67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769" y="1034489"/>
            <a:ext cx="3876832" cy="3749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498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85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4800" b="1">
                <a:solidFill>
                  <a:srgbClr val="F2F2F2"/>
                </a:solidFill>
                <a:latin typeface="Libre Baskerville"/>
                <a:sym typeface="Libre Baskerville"/>
              </a:rPr>
              <a:t>Destiny USA ALPR's</a:t>
            </a:r>
            <a:endParaRPr lang="en-US"/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538530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3600" b="1">
              <a:solidFill>
                <a:srgbClr val="B98E00"/>
              </a:solidFill>
              <a:latin typeface="Times"/>
              <a:ea typeface="Times"/>
              <a:cs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555550" y="841325"/>
            <a:ext cx="3796800" cy="53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" sz="2100" b="1"/>
              <a:t>Destiny ALPR's</a:t>
            </a:r>
            <a:endParaRPr lang="en-US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79FE0-EB20-9BC5-C793-B392950D4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977" y="1367054"/>
            <a:ext cx="8123767" cy="405809"/>
          </a:xfrm>
        </p:spPr>
        <p:txBody>
          <a:bodyPr/>
          <a:lstStyle/>
          <a:p>
            <a:pPr marL="114300" indent="0">
              <a:buNone/>
            </a:pPr>
            <a:r>
              <a:rPr lang="en-US" sz="1400"/>
              <a:t>Questions have been placed into a </a:t>
            </a:r>
            <a:r>
              <a:rPr lang="en-US" sz="1400">
                <a:hlinkClick r:id="rId3"/>
              </a:rPr>
              <a:t>Google Document HERE</a:t>
            </a:r>
            <a:endParaRPr lang="en-US" sz="1400"/>
          </a:p>
          <a:p>
            <a:endParaRPr lang="en-US" sz="1700"/>
          </a:p>
          <a:p>
            <a:endParaRPr lang="en-US" sz="17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3B8A83-E92C-1A66-343C-C5606813E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744" y="1771241"/>
            <a:ext cx="3370913" cy="3118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8466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>
            <a:spLocks noGrp="1"/>
          </p:cNvSpPr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Coming Up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" name="Google Shape;235;p29">
            <a:extLst>
              <a:ext uri="{FF2B5EF4-FFF2-40B4-BE49-F238E27FC236}">
                <a16:creationId xmlns:a16="http://schemas.microsoft.com/office/drawing/2014/main" id="{A0533E9A-E628-5792-2CC4-F47C92071CA5}"/>
              </a:ext>
            </a:extLst>
          </p:cNvPr>
          <p:cNvSpPr txBox="1"/>
          <p:nvPr/>
        </p:nvSpPr>
        <p:spPr>
          <a:xfrm>
            <a:off x="457200" y="1122925"/>
            <a:ext cx="7977684" cy="3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indent="-342900">
              <a:buClr>
                <a:srgbClr val="062858"/>
              </a:buClr>
              <a:buSzPts val="2000"/>
              <a:buChar char="•"/>
            </a:pPr>
            <a:r>
              <a:rPr lang="en" sz="2000">
                <a:solidFill>
                  <a:srgbClr val="062858"/>
                </a:solidFill>
                <a:ea typeface="Twentieth Century"/>
              </a:rPr>
              <a:t>Automated speed &amp; Redlight enforcement technologies</a:t>
            </a:r>
            <a:endParaRPr lang="en-US">
              <a:ea typeface="Twentieth Century"/>
            </a:endParaRPr>
          </a:p>
          <a:p>
            <a:pPr marL="444500" lvl="2" indent="-342900">
              <a:buClr>
                <a:srgbClr val="062858"/>
              </a:buClr>
              <a:buSzPts val="2000"/>
              <a:buFont typeface="Calibri"/>
              <a:buChar char="-"/>
            </a:pPr>
            <a:r>
              <a:rPr lang="en" sz="2000">
                <a:solidFill>
                  <a:srgbClr val="062858"/>
                </a:solidFill>
                <a:ea typeface="Twentieth Century"/>
              </a:rPr>
              <a:t>Gather information</a:t>
            </a:r>
            <a:endParaRPr lang="en-US">
              <a:ea typeface="Twentieth Century"/>
            </a:endParaRPr>
          </a:p>
          <a:p>
            <a:pPr marL="444500" lvl="1" indent="-342900">
              <a:buClr>
                <a:srgbClr val="062858"/>
              </a:buClr>
              <a:buSzPts val="2000"/>
              <a:buFont typeface="Calibri"/>
              <a:buChar char="-"/>
            </a:pPr>
            <a:r>
              <a:rPr lang="en" sz="2000" dirty="0">
                <a:solidFill>
                  <a:srgbClr val="062858"/>
                </a:solidFill>
                <a:ea typeface="Twentieth Century"/>
              </a:rPr>
              <a:t>Work with Comms to make press release</a:t>
            </a:r>
          </a:p>
          <a:p>
            <a:pPr marL="444500" lvl="1" indent="-342900">
              <a:buClr>
                <a:srgbClr val="062858"/>
              </a:buClr>
              <a:buSzPts val="2000"/>
              <a:buFont typeface="Calibri"/>
              <a:buChar char="-"/>
            </a:pPr>
            <a:endParaRPr lang="en" sz="2000" dirty="0">
              <a:solidFill>
                <a:srgbClr val="062858"/>
              </a:solidFill>
              <a:ea typeface="Twentieth Century"/>
            </a:endParaRPr>
          </a:p>
          <a:p>
            <a:pPr marL="444500" lvl="1" indent="-342900">
              <a:buClr>
                <a:srgbClr val="062858"/>
              </a:buClr>
              <a:buSzPts val="2000"/>
              <a:buChar char="•"/>
            </a:pPr>
            <a:r>
              <a:rPr lang="en" sz="2000">
                <a:solidFill>
                  <a:srgbClr val="062858"/>
                </a:solidFill>
                <a:ea typeface="Twentieth Century"/>
              </a:rPr>
              <a:t>Group okay with cancelling Tuesday December 26th's Surv. Tech meeting?</a:t>
            </a:r>
            <a:endParaRPr lang="en" sz="2000" dirty="0">
              <a:solidFill>
                <a:srgbClr val="062858"/>
              </a:solidFill>
              <a:ea typeface="Twentieth Centur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5" name="Google Shape;255;p32"/>
          <p:cNvSpPr txBox="1">
            <a:spLocks noGrp="1"/>
          </p:cNvSpPr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Questions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6" name="Google Shape;256;p32"/>
          <p:cNvSpPr/>
          <p:nvPr/>
        </p:nvSpPr>
        <p:spPr>
          <a:xfrm>
            <a:off x="3505200" y="1506450"/>
            <a:ext cx="2133600" cy="2130600"/>
          </a:xfrm>
          <a:prstGeom prst="ellipse">
            <a:avLst/>
          </a:prstGeom>
          <a:solidFill>
            <a:srgbClr val="062858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2"/>
          <p:cNvSpPr txBox="1"/>
          <p:nvPr/>
        </p:nvSpPr>
        <p:spPr>
          <a:xfrm>
            <a:off x="3666000" y="1256250"/>
            <a:ext cx="1812000" cy="26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B98E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?</a:t>
            </a:r>
            <a:endParaRPr sz="15000">
              <a:solidFill>
                <a:srgbClr val="B98E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82123" y="271275"/>
            <a:ext cx="8944827" cy="61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/>
            <a:r>
              <a:rPr lang="en" sz="3200" b="1">
                <a:solidFill>
                  <a:srgbClr val="B98E00"/>
                </a:solidFill>
                <a:latin typeface="Times"/>
                <a:cs typeface="Times"/>
                <a:sym typeface="Times"/>
              </a:rPr>
              <a:t>Vacant Lot Monitoring (DPW)</a:t>
            </a:r>
            <a:endParaRPr lang="en-US" sz="3200"/>
          </a:p>
        </p:txBody>
      </p:sp>
      <p:sp>
        <p:nvSpPr>
          <p:cNvPr id="161" name="Google Shape;161;p22"/>
          <p:cNvSpPr txBox="1"/>
          <p:nvPr/>
        </p:nvSpPr>
        <p:spPr>
          <a:xfrm>
            <a:off x="457200" y="1141325"/>
            <a:ext cx="7573500" cy="3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162" name="Google Shape;162;p22"/>
          <p:cNvGraphicFramePr/>
          <p:nvPr>
            <p:extLst>
              <p:ext uri="{D42A27DB-BD31-4B8C-83A1-F6EECF244321}">
                <p14:modId xmlns:p14="http://schemas.microsoft.com/office/powerpoint/2010/main" val="3103137815"/>
              </p:ext>
            </p:extLst>
          </p:nvPr>
        </p:nvGraphicFramePr>
        <p:xfrm>
          <a:off x="122825" y="843625"/>
          <a:ext cx="8904175" cy="43280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6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117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Applicant name: DPW</a:t>
                      </a:r>
                      <a:endParaRPr lang="en" sz="900" i="1">
                        <a:solidFill>
                          <a:srgbClr val="062858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Company:</a:t>
                      </a:r>
                      <a:r>
                        <a:rPr lang="en" sz="900">
                          <a:solidFill>
                            <a:schemeClr val="dk1"/>
                          </a:solidFill>
                        </a:rPr>
                        <a:t> </a:t>
                      </a:r>
                      <a:r>
                        <a:rPr lang="en" sz="900" err="1">
                          <a:solidFill>
                            <a:schemeClr val="dk1"/>
                          </a:solidFill>
                        </a:rPr>
                        <a:t>Cimcom</a:t>
                      </a:r>
                      <a:r>
                        <a:rPr lang="en" sz="900">
                          <a:solidFill>
                            <a:schemeClr val="dk1"/>
                          </a:solidFill>
                        </a:rPr>
                        <a:t> (Purchased by </a:t>
                      </a:r>
                      <a:r>
                        <a:rPr lang="en" sz="900" err="1">
                          <a:solidFill>
                            <a:schemeClr val="dk1"/>
                          </a:solidFill>
                        </a:rPr>
                        <a:t>Quantela</a:t>
                      </a:r>
                      <a:r>
                        <a:rPr lang="en" sz="900">
                          <a:solidFill>
                            <a:schemeClr val="dk1"/>
                          </a:solidFill>
                        </a:rPr>
                        <a:t>)</a:t>
                      </a:r>
                      <a:br>
                        <a:rPr lang="en" sz="900">
                          <a:solidFill>
                            <a:srgbClr val="000000"/>
                          </a:solidFill>
                        </a:rPr>
                      </a:br>
                      <a:r>
                        <a:rPr lang="en" sz="1000">
                          <a:solidFill>
                            <a:schemeClr val="dk1"/>
                          </a:solidFill>
                        </a:rPr>
                        <a:t>Sponsoring Department: </a:t>
                      </a: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DPW</a:t>
                      </a:r>
                      <a:endParaRPr lang="en" sz="900" i="1">
                        <a:solidFill>
                          <a:srgbClr val="06285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Application Date: </a:t>
                      </a:r>
                      <a:r>
                        <a:rPr lang="en" sz="1000" i="1">
                          <a:solidFill>
                            <a:schemeClr val="accent1"/>
                          </a:solidFill>
                        </a:rPr>
                        <a:t>6/08/2021</a:t>
                      </a:r>
                      <a:endParaRPr lang="en" sz="900" i="1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Partner Organization/Technologies: </a:t>
                      </a:r>
                      <a:br>
                        <a:rPr lang="en" sz="1000">
                          <a:solidFill>
                            <a:srgbClr val="000000"/>
                          </a:solidFill>
                        </a:rPr>
                      </a:br>
                      <a:r>
                        <a:rPr lang="en" sz="900" i="1" err="1">
                          <a:solidFill>
                            <a:schemeClr val="accent1"/>
                          </a:solidFill>
                        </a:rPr>
                        <a:t>Cimcom</a:t>
                      </a:r>
                      <a:r>
                        <a:rPr lang="en" sz="900" i="1">
                          <a:solidFill>
                            <a:schemeClr val="accent1"/>
                          </a:solidFill>
                        </a:rPr>
                        <a:t> (Purchased by </a:t>
                      </a:r>
                      <a:r>
                        <a:rPr lang="en" sz="900" i="1" err="1">
                          <a:solidFill>
                            <a:schemeClr val="accent1"/>
                          </a:solidFill>
                        </a:rPr>
                        <a:t>Quantela</a:t>
                      </a:r>
                      <a:r>
                        <a:rPr lang="en" sz="900" i="1">
                          <a:solidFill>
                            <a:schemeClr val="accent1"/>
                          </a:solidFill>
                        </a:rPr>
                        <a:t>)</a:t>
                      </a:r>
                      <a:endParaRPr lang="en" sz="900" b="0" i="1" u="none" strike="noStrike" noProof="0" err="1">
                        <a:solidFill>
                          <a:schemeClr val="accent1"/>
                        </a:solidFill>
                        <a:latin typeface="Arial"/>
                      </a:endParaRP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Proof of Concept Demonstration?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Technology Implementation?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Exempt?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582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Technology Purpose:</a:t>
                      </a:r>
                      <a:r>
                        <a:rPr lang="en" sz="900"/>
                        <a:t>  </a:t>
                      </a:r>
                      <a:r>
                        <a:rPr lang="en" sz="900" b="0" i="0" u="none" strike="noStrike" noProof="0">
                          <a:latin typeface="Arial"/>
                        </a:rPr>
                        <a:t>Sensor that detect changes in a scene to monitor lots for dumping.  It uses a camera mounted on a street light or utility pole to monitor City-owned vacant lots where illegal dumping is a recurring problem.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Operation/Implementation description:  </a:t>
                      </a:r>
                      <a:r>
                        <a:rPr lang="en" sz="1000" b="0" i="0" u="none" strike="noStrike" noProof="0">
                          <a:latin typeface="Arial"/>
                        </a:rPr>
                        <a:t>The images are edge-processed at the pole utilizing a street light mounted processing device. The edge processor compares current and former images to determine if objects have been left behind. When it detects a dumping event, it sends a text message notification to designated DPW staff. It could potentially be used to obtain images of the illegal dumping events as well.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957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Data Management Plan: </a:t>
                      </a:r>
                      <a:r>
                        <a:rPr lang="en" sz="900" i="1">
                          <a:solidFill>
                            <a:schemeClr val="accent1"/>
                          </a:solidFill>
                        </a:rPr>
                        <a:t>TBD</a:t>
                      </a:r>
                      <a:endParaRPr sz="900" i="1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i="1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i="1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Cloud vs on prem: </a:t>
                      </a:r>
                      <a:r>
                        <a:rPr lang="en" sz="900" i="1">
                          <a:solidFill>
                            <a:schemeClr val="accent1"/>
                          </a:solidFill>
                        </a:rPr>
                        <a:t>TBD</a:t>
                      </a:r>
                      <a:endParaRPr sz="900" i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Intended Operation: </a:t>
                      </a:r>
                      <a:r>
                        <a:rPr lang="en" sz="1000" b="0" i="0" u="none" strike="noStrike" noProof="0">
                          <a:latin typeface="Arial"/>
                        </a:rPr>
                        <a:t>This technology helps DPW to more efficiently pick up trash.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rial"/>
                        <a:buNone/>
                      </a:pPr>
                      <a:endParaRPr lang="en" sz="900" i="1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Maintainability/Scalability/Reliability/Vulnerabilities: </a:t>
                      </a: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Unknown</a:t>
                      </a:r>
                      <a:endParaRPr sz="1000" i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Cybersecurity Plan: </a:t>
                      </a:r>
                      <a:r>
                        <a:rPr lang="en" sz="1000" b="0" i="1" u="none" strike="noStrike" noProof="0">
                          <a:solidFill>
                            <a:schemeClr val="dk1"/>
                          </a:solidFill>
                          <a:latin typeface="Arial"/>
                        </a:rPr>
                        <a:t>Unknown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Broader Impacts/Unintended Consequences/Concerns: </a:t>
                      </a: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Unknown</a:t>
                      </a:r>
                      <a:endParaRPr sz="1000" i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Who is the audience for this system?: </a:t>
                      </a:r>
                      <a:r>
                        <a:rPr lang="en" sz="1000" b="0" i="0" u="none" strike="noStrike" noProof="0">
                          <a:latin typeface="Arial"/>
                        </a:rPr>
                        <a:t>DPW may decide to share data with Syracuse Police if the images appear to capture a criminal act.</a:t>
                      </a:r>
                      <a:endParaRPr lang="en" sz="900" i="0"/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000" b="0" i="0" u="none" strike="noStrike" noProof="0">
                        <a:latin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How many units/how is the system deployed?: </a:t>
                      </a: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TBD</a:t>
                      </a:r>
                      <a:br>
                        <a:rPr lang="en" sz="1000" i="1">
                          <a:solidFill>
                            <a:srgbClr val="000000"/>
                          </a:solidFill>
                        </a:rPr>
                      </a:br>
                      <a:endParaRPr lang="en" sz="1000" i="1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Volume, size and type of data: </a:t>
                      </a:r>
                      <a:r>
                        <a:rPr lang="en" sz="900" i="1">
                          <a:solidFill>
                            <a:schemeClr val="accent1"/>
                          </a:solidFill>
                        </a:rPr>
                        <a:t>Images, size TBD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Length of time application is expected to be used: </a:t>
                      </a:r>
                      <a:r>
                        <a:rPr lang="en" sz="900" i="1">
                          <a:solidFill>
                            <a:schemeClr val="accent1"/>
                          </a:solidFill>
                        </a:rPr>
                        <a:t>Indefinitely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3" name="Google Shape;163;p22"/>
          <p:cNvSpPr/>
          <p:nvPr/>
        </p:nvSpPr>
        <p:spPr>
          <a:xfrm>
            <a:off x="6939825" y="920525"/>
            <a:ext cx="202500" cy="220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6636175" y="1141325"/>
            <a:ext cx="202500" cy="220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5248025" y="1278975"/>
            <a:ext cx="202500" cy="220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163331-7708-3D8A-4C32-4F18E08F9C09}"/>
              </a:ext>
            </a:extLst>
          </p:cNvPr>
          <p:cNvSpPr txBox="1"/>
          <p:nvPr/>
        </p:nvSpPr>
        <p:spPr>
          <a:xfrm>
            <a:off x="7116098" y="4986799"/>
            <a:ext cx="260861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01600" lvl="1"/>
            <a:r>
              <a:rPr lang="en-US" sz="700"/>
              <a:t>*</a:t>
            </a:r>
            <a:r>
              <a:rPr lang="en" sz="700">
                <a:solidFill>
                  <a:srgbClr val="062858"/>
                </a:solidFill>
              </a:rPr>
              <a:t>Full form responses can be viewed </a:t>
            </a:r>
            <a:r>
              <a:rPr lang="en" sz="700">
                <a:solidFill>
                  <a:srgbClr val="062858"/>
                </a:solidFill>
                <a:hlinkClick r:id="rId3"/>
              </a:rPr>
              <a:t>HERE</a:t>
            </a:r>
            <a:endParaRPr lang="en-US" sz="700"/>
          </a:p>
          <a:p>
            <a:pPr algn="l"/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4009812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dt" idx="4294967295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457200" y="1122925"/>
            <a:ext cx="4309023" cy="3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55600"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template that we put together so far can be viewed </a:t>
            </a: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here</a:t>
            </a: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</a:p>
          <a:p>
            <a:pPr marL="457200" indent="-355600"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</a:rPr>
              <a:t>Review updates on different sections</a:t>
            </a:r>
            <a:endParaRPr lang="en"/>
          </a:p>
          <a:p>
            <a:pPr marL="101600" lvl="2">
              <a:buClr>
                <a:srgbClr val="062858"/>
              </a:buClr>
              <a:buSzPts val="2000"/>
            </a:pPr>
            <a:endParaRPr lang="en" sz="2000">
              <a:solidFill>
                <a:srgbClr val="062858"/>
              </a:solidFill>
              <a:latin typeface="Twentieth Century"/>
              <a:ea typeface="Twentieth Century"/>
              <a:cs typeface="Twentieth Century"/>
            </a:endParaRPr>
          </a:p>
        </p:txBody>
      </p:sp>
      <p:sp>
        <p:nvSpPr>
          <p:cNvPr id="236" name="Google Shape;236;p29"/>
          <p:cNvSpPr txBox="1"/>
          <p:nvPr/>
        </p:nvSpPr>
        <p:spPr>
          <a:xfrm>
            <a:off x="457200" y="664525"/>
            <a:ext cx="43926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City Wide Technology Audit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BF86E0B-1369-80A9-8CF0-3F78905CA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320" y="840985"/>
            <a:ext cx="4335780" cy="363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1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85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4800" b="1">
                <a:solidFill>
                  <a:srgbClr val="F2F2F2"/>
                </a:solidFill>
                <a:latin typeface="Libre Baskerville"/>
                <a:sym typeface="Libre Baskerville"/>
              </a:rPr>
              <a:t>Reference Slides</a:t>
            </a:r>
            <a:endParaRPr lang="en-US">
              <a:solidFill>
                <a:srgbClr val="000000"/>
              </a:solidFill>
              <a:ea typeface="Libre Baskerville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06445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lang="en" sz="1500" b="1" dirty="0" err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Fotokite</a:t>
            </a:r>
            <a:r>
              <a:rPr lang="en" sz="1500" b="1" dirty="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</a:t>
            </a:r>
            <a:r>
              <a:rPr lang="en" sz="1500" dirty="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Aerial UAS allowing for different perspectives during crisis response. Not exempt, will go through the process.</a:t>
            </a:r>
            <a:endParaRPr sz="1500" dirty="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 dirty="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 dirty="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 dirty="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comments received, received comments from SPD</a:t>
            </a:r>
            <a:endParaRPr sz="1500" dirty="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 dirty="0">
                <a:solidFill>
                  <a:srgbClr val="062858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</a:t>
            </a:r>
            <a:endParaRPr sz="1500">
              <a:solidFill>
                <a:srgbClr val="062858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lang="en" sz="1500" b="1" dirty="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Lot Monitoring:</a:t>
            </a:r>
            <a:r>
              <a:rPr lang="en" sz="1500" dirty="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Sensor that detect changes in a scene to monitor lots for dumping. Not exempt, will go through the process.</a:t>
            </a:r>
            <a:endParaRPr sz="1500" dirty="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 dirty="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 dirty="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 dirty="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Grandfathered in because the request was made before review process</a:t>
            </a:r>
            <a:endParaRPr lang="en" sz="1500" dirty="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indent="-323850">
              <a:buClr>
                <a:srgbClr val="062858"/>
              </a:buClr>
              <a:buSzPts val="1500"/>
              <a:buFont typeface="Calibri"/>
              <a:buChar char="●"/>
            </a:pPr>
            <a:r>
              <a:rPr lang="en" sz="1500" b="1" dirty="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Community Asset Tracker: </a:t>
            </a:r>
            <a:r>
              <a:rPr lang="en" sz="1500" dirty="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Camera with machine learning algorithm to identify objects within the city. 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 dirty="0">
                <a:solidFill>
                  <a:srgbClr val="062858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Assessed pilot, documentation provided</a:t>
            </a:r>
            <a:endParaRPr sz="1500">
              <a:solidFill>
                <a:srgbClr val="062858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 b="1" dirty="0">
                <a:solidFill>
                  <a:srgbClr val="062858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COPS: </a:t>
            </a:r>
            <a:r>
              <a:rPr lang="en" sz="1500" dirty="0">
                <a:solidFill>
                  <a:srgbClr val="062858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Cameras strategically placed around the city to aid in policing</a:t>
            </a:r>
            <a:endParaRPr sz="1500">
              <a:solidFill>
                <a:srgbClr val="062858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 dirty="0">
                <a:solidFill>
                  <a:srgbClr val="062858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Exempted</a:t>
            </a:r>
            <a:endParaRPr sz="1500">
              <a:solidFill>
                <a:srgbClr val="062858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23850">
              <a:buClr>
                <a:srgbClr val="062858"/>
              </a:buClr>
              <a:buSzPts val="1500"/>
              <a:buFont typeface="Calibri"/>
              <a:buChar char="●"/>
            </a:pPr>
            <a:r>
              <a:rPr lang="en" sz="1500" b="1" dirty="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Samsara:</a:t>
            </a:r>
            <a:r>
              <a:rPr lang="en" sz="1500" dirty="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Fleet management technology 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 dirty="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 dirty="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 dirty="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 dirty="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 dirty="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on 2/01</a:t>
            </a:r>
            <a:endParaRPr sz="1500" dirty="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914400" lvl="1" indent="-323850"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 dirty="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stated that he read the read the groups recommendations, and is in agreement with a  </a:t>
            </a:r>
            <a:r>
              <a:rPr lang="en" sz="1500" b="1" dirty="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qualified approval</a:t>
            </a:r>
            <a:r>
              <a:rPr lang="en" sz="1500" dirty="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, and is in agreement with the importance of putting in appropriate policies and procedures.</a:t>
            </a:r>
            <a:endParaRPr sz="1500" dirty="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n" sz="1500" b="1" dirty="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Flock Safety/ALPRs: </a:t>
            </a:r>
            <a:r>
              <a:rPr lang="en" sz="1500" dirty="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Street cameras that capture vehicle plates.</a:t>
            </a:r>
            <a:endParaRPr sz="1500" dirty="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 dirty="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 dirty="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 dirty="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 dirty="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 dirty="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The Work Group heard from SPD Officers on 1/25/22 for more information regarding this.</a:t>
            </a:r>
            <a:endParaRPr sz="1500" dirty="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 dirty="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The STWG created guidelines for ALPR Use and this was recommended to the mayor with the stipulations written on 3/11/22.</a:t>
            </a:r>
            <a:endParaRPr sz="1500" dirty="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lang="en" sz="1500" b="1" dirty="0" err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Cyclomedia</a:t>
            </a:r>
            <a:r>
              <a:rPr lang="en" sz="1500" b="1" dirty="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r>
              <a:rPr lang="en" sz="1500" dirty="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Right of Way Imaging</a:t>
            </a:r>
            <a:endParaRPr sz="1500" dirty="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 dirty="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 dirty="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 dirty="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on 5/07/22</a:t>
            </a:r>
            <a:endParaRPr sz="1500" dirty="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 dirty="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stated: </a:t>
            </a:r>
            <a:r>
              <a:rPr lang="en" sz="1500" dirty="0">
                <a:solidFill>
                  <a:srgbClr val="1F497D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I have reviewed the STWG’s recommendation and I am in agreement with it.</a:t>
            </a:r>
            <a:endParaRPr sz="1500" b="1" dirty="0">
              <a:solidFill>
                <a:srgbClr val="1F497D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●"/>
            </a:pPr>
            <a:r>
              <a:rPr lang="en" sz="1500" b="1" dirty="0" err="1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Dataminr</a:t>
            </a:r>
            <a:r>
              <a:rPr lang="en" sz="1500" dirty="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Social Media monitoring of violent posts.</a:t>
            </a:r>
            <a:endParaRPr sz="1500" dirty="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 err="1">
                <a:solidFill>
                  <a:srgbClr val="1F497D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Dataminr</a:t>
            </a:r>
            <a:r>
              <a:rPr lang="en" sz="1500" dirty="0">
                <a:solidFill>
                  <a:srgbClr val="1F497D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 staff met with STWG on 6/21/2022.</a:t>
            </a:r>
            <a:endParaRPr sz="1500" dirty="0">
              <a:solidFill>
                <a:srgbClr val="1F497D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 err="1">
                <a:solidFill>
                  <a:srgbClr val="1F497D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Dataminr</a:t>
            </a:r>
            <a:r>
              <a:rPr lang="en" sz="1500" dirty="0">
                <a:solidFill>
                  <a:srgbClr val="1F497D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 then removed their offer of service on 6/21/2022.</a:t>
            </a:r>
            <a:endParaRPr sz="1500" dirty="0">
              <a:solidFill>
                <a:srgbClr val="1F497D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●"/>
            </a:pPr>
            <a:r>
              <a:rPr lang="en" sz="1500" b="1" dirty="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Rubicon</a:t>
            </a:r>
            <a:r>
              <a:rPr lang="en" sz="1500" dirty="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Vehicle route optimization software</a:t>
            </a:r>
            <a:endParaRPr sz="1500" dirty="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○"/>
            </a:pPr>
            <a:r>
              <a:rPr lang="en" sz="1500" dirty="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STWG met on 9/27/22 and this was determined to not be a form of Surveillance</a:t>
            </a:r>
            <a:endParaRPr sz="1500" dirty="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●"/>
            </a:pPr>
            <a:r>
              <a:rPr lang="en" sz="1500" b="1" dirty="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Opticom</a:t>
            </a:r>
            <a:r>
              <a:rPr lang="en" sz="1500" dirty="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Software that in an event of an emergency the Fire Department could switch the traffic lights on their route to turn green for them.</a:t>
            </a:r>
            <a:endParaRPr sz="1500" dirty="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○"/>
            </a:pPr>
            <a:r>
              <a:rPr lang="en" sz="1500" dirty="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STWG met on 12/06/22 and this was determined to not be a form of Surveillance</a:t>
            </a:r>
            <a:endParaRPr sz="1500" dirty="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23850">
              <a:buClr>
                <a:srgbClr val="062858"/>
              </a:buClr>
              <a:buSzPts val="1500"/>
              <a:buFont typeface="Calibri"/>
              <a:buChar char="●"/>
            </a:pPr>
            <a:r>
              <a:rPr lang="en" sz="1500" b="1" dirty="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Body-Worn Camera's (Code Enforcement):</a:t>
            </a:r>
            <a:r>
              <a:rPr lang="en" sz="1500" dirty="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 </a:t>
            </a:r>
            <a:endParaRPr lang="en-US" sz="1500" dirty="0">
              <a:solidFill>
                <a:schemeClr val="accent1"/>
              </a:solidFill>
              <a:latin typeface="Twentieth Century"/>
              <a:ea typeface="Twentieth Century"/>
              <a:cs typeface="Twentieth Century"/>
            </a:endParaRPr>
          </a:p>
          <a:p>
            <a:pPr marL="914400" lvl="1" indent="-323850"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 dirty="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in Sept. 2023</a:t>
            </a:r>
            <a:endParaRPr sz="1500" dirty="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914400" lvl="1" indent="-323850"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 dirty="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signed a letter stating that he is in agreement </a:t>
            </a:r>
            <a:r>
              <a:rPr lang="en" sz="1500" dirty="0" err="1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wiht</a:t>
            </a:r>
            <a:r>
              <a:rPr lang="en" sz="1500" dirty="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 the groups determination.</a:t>
            </a:r>
            <a:endParaRPr lang="en" sz="1500" dirty="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353612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Times"/>
                <a:ea typeface="Times"/>
                <a:cs typeface="Times"/>
                <a:sym typeface="Times"/>
              </a:rPr>
              <a:t>Review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555550" y="841325"/>
            <a:ext cx="3796800" cy="53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 b="1"/>
              <a:t>Internal Norms</a:t>
            </a:r>
            <a:endParaRPr sz="17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960500" y="4658225"/>
            <a:ext cx="5361900" cy="48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3"/>
              </a:rPr>
              <a:t>View Attendance and Guest Norms</a:t>
            </a:r>
            <a:endParaRPr sz="17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49" name="Google Shape;149;p22"/>
          <p:cNvSpPr txBox="1"/>
          <p:nvPr/>
        </p:nvSpPr>
        <p:spPr>
          <a:xfrm>
            <a:off x="457200" y="1371725"/>
            <a:ext cx="86868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members have unjustified absences for three meetings in a three month time period, the Surveillance Team Working Group (STWG) Coordinators will reach out to the member.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working group is required to have at least 50% of all members present before we hold a recommendation vote.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those present at least 40% should be non-city staff.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Participants: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 participants should request permission before-hand to the API team.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API team will inform the STWG before meetings if there will be outside participants joining the group.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Documentation for Community Review: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notes from the STWG Sessions will be posted to the STWG Website after the meetings.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 of Commitment: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effective for one year, and is to be sent out annually.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62858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669875" y="851625"/>
            <a:ext cx="4419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062858"/>
                </a:solidFill>
                <a:latin typeface="Calibri"/>
                <a:ea typeface="Calibri"/>
                <a:cs typeface="Calibri"/>
                <a:sym typeface="Calibri"/>
              </a:rPr>
              <a:t>Service Level Agreements (SLAs)</a:t>
            </a:r>
            <a:endParaRPr sz="2300" b="1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749375" y="1577450"/>
            <a:ext cx="1452000" cy="123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688175" y="1778150"/>
            <a:ext cx="1574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2 - 6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(10 - 30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688175" y="2880850"/>
            <a:ext cx="15744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Initial submission to determination of surveillance 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2826200" y="1577450"/>
            <a:ext cx="1452000" cy="123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276500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Every 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2765000" y="2880850"/>
            <a:ext cx="15744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Short duration meeting to vote on technology exemptions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4903025" y="1577450"/>
            <a:ext cx="1452000" cy="123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4841825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4660625" y="2880850"/>
            <a:ext cx="1936800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period: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Issuance of press release 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Council meeting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(*) For now public input will be received via a Google Form and in the future will be on the new website.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7041050" y="1577450"/>
            <a:ext cx="1452000" cy="123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3"/>
          <p:cNvSpPr txBox="1"/>
          <p:nvPr/>
        </p:nvSpPr>
        <p:spPr>
          <a:xfrm>
            <a:off x="697985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6798650" y="2880850"/>
            <a:ext cx="1936800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Submission of finalized form (by dept.) to time of recommendation. 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Group will individually research; departments will get follow-up questions; group to vote yes/no;  and submit recommendation.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ty of Syracuse No. #5">
  <a:themeElements>
    <a:clrScheme name="Office">
      <a:dk1>
        <a:srgbClr val="000000"/>
      </a:dk1>
      <a:lt1>
        <a:srgbClr val="FFFFFF"/>
      </a:lt1>
      <a:dk2>
        <a:srgbClr val="B98E00"/>
      </a:dk2>
      <a:lt2>
        <a:srgbClr val="EEECE1"/>
      </a:lt2>
      <a:accent1>
        <a:srgbClr val="06285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97C70E738D2341ACC476898727D7D8" ma:contentTypeVersion="14" ma:contentTypeDescription="Create a new document." ma:contentTypeScope="" ma:versionID="57b116487c9dfe110208bc7ffae96be4">
  <xsd:schema xmlns:xsd="http://www.w3.org/2001/XMLSchema" xmlns:xs="http://www.w3.org/2001/XMLSchema" xmlns:p="http://schemas.microsoft.com/office/2006/metadata/properties" xmlns:ns2="f2dd283b-fe72-4368-9369-14106ca15908" xmlns:ns3="dd50af08-dafe-4872-9b84-5fcfa6e425e1" targetNamespace="http://schemas.microsoft.com/office/2006/metadata/properties" ma:root="true" ma:fieldsID="f7071e5086a0e1f84b46e649b2362ef0" ns2:_="" ns3:_="">
    <xsd:import namespace="f2dd283b-fe72-4368-9369-14106ca15908"/>
    <xsd:import namespace="dd50af08-dafe-4872-9b84-5fcfa6e425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d283b-fe72-4368-9369-14106ca159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152add7-5887-4f90-affc-90feb7f3e7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0af08-dafe-4872-9b84-5fcfa6e425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00280c9-b160-42c6-a6a9-ae13e0bdb9ee}" ma:internalName="TaxCatchAll" ma:showField="CatchAllData" ma:web="dd50af08-dafe-4872-9b84-5fcfa6e425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50af08-dafe-4872-9b84-5fcfa6e425e1" xsi:nil="true"/>
    <lcf76f155ced4ddcb4097134ff3c332f xmlns="f2dd283b-fe72-4368-9369-14106ca15908">
      <Terms xmlns="http://schemas.microsoft.com/office/infopath/2007/PartnerControls"/>
    </lcf76f155ced4ddcb4097134ff3c332f>
    <SharedWithUsers xmlns="dd50af08-dafe-4872-9b84-5fcfa6e425e1">
      <UserInfo>
        <DisplayName>Diaz, Nicolas</DisplayName>
        <AccountId>24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4E3A8D-145F-46C2-A884-C974E38249DB}">
  <ds:schemaRefs>
    <ds:schemaRef ds:uri="dd50af08-dafe-4872-9b84-5fcfa6e425e1"/>
    <ds:schemaRef ds:uri="f2dd283b-fe72-4368-9369-14106ca159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B553BB3-448E-47C5-A785-58988EACDCA8}">
  <ds:schemaRefs>
    <ds:schemaRef ds:uri="dd50af08-dafe-4872-9b84-5fcfa6e425e1"/>
    <ds:schemaRef ds:uri="f2dd283b-fe72-4368-9369-14106ca1590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9B5BF2C-C1C1-4AB5-85B1-7E92E94F16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27</Slides>
  <Notes>27</Notes>
  <HiddenSlides>2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City of Syracuse No. #5</vt:lpstr>
      <vt:lpstr>Surveillance Technology Working Group  Meeting #55 11/28/2023</vt:lpstr>
      <vt:lpstr>Agenda</vt:lpstr>
      <vt:lpstr>Reference Slides</vt:lpstr>
      <vt:lpstr>Review </vt:lpstr>
      <vt:lpstr>Review </vt:lpstr>
      <vt:lpstr>Review </vt:lpstr>
      <vt:lpstr>Review </vt:lpstr>
      <vt:lpstr>Review </vt:lpstr>
      <vt:lpstr>Review</vt:lpstr>
      <vt:lpstr>STWG Long Term Plan (Review)</vt:lpstr>
      <vt:lpstr>STWG Long Term Plan (Review)</vt:lpstr>
      <vt:lpstr>Technology Audit Roadmap (Review) </vt:lpstr>
      <vt:lpstr>Definition  </vt:lpstr>
      <vt:lpstr>Technology Audit </vt:lpstr>
      <vt:lpstr>Meeting slides</vt:lpstr>
      <vt:lpstr>Automated Speed &amp; Redlight Enforcement Technologies</vt:lpstr>
      <vt:lpstr>Automated Speed &amp; Redlight Enforcement Technologies (DPW) </vt:lpstr>
      <vt:lpstr>PowerPoint Presentation</vt:lpstr>
      <vt:lpstr>PowerPoint Presentation</vt:lpstr>
      <vt:lpstr>Body Worn Cameras</vt:lpstr>
      <vt:lpstr>PowerPoint Presentation</vt:lpstr>
      <vt:lpstr>Destiny USA ALPR's</vt:lpstr>
      <vt:lpstr> </vt:lpstr>
      <vt:lpstr>Coming Up </vt:lpstr>
      <vt:lpstr>Questions</vt:lpstr>
      <vt:lpstr>Vacant Lot Monitoring (DPW)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Surveillance Technology Working Group  Meeting #40 1/31/2023</dc:title>
  <cp:revision>124</cp:revision>
  <dcterms:modified xsi:type="dcterms:W3CDTF">2023-11-27T18:35:37Z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0x0101007F97C70E738D2341ACC476898727D7D8</vt:lpwstr>
  </property>
  <property fmtid="{D5CDD505-2E9C-101B-9397-08002B2CF9AE}" pid="3" name="MediaServiceImageTags">
    <vt:lpwstr/>
  </property>
</Properties>
</file>