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30"/>
  </p:notesMasterIdLst>
  <p:sldIdLst>
    <p:sldId id="256" r:id="rId5"/>
    <p:sldId id="257" r:id="rId6"/>
    <p:sldId id="318" r:id="rId7"/>
    <p:sldId id="315" r:id="rId8"/>
    <p:sldId id="323" r:id="rId9"/>
    <p:sldId id="311" r:id="rId10"/>
    <p:sldId id="270" r:id="rId11"/>
    <p:sldId id="337" r:id="rId12"/>
    <p:sldId id="338" r:id="rId13"/>
    <p:sldId id="340" r:id="rId14"/>
    <p:sldId id="312" r:id="rId15"/>
    <p:sldId id="336" r:id="rId16"/>
    <p:sldId id="271" r:id="rId17"/>
    <p:sldId id="335" r:id="rId18"/>
    <p:sldId id="334" r:id="rId19"/>
    <p:sldId id="333" r:id="rId20"/>
    <p:sldId id="332" r:id="rId21"/>
    <p:sldId id="331" r:id="rId22"/>
    <p:sldId id="330" r:id="rId23"/>
    <p:sldId id="329" r:id="rId24"/>
    <p:sldId id="328" r:id="rId25"/>
    <p:sldId id="327" r:id="rId26"/>
    <p:sldId id="326" r:id="rId27"/>
    <p:sldId id="325" r:id="rId28"/>
    <p:sldId id="319" r:id="rId29"/>
  </p:sldIdLst>
  <p:sldSz cx="9144000" cy="5143500" type="screen16x9"/>
  <p:notesSz cx="6858000" cy="9144000"/>
  <p:embeddedFontLst>
    <p:embeddedFont>
      <p:font typeface="Libre Baskerville" panose="020B0604020202020204" charset="0"/>
      <p:regular r:id="rId31"/>
      <p:bold r:id="rId32"/>
      <p:italic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Poppins" panose="020B060402020202020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Times" panose="02020603050405020304" pitchFamily="18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F5E690-0632-9023-7C17-D42BA4F31F88}" name="Scharf, Jason" initials="SJ" userId="S::jscharf@syr.gov::a2955c1a-834d-45f4-a24b-1ce392e94d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62258-16A4-390F-C6A0-631D23E6407B}" v="332" dt="2024-03-18T18:40:57.602"/>
    <p1510:client id="{8EFF3574-5C34-B876-1BAA-4EDA535E55DF}" v="61" dt="2024-03-19T16:08:51.823"/>
    <p1510:client id="{94F98A0E-A34A-38EE-4592-132D50F96634}" v="18" dt="2024-03-19T18:20:43.668"/>
    <p1510:client id="{B19F5BBC-1A30-BF4D-827B-CE7C25CF1FE4}" v="7" dt="2024-03-19T20:28:26.234"/>
  </p1510:revLst>
</p1510:revInfo>
</file>

<file path=ppt/tableStyles.xml><?xml version="1.0" encoding="utf-8"?>
<a:tblStyleLst xmlns:a="http://schemas.openxmlformats.org/drawingml/2006/main" def="{08F9307A-0B5B-464F-924F-999C77223E5F}">
  <a:tblStyle styleId="{08F9307A-0B5B-464F-924F-999C77223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003"/>
        <p:guide pos="144"/>
        <p:guide pos="5616"/>
        <p:guide orient="horz" pos="28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microsoft.com/office/2018/10/relationships/authors" Target="authors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, Nicolas" userId="S::ndiaz@syr.gov::bca8ca78-1f46-4ed7-8c4a-7d0dec4fe90a" providerId="AD" clId="Web-{B19F5BBC-1A30-BF4D-827B-CE7C25CF1FE4}"/>
    <pc:docChg chg="modSld">
      <pc:chgData name="Diaz, Nicolas" userId="S::ndiaz@syr.gov::bca8ca78-1f46-4ed7-8c4a-7d0dec4fe90a" providerId="AD" clId="Web-{B19F5BBC-1A30-BF4D-827B-CE7C25CF1FE4}" dt="2024-03-19T20:28:26.234" v="6" actId="20577"/>
      <pc:docMkLst>
        <pc:docMk/>
      </pc:docMkLst>
      <pc:sldChg chg="modSp">
        <pc:chgData name="Diaz, Nicolas" userId="S::ndiaz@syr.gov::bca8ca78-1f46-4ed7-8c4a-7d0dec4fe90a" providerId="AD" clId="Web-{B19F5BBC-1A30-BF4D-827B-CE7C25CF1FE4}" dt="2024-03-19T20:25:53.406" v="0" actId="1076"/>
        <pc:sldMkLst>
          <pc:docMk/>
          <pc:sldMk cId="1861711390" sldId="323"/>
        </pc:sldMkLst>
        <pc:picChg chg="mod">
          <ac:chgData name="Diaz, Nicolas" userId="S::ndiaz@syr.gov::bca8ca78-1f46-4ed7-8c4a-7d0dec4fe90a" providerId="AD" clId="Web-{B19F5BBC-1A30-BF4D-827B-CE7C25CF1FE4}" dt="2024-03-19T20:25:53.406" v="0" actId="1076"/>
          <ac:picMkLst>
            <pc:docMk/>
            <pc:sldMk cId="1861711390" sldId="323"/>
            <ac:picMk id="3" creationId="{314C58C6-B5C8-5CE9-A0FB-2E5CB7B53536}"/>
          </ac:picMkLst>
        </pc:picChg>
      </pc:sldChg>
      <pc:sldChg chg="modSp">
        <pc:chgData name="Diaz, Nicolas" userId="S::ndiaz@syr.gov::bca8ca78-1f46-4ed7-8c4a-7d0dec4fe90a" providerId="AD" clId="Web-{B19F5BBC-1A30-BF4D-827B-CE7C25CF1FE4}" dt="2024-03-19T20:28:26.234" v="6" actId="20577"/>
        <pc:sldMkLst>
          <pc:docMk/>
          <pc:sldMk cId="2354305551" sldId="337"/>
        </pc:sldMkLst>
        <pc:spChg chg="mod">
          <ac:chgData name="Diaz, Nicolas" userId="S::ndiaz@syr.gov::bca8ca78-1f46-4ed7-8c4a-7d0dec4fe90a" providerId="AD" clId="Web-{B19F5BBC-1A30-BF4D-827B-CE7C25CF1FE4}" dt="2024-03-19T20:28:26.234" v="6" actId="20577"/>
          <ac:spMkLst>
            <pc:docMk/>
            <pc:sldMk cId="2354305551" sldId="337"/>
            <ac:spMk id="3" creationId="{991A771D-9CE5-C454-7BDF-F5F98889586D}"/>
          </ac:spMkLst>
        </pc:spChg>
      </pc:sldChg>
    </pc:docChg>
  </pc:docChgLst>
  <pc:docChgLst>
    <pc:chgData name="Thomas, Jason" userId="S::jthomas@syr.gov::4ad25a49-20b6-4a7b-8923-f3de8ae349bb" providerId="AD" clId="Web-{8EFF3574-5C34-B876-1BAA-4EDA535E55DF}"/>
    <pc:docChg chg="modSld">
      <pc:chgData name="Thomas, Jason" userId="S::jthomas@syr.gov::4ad25a49-20b6-4a7b-8923-f3de8ae349bb" providerId="AD" clId="Web-{8EFF3574-5C34-B876-1BAA-4EDA535E55DF}" dt="2024-03-19T16:08:51.823" v="57" actId="20577"/>
      <pc:docMkLst>
        <pc:docMk/>
      </pc:docMkLst>
      <pc:sldChg chg="modSp">
        <pc:chgData name="Thomas, Jason" userId="S::jthomas@syr.gov::4ad25a49-20b6-4a7b-8923-f3de8ae349bb" providerId="AD" clId="Web-{8EFF3574-5C34-B876-1BAA-4EDA535E55DF}" dt="2024-03-19T16:03:31.401" v="2" actId="20577"/>
        <pc:sldMkLst>
          <pc:docMk/>
          <pc:sldMk cId="0" sldId="270"/>
        </pc:sldMkLst>
        <pc:spChg chg="mod">
          <ac:chgData name="Thomas, Jason" userId="S::jthomas@syr.gov::4ad25a49-20b6-4a7b-8923-f3de8ae349bb" providerId="AD" clId="Web-{8EFF3574-5C34-B876-1BAA-4EDA535E55DF}" dt="2024-03-19T16:03:31.401" v="2" actId="20577"/>
          <ac:spMkLst>
            <pc:docMk/>
            <pc:sldMk cId="0" sldId="270"/>
            <ac:spMk id="3" creationId="{991A771D-9CE5-C454-7BDF-F5F98889586D}"/>
          </ac:spMkLst>
        </pc:spChg>
      </pc:sldChg>
      <pc:sldChg chg="modSp">
        <pc:chgData name="Thomas, Jason" userId="S::jthomas@syr.gov::4ad25a49-20b6-4a7b-8923-f3de8ae349bb" providerId="AD" clId="Web-{8EFF3574-5C34-B876-1BAA-4EDA535E55DF}" dt="2024-03-19T16:06:58.917" v="35" actId="20577"/>
        <pc:sldMkLst>
          <pc:docMk/>
          <pc:sldMk cId="3319405148" sldId="336"/>
        </pc:sldMkLst>
        <pc:spChg chg="mod">
          <ac:chgData name="Thomas, Jason" userId="S::jthomas@syr.gov::4ad25a49-20b6-4a7b-8923-f3de8ae349bb" providerId="AD" clId="Web-{8EFF3574-5C34-B876-1BAA-4EDA535E55DF}" dt="2024-03-19T16:06:58.917" v="35" actId="20577"/>
          <ac:spMkLst>
            <pc:docMk/>
            <pc:sldMk cId="3319405148" sldId="336"/>
            <ac:spMk id="3" creationId="{991A771D-9CE5-C454-7BDF-F5F98889586D}"/>
          </ac:spMkLst>
        </pc:spChg>
      </pc:sldChg>
      <pc:sldChg chg="modSp">
        <pc:chgData name="Thomas, Jason" userId="S::jthomas@syr.gov::4ad25a49-20b6-4a7b-8923-f3de8ae349bb" providerId="AD" clId="Web-{8EFF3574-5C34-B876-1BAA-4EDA535E55DF}" dt="2024-03-19T16:08:51.823" v="57" actId="20577"/>
        <pc:sldMkLst>
          <pc:docMk/>
          <pc:sldMk cId="2354305551" sldId="337"/>
        </pc:sldMkLst>
        <pc:spChg chg="mod">
          <ac:chgData name="Thomas, Jason" userId="S::jthomas@syr.gov::4ad25a49-20b6-4a7b-8923-f3de8ae349bb" providerId="AD" clId="Web-{8EFF3574-5C34-B876-1BAA-4EDA535E55DF}" dt="2024-03-19T16:08:51.823" v="57" actId="20577"/>
          <ac:spMkLst>
            <pc:docMk/>
            <pc:sldMk cId="2354305551" sldId="337"/>
            <ac:spMk id="3" creationId="{991A771D-9CE5-C454-7BDF-F5F98889586D}"/>
          </ac:spMkLst>
        </pc:spChg>
      </pc:sldChg>
      <pc:sldChg chg="modSp">
        <pc:chgData name="Thomas, Jason" userId="S::jthomas@syr.gov::4ad25a49-20b6-4a7b-8923-f3de8ae349bb" providerId="AD" clId="Web-{8EFF3574-5C34-B876-1BAA-4EDA535E55DF}" dt="2024-03-19T16:07:34.183" v="40" actId="20577"/>
        <pc:sldMkLst>
          <pc:docMk/>
          <pc:sldMk cId="2454911624" sldId="340"/>
        </pc:sldMkLst>
        <pc:spChg chg="mod">
          <ac:chgData name="Thomas, Jason" userId="S::jthomas@syr.gov::4ad25a49-20b6-4a7b-8923-f3de8ae349bb" providerId="AD" clId="Web-{8EFF3574-5C34-B876-1BAA-4EDA535E55DF}" dt="2024-03-19T16:07:34.183" v="40" actId="20577"/>
          <ac:spMkLst>
            <pc:docMk/>
            <pc:sldMk cId="2454911624" sldId="340"/>
            <ac:spMk id="3" creationId="{991A771D-9CE5-C454-7BDF-F5F98889586D}"/>
          </ac:spMkLst>
        </pc:spChg>
      </pc:sldChg>
    </pc:docChg>
  </pc:docChgLst>
  <pc:docChgLst>
    <pc:chgData name="Scharf, Jason" userId="S::jscharf@syr.gov::a2955c1a-834d-45f4-a24b-1ce392e94d5e" providerId="AD" clId="Web-{07A62258-16A4-390F-C6A0-631D23E6407B}"/>
    <pc:docChg chg="addSld delSld modSld sldOrd">
      <pc:chgData name="Scharf, Jason" userId="S::jscharf@syr.gov::a2955c1a-834d-45f4-a24b-1ce392e94d5e" providerId="AD" clId="Web-{07A62258-16A4-390F-C6A0-631D23E6407B}" dt="2024-03-18T18:40:55.461" v="320" actId="14100"/>
      <pc:docMkLst>
        <pc:docMk/>
      </pc:docMkLst>
      <pc:sldChg chg="modSp">
        <pc:chgData name="Scharf, Jason" userId="S::jscharf@syr.gov::a2955c1a-834d-45f4-a24b-1ce392e94d5e" providerId="AD" clId="Web-{07A62258-16A4-390F-C6A0-631D23E6407B}" dt="2024-03-18T18:13:41.046" v="1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07A62258-16A4-390F-C6A0-631D23E6407B}" dt="2024-03-18T18:13:41.046" v="1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07A62258-16A4-390F-C6A0-631D23E6407B}" dt="2024-03-18T18:14:03.217" v="9" actId="20577"/>
        <pc:sldMkLst>
          <pc:docMk/>
          <pc:sldMk cId="0" sldId="257"/>
        </pc:sldMkLst>
        <pc:spChg chg="mod">
          <ac:chgData name="Scharf, Jason" userId="S::jscharf@syr.gov::a2955c1a-834d-45f4-a24b-1ce392e94d5e" providerId="AD" clId="Web-{07A62258-16A4-390F-C6A0-631D23E6407B}" dt="2024-03-18T18:14:03.217" v="9" actId="20577"/>
          <ac:spMkLst>
            <pc:docMk/>
            <pc:sldMk cId="0" sldId="257"/>
            <ac:spMk id="117" creationId="{00000000-0000-0000-0000-000000000000}"/>
          </ac:spMkLst>
        </pc:spChg>
      </pc:sldChg>
      <pc:sldChg chg="addSp delSp modSp ord">
        <pc:chgData name="Scharf, Jason" userId="S::jscharf@syr.gov::a2955c1a-834d-45f4-a24b-1ce392e94d5e" providerId="AD" clId="Web-{07A62258-16A4-390F-C6A0-631D23E6407B}" dt="2024-03-18T18:25:19.364" v="98" actId="20577"/>
        <pc:sldMkLst>
          <pc:docMk/>
          <pc:sldMk cId="0" sldId="270"/>
        </pc:sldMkLst>
        <pc:spChg chg="mod">
          <ac:chgData name="Scharf, Jason" userId="S::jscharf@syr.gov::a2955c1a-834d-45f4-a24b-1ce392e94d5e" providerId="AD" clId="Web-{07A62258-16A4-390F-C6A0-631D23E6407B}" dt="2024-03-18T18:25:19.364" v="98" actId="20577"/>
          <ac:spMkLst>
            <pc:docMk/>
            <pc:sldMk cId="0" sldId="270"/>
            <ac:spMk id="3" creationId="{991A771D-9CE5-C454-7BDF-F5F98889586D}"/>
          </ac:spMkLst>
        </pc:spChg>
        <pc:spChg chg="add del mod">
          <ac:chgData name="Scharf, Jason" userId="S::jscharf@syr.gov::a2955c1a-834d-45f4-a24b-1ce392e94d5e" providerId="AD" clId="Web-{07A62258-16A4-390F-C6A0-631D23E6407B}" dt="2024-03-18T18:23:36.069" v="40"/>
          <ac:spMkLst>
            <pc:docMk/>
            <pc:sldMk cId="0" sldId="270"/>
            <ac:spMk id="4" creationId="{69116C21-70A0-2153-394F-073AC4225110}"/>
          </ac:spMkLst>
        </pc:spChg>
        <pc:spChg chg="add mod">
          <ac:chgData name="Scharf, Jason" userId="S::jscharf@syr.gov::a2955c1a-834d-45f4-a24b-1ce392e94d5e" providerId="AD" clId="Web-{07A62258-16A4-390F-C6A0-631D23E6407B}" dt="2024-03-18T18:24:53.099" v="92" actId="1076"/>
          <ac:spMkLst>
            <pc:docMk/>
            <pc:sldMk cId="0" sldId="270"/>
            <ac:spMk id="6" creationId="{6AA9E980-4F5A-1B33-F56F-19466ED97C0F}"/>
          </ac:spMkLst>
        </pc:spChg>
        <pc:spChg chg="del">
          <ac:chgData name="Scharf, Jason" userId="S::jscharf@syr.gov::a2955c1a-834d-45f4-a24b-1ce392e94d5e" providerId="AD" clId="Web-{07A62258-16A4-390F-C6A0-631D23E6407B}" dt="2024-03-18T18:22:49.476" v="36"/>
          <ac:spMkLst>
            <pc:docMk/>
            <pc:sldMk cId="0" sldId="270"/>
            <ac:spMk id="248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07A62258-16A4-390F-C6A0-631D23E6407B}" dt="2024-03-18T18:22:33.413" v="33" actId="20577"/>
        <pc:sldMkLst>
          <pc:docMk/>
          <pc:sldMk cId="1538530612" sldId="311"/>
        </pc:sldMkLst>
        <pc:spChg chg="mod">
          <ac:chgData name="Scharf, Jason" userId="S::jscharf@syr.gov::a2955c1a-834d-45f4-a24b-1ce392e94d5e" providerId="AD" clId="Web-{07A62258-16A4-390F-C6A0-631D23E6407B}" dt="2024-03-18T18:22:33.413" v="33" actId="20577"/>
          <ac:spMkLst>
            <pc:docMk/>
            <pc:sldMk cId="1538530612" sldId="311"/>
            <ac:spMk id="109" creationId="{00000000-0000-0000-0000-000000000000}"/>
          </ac:spMkLst>
        </pc:spChg>
      </pc:sldChg>
      <pc:sldChg chg="del">
        <pc:chgData name="Scharf, Jason" userId="S::jscharf@syr.gov::a2955c1a-834d-45f4-a24b-1ce392e94d5e" providerId="AD" clId="Web-{07A62258-16A4-390F-C6A0-631D23E6407B}" dt="2024-03-18T18:14:15.029" v="12"/>
        <pc:sldMkLst>
          <pc:docMk/>
          <pc:sldMk cId="1295737523" sldId="314"/>
        </pc:sldMkLst>
      </pc:sldChg>
      <pc:sldChg chg="del">
        <pc:chgData name="Scharf, Jason" userId="S::jscharf@syr.gov::a2955c1a-834d-45f4-a24b-1ce392e94d5e" providerId="AD" clId="Web-{07A62258-16A4-390F-C6A0-631D23E6407B}" dt="2024-03-18T18:14:12.076" v="10"/>
        <pc:sldMkLst>
          <pc:docMk/>
          <pc:sldMk cId="1416631575" sldId="320"/>
        </pc:sldMkLst>
      </pc:sldChg>
      <pc:sldChg chg="del">
        <pc:chgData name="Scharf, Jason" userId="S::jscharf@syr.gov::a2955c1a-834d-45f4-a24b-1ce392e94d5e" providerId="AD" clId="Web-{07A62258-16A4-390F-C6A0-631D23E6407B}" dt="2024-03-18T18:14:12.076" v="11"/>
        <pc:sldMkLst>
          <pc:docMk/>
          <pc:sldMk cId="3014720097" sldId="321"/>
        </pc:sldMkLst>
      </pc:sldChg>
      <pc:sldChg chg="addSp delSp modSp">
        <pc:chgData name="Scharf, Jason" userId="S::jscharf@syr.gov::a2955c1a-834d-45f4-a24b-1ce392e94d5e" providerId="AD" clId="Web-{07A62258-16A4-390F-C6A0-631D23E6407B}" dt="2024-03-18T18:20:59.493" v="27" actId="20577"/>
        <pc:sldMkLst>
          <pc:docMk/>
          <pc:sldMk cId="1861711390" sldId="323"/>
        </pc:sldMkLst>
        <pc:spChg chg="mod">
          <ac:chgData name="Scharf, Jason" userId="S::jscharf@syr.gov::a2955c1a-834d-45f4-a24b-1ce392e94d5e" providerId="AD" clId="Web-{07A62258-16A4-390F-C6A0-631D23E6407B}" dt="2024-03-18T18:20:59.493" v="27" actId="20577"/>
          <ac:spMkLst>
            <pc:docMk/>
            <pc:sldMk cId="1861711390" sldId="323"/>
            <ac:spMk id="235" creationId="{1CE261B1-D4FD-1669-35B1-FDFE9EDEEBC2}"/>
          </ac:spMkLst>
        </pc:spChg>
        <pc:picChg chg="del">
          <ac:chgData name="Scharf, Jason" userId="S::jscharf@syr.gov::a2955c1a-834d-45f4-a24b-1ce392e94d5e" providerId="AD" clId="Web-{07A62258-16A4-390F-C6A0-631D23E6407B}" dt="2024-03-18T18:16:46.434" v="13"/>
          <ac:picMkLst>
            <pc:docMk/>
            <pc:sldMk cId="1861711390" sldId="323"/>
            <ac:picMk id="2" creationId="{6C411003-F28D-666B-042D-8F2DE7106EE8}"/>
          </ac:picMkLst>
        </pc:picChg>
        <pc:picChg chg="add mod">
          <ac:chgData name="Scharf, Jason" userId="S::jscharf@syr.gov::a2955c1a-834d-45f4-a24b-1ce392e94d5e" providerId="AD" clId="Web-{07A62258-16A4-390F-C6A0-631D23E6407B}" dt="2024-03-18T18:17:26.168" v="21"/>
          <ac:picMkLst>
            <pc:docMk/>
            <pc:sldMk cId="1861711390" sldId="323"/>
            <ac:picMk id="3" creationId="{314C58C6-B5C8-5CE9-A0FB-2E5CB7B53536}"/>
          </ac:picMkLst>
        </pc:picChg>
      </pc:sldChg>
      <pc:sldChg chg="modSp add replId">
        <pc:chgData name="Scharf, Jason" userId="S::jscharf@syr.gov::a2955c1a-834d-45f4-a24b-1ce392e94d5e" providerId="AD" clId="Web-{07A62258-16A4-390F-C6A0-631D23E6407B}" dt="2024-03-18T18:40:55.461" v="320" actId="14100"/>
        <pc:sldMkLst>
          <pc:docMk/>
          <pc:sldMk cId="3319405148" sldId="336"/>
        </pc:sldMkLst>
        <pc:spChg chg="mod">
          <ac:chgData name="Scharf, Jason" userId="S::jscharf@syr.gov::a2955c1a-834d-45f4-a24b-1ce392e94d5e" providerId="AD" clId="Web-{07A62258-16A4-390F-C6A0-631D23E6407B}" dt="2024-03-18T18:40:55.461" v="320" actId="14100"/>
          <ac:spMkLst>
            <pc:docMk/>
            <pc:sldMk cId="3319405148" sldId="336"/>
            <ac:spMk id="3" creationId="{991A771D-9CE5-C454-7BDF-F5F98889586D}"/>
          </ac:spMkLst>
        </pc:spChg>
      </pc:sldChg>
      <pc:sldChg chg="modSp add replId">
        <pc:chgData name="Scharf, Jason" userId="S::jscharf@syr.gov::a2955c1a-834d-45f4-a24b-1ce392e94d5e" providerId="AD" clId="Web-{07A62258-16A4-390F-C6A0-631D23E6407B}" dt="2024-03-18T18:26:46.691" v="174" actId="20577"/>
        <pc:sldMkLst>
          <pc:docMk/>
          <pc:sldMk cId="2354305551" sldId="337"/>
        </pc:sldMkLst>
        <pc:spChg chg="mod">
          <ac:chgData name="Scharf, Jason" userId="S::jscharf@syr.gov::a2955c1a-834d-45f4-a24b-1ce392e94d5e" providerId="AD" clId="Web-{07A62258-16A4-390F-C6A0-631D23E6407B}" dt="2024-03-18T18:26:46.691" v="174" actId="20577"/>
          <ac:spMkLst>
            <pc:docMk/>
            <pc:sldMk cId="2354305551" sldId="337"/>
            <ac:spMk id="3" creationId="{991A771D-9CE5-C454-7BDF-F5F98889586D}"/>
          </ac:spMkLst>
        </pc:spChg>
        <pc:spChg chg="mod">
          <ac:chgData name="Scharf, Jason" userId="S::jscharf@syr.gov::a2955c1a-834d-45f4-a24b-1ce392e94d5e" providerId="AD" clId="Web-{07A62258-16A4-390F-C6A0-631D23E6407B}" dt="2024-03-18T18:25:28.911" v="103" actId="20577"/>
          <ac:spMkLst>
            <pc:docMk/>
            <pc:sldMk cId="2354305551" sldId="337"/>
            <ac:spMk id="6" creationId="{6AA9E980-4F5A-1B33-F56F-19466ED97C0F}"/>
          </ac:spMkLst>
        </pc:spChg>
      </pc:sldChg>
      <pc:sldChg chg="modSp add replId">
        <pc:chgData name="Scharf, Jason" userId="S::jscharf@syr.gov::a2955c1a-834d-45f4-a24b-1ce392e94d5e" providerId="AD" clId="Web-{07A62258-16A4-390F-C6A0-631D23E6407B}" dt="2024-03-18T18:29:09.158" v="240" actId="14100"/>
        <pc:sldMkLst>
          <pc:docMk/>
          <pc:sldMk cId="2900608880" sldId="338"/>
        </pc:sldMkLst>
        <pc:spChg chg="mod">
          <ac:chgData name="Scharf, Jason" userId="S::jscharf@syr.gov::a2955c1a-834d-45f4-a24b-1ce392e94d5e" providerId="AD" clId="Web-{07A62258-16A4-390F-C6A0-631D23E6407B}" dt="2024-03-18T18:29:09.158" v="240" actId="14100"/>
          <ac:spMkLst>
            <pc:docMk/>
            <pc:sldMk cId="2900608880" sldId="338"/>
            <ac:spMk id="3" creationId="{991A771D-9CE5-C454-7BDF-F5F98889586D}"/>
          </ac:spMkLst>
        </pc:spChg>
        <pc:spChg chg="mod">
          <ac:chgData name="Scharf, Jason" userId="S::jscharf@syr.gov::a2955c1a-834d-45f4-a24b-1ce392e94d5e" providerId="AD" clId="Web-{07A62258-16A4-390F-C6A0-631D23E6407B}" dt="2024-03-18T18:27:10.535" v="187" actId="20577"/>
          <ac:spMkLst>
            <pc:docMk/>
            <pc:sldMk cId="2900608880" sldId="338"/>
            <ac:spMk id="6" creationId="{6AA9E980-4F5A-1B33-F56F-19466ED97C0F}"/>
          </ac:spMkLst>
        </pc:spChg>
      </pc:sldChg>
      <pc:sldChg chg="modSp add del replId">
        <pc:chgData name="Scharf, Jason" userId="S::jscharf@syr.gov::a2955c1a-834d-45f4-a24b-1ce392e94d5e" providerId="AD" clId="Web-{07A62258-16A4-390F-C6A0-631D23E6407B}" dt="2024-03-18T18:30:08.235" v="249"/>
        <pc:sldMkLst>
          <pc:docMk/>
          <pc:sldMk cId="519235776" sldId="339"/>
        </pc:sldMkLst>
        <pc:spChg chg="mod">
          <ac:chgData name="Scharf, Jason" userId="S::jscharf@syr.gov::a2955c1a-834d-45f4-a24b-1ce392e94d5e" providerId="AD" clId="Web-{07A62258-16A4-390F-C6A0-631D23E6407B}" dt="2024-03-18T18:29:47.955" v="246" actId="20577"/>
          <ac:spMkLst>
            <pc:docMk/>
            <pc:sldMk cId="519235776" sldId="339"/>
            <ac:spMk id="3" creationId="{991A771D-9CE5-C454-7BDF-F5F98889586D}"/>
          </ac:spMkLst>
        </pc:spChg>
        <pc:spChg chg="mod">
          <ac:chgData name="Scharf, Jason" userId="S::jscharf@syr.gov::a2955c1a-834d-45f4-a24b-1ce392e94d5e" providerId="AD" clId="Web-{07A62258-16A4-390F-C6A0-631D23E6407B}" dt="2024-03-18T18:29:32.892" v="243" actId="20577"/>
          <ac:spMkLst>
            <pc:docMk/>
            <pc:sldMk cId="519235776" sldId="339"/>
            <ac:spMk id="6" creationId="{6AA9E980-4F5A-1B33-F56F-19466ED97C0F}"/>
          </ac:spMkLst>
        </pc:spChg>
      </pc:sldChg>
      <pc:sldChg chg="addSp modSp add replId">
        <pc:chgData name="Scharf, Jason" userId="S::jscharf@syr.gov::a2955c1a-834d-45f4-a24b-1ce392e94d5e" providerId="AD" clId="Web-{07A62258-16A4-390F-C6A0-631D23E6407B}" dt="2024-03-18T18:40:19.743" v="315" actId="20577"/>
        <pc:sldMkLst>
          <pc:docMk/>
          <pc:sldMk cId="2454911624" sldId="340"/>
        </pc:sldMkLst>
        <pc:spChg chg="mod">
          <ac:chgData name="Scharf, Jason" userId="S::jscharf@syr.gov::a2955c1a-834d-45f4-a24b-1ce392e94d5e" providerId="AD" clId="Web-{07A62258-16A4-390F-C6A0-631D23E6407B}" dt="2024-03-18T18:40:19.743" v="315" actId="20577"/>
          <ac:spMkLst>
            <pc:docMk/>
            <pc:sldMk cId="2454911624" sldId="340"/>
            <ac:spMk id="3" creationId="{991A771D-9CE5-C454-7BDF-F5F98889586D}"/>
          </ac:spMkLst>
        </pc:spChg>
        <pc:picChg chg="add mod modCrop">
          <ac:chgData name="Scharf, Jason" userId="S::jscharf@syr.gov::a2955c1a-834d-45f4-a24b-1ce392e94d5e" providerId="AD" clId="Web-{07A62258-16A4-390F-C6A0-631D23E6407B}" dt="2024-03-18T18:38:37.088" v="302"/>
          <ac:picMkLst>
            <pc:docMk/>
            <pc:sldMk cId="2454911624" sldId="340"/>
            <ac:picMk id="2" creationId="{279D877A-24FD-823F-8848-6B6F838DAF0E}"/>
          </ac:picMkLst>
        </pc:picChg>
      </pc:sldChg>
      <pc:sldChg chg="add del replId">
        <pc:chgData name="Scharf, Jason" userId="S::jscharf@syr.gov::a2955c1a-834d-45f4-a24b-1ce392e94d5e" providerId="AD" clId="Web-{07A62258-16A4-390F-C6A0-631D23E6407B}" dt="2024-03-18T18:30:10.673" v="250"/>
        <pc:sldMkLst>
          <pc:docMk/>
          <pc:sldMk cId="409936269" sldId="341"/>
        </pc:sldMkLst>
      </pc:sldChg>
    </pc:docChg>
  </pc:docChgLst>
  <pc:docChgLst>
    <pc:chgData name="Scharf, Jason" userId="S::jscharf@syr.gov::a2955c1a-834d-45f4-a24b-1ce392e94d5e" providerId="AD" clId="Web-{94F98A0E-A34A-38EE-4592-132D50F96634}"/>
    <pc:docChg chg="modSld">
      <pc:chgData name="Scharf, Jason" userId="S::jscharf@syr.gov::a2955c1a-834d-45f4-a24b-1ce392e94d5e" providerId="AD" clId="Web-{94F98A0E-A34A-38EE-4592-132D50F96634}" dt="2024-03-19T18:20:42.949" v="16" actId="20577"/>
      <pc:docMkLst>
        <pc:docMk/>
      </pc:docMkLst>
      <pc:sldChg chg="modSp">
        <pc:chgData name="Scharf, Jason" userId="S::jscharf@syr.gov::a2955c1a-834d-45f4-a24b-1ce392e94d5e" providerId="AD" clId="Web-{94F98A0E-A34A-38EE-4592-132D50F96634}" dt="2024-03-19T18:20:42.949" v="16" actId="20577"/>
        <pc:sldMkLst>
          <pc:docMk/>
          <pc:sldMk cId="0" sldId="256"/>
        </pc:sldMkLst>
        <pc:spChg chg="mod">
          <ac:chgData name="Scharf, Jason" userId="S::jscharf@syr.gov::a2955c1a-834d-45f4-a24b-1ce392e94d5e" providerId="AD" clId="Web-{94F98A0E-A34A-38EE-4592-132D50F96634}" dt="2024-03-19T18:20:42.949" v="16" actId="20577"/>
          <ac:spMkLst>
            <pc:docMk/>
            <pc:sldMk cId="0" sldId="256"/>
            <ac:spMk id="109" creationId="{00000000-0000-0000-0000-000000000000}"/>
          </ac:spMkLst>
        </pc:spChg>
      </pc:sldChg>
      <pc:sldChg chg="modSp">
        <pc:chgData name="Scharf, Jason" userId="S::jscharf@syr.gov::a2955c1a-834d-45f4-a24b-1ce392e94d5e" providerId="AD" clId="Web-{94F98A0E-A34A-38EE-4592-132D50F96634}" dt="2024-03-19T18:20:19.121" v="13" actId="20577"/>
        <pc:sldMkLst>
          <pc:docMk/>
          <pc:sldMk cId="2900608880" sldId="338"/>
        </pc:sldMkLst>
        <pc:spChg chg="mod">
          <ac:chgData name="Scharf, Jason" userId="S::jscharf@syr.gov::a2955c1a-834d-45f4-a24b-1ce392e94d5e" providerId="AD" clId="Web-{94F98A0E-A34A-38EE-4592-132D50F96634}" dt="2024-03-19T18:20:19.121" v="13" actId="20577"/>
          <ac:spMkLst>
            <pc:docMk/>
            <pc:sldMk cId="2900608880" sldId="338"/>
            <ac:spMk id="3" creationId="{991A771D-9CE5-C454-7BDF-F5F9888958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957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4818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369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98eb1c976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98eb1c976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57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e221b901c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fd41b712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9277ff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6665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22555230c4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86810c52c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dbab3d78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96f439572b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96f439572b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328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4011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13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2dadd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192dadd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ADB46789-3C4F-71E5-9093-79120116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357e2b91f_0_8:notes">
            <a:extLst>
              <a:ext uri="{FF2B5EF4-FFF2-40B4-BE49-F238E27FC236}">
                <a16:creationId xmlns:a16="http://schemas.microsoft.com/office/drawing/2014/main" id="{467E37E3-8317-DF6E-3655-4643921F4C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357e2b91f_0_8:notes">
            <a:extLst>
              <a:ext uri="{FF2B5EF4-FFF2-40B4-BE49-F238E27FC236}">
                <a16:creationId xmlns:a16="http://schemas.microsoft.com/office/drawing/2014/main" id="{4CE4D4EA-9F2D-195B-AA09-41C18E40D6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224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7c11150254_3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14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62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37592578d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37592578d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430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marL="914400" lvl="1" indent="-3048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371600" lvl="2" indent="-3048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1828800" lvl="3" indent="-304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3048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marL="2743200" lvl="5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2400" b="1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 b="0" i="0" u="none" strike="noStrike" cap="non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w="28575" cap="flat" cmpd="sng">
            <a:solidFill>
              <a:srgbClr val="0628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gDLFCOLOProoCBpBn0z1BNEq_s4dnl63/view?usp=drive_li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s3xhyZoO1ax0dUMLOUZb-w670vl6V8Yf4fsVFhvGYH8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oIo5eBeYepGn45VDKTRWqBT8QxFT_ETiJDDvdzLhto/edit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city.syrgov.net/wp-content/uploads/2020/12/Executive-Order-No2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048546"/>
            <a:ext cx="9144000" cy="30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4800" b="1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 </a:t>
            </a:r>
            <a:endParaRPr sz="4800" b="1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115000"/>
              </a:lnSpc>
              <a:buClr>
                <a:srgbClr val="F2F2F2"/>
              </a:buClr>
              <a:buSzPts val="6600"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#60</a:t>
            </a:r>
            <a:br>
              <a:rPr lang="en" sz="3000">
                <a:latin typeface="Libre Baskerville"/>
                <a:ea typeface="Libre Baskerville"/>
                <a:cs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03/19/2024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3910958" cy="365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We wanted to give members a chance to decide if they would like to commit to serving on the Surveillance Tech Working Group for another year.</a:t>
            </a:r>
            <a:br>
              <a:rPr lang="en"/>
            </a:br>
            <a:endParaRPr lang="en"/>
          </a:p>
          <a:p>
            <a:pPr marL="285750" lvl="1" indent="-285750">
              <a:buChar char="•"/>
            </a:pPr>
            <a:r>
              <a:rPr lang="en"/>
              <a:t>We're not pushing members out, but want to make sure that the current expectations line up with availability and interest.</a:t>
            </a:r>
          </a:p>
          <a:p>
            <a:pPr marL="285750" lvl="1" indent="-285750">
              <a:buChar char="•"/>
            </a:pPr>
            <a:endParaRPr lang="en"/>
          </a:p>
          <a:p>
            <a:pPr marL="285750" lvl="1" indent="-285750">
              <a:buChar char="•"/>
            </a:pPr>
            <a:r>
              <a:rPr lang="en"/>
              <a:t>If you are interested in continuing to be a member, please sign and return </a:t>
            </a:r>
            <a:r>
              <a:rPr lang="en">
                <a:hlinkClick r:id="rId3"/>
              </a:rPr>
              <a:t>STWG Agreement</a:t>
            </a:r>
            <a:r>
              <a:rPr lang="en"/>
              <a:t> to our next meeting on ________.</a:t>
            </a:r>
          </a:p>
          <a:p>
            <a:pPr lvl="1"/>
            <a:endParaRPr lang="en" sz="900"/>
          </a:p>
        </p:txBody>
      </p:sp>
      <p:sp>
        <p:nvSpPr>
          <p:cNvPr id="6" name="Google Shape;248;p31">
            <a:extLst>
              <a:ext uri="{FF2B5EF4-FFF2-40B4-BE49-F238E27FC236}">
                <a16:creationId xmlns:a16="http://schemas.microsoft.com/office/drawing/2014/main" id="{6AA9E980-4F5A-1B33-F56F-19466ED97C0F}"/>
              </a:ext>
            </a:extLst>
          </p:cNvPr>
          <p:cNvSpPr txBox="1">
            <a:spLocks/>
          </p:cNvSpPr>
          <p:nvPr/>
        </p:nvSpPr>
        <p:spPr>
          <a:xfrm>
            <a:off x="2283661" y="671324"/>
            <a:ext cx="6743164" cy="5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600" b="1">
                <a:solidFill>
                  <a:srgbClr val="B98E00"/>
                </a:solidFill>
                <a:latin typeface="Times"/>
                <a:cs typeface="Times"/>
                <a:sym typeface="Times"/>
              </a:rPr>
              <a:t>Yearly Review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D877A-24FD-823F-8848-6B6F838DA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02" b="28095"/>
          <a:stretch/>
        </p:blipFill>
        <p:spPr>
          <a:xfrm>
            <a:off x="4884576" y="1347107"/>
            <a:ext cx="4052994" cy="3698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91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" sz="2100" b="1"/>
              <a:t>Proposed Revisions to Executive Order #2</a:t>
            </a:r>
            <a:endParaRPr lang="en-US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9FE0-EB20-9BC5-C793-B392950D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977" y="1582538"/>
            <a:ext cx="8123767" cy="405809"/>
          </a:xfrm>
        </p:spPr>
        <p:txBody>
          <a:bodyPr/>
          <a:lstStyle/>
          <a:p>
            <a:pPr marL="114300" indent="0">
              <a:buNone/>
            </a:pPr>
            <a:r>
              <a:rPr lang="en-US" sz="1400"/>
              <a:t>Proposed revisions have been made in a </a:t>
            </a:r>
            <a:r>
              <a:rPr lang="en-US" sz="1400">
                <a:hlinkClick r:id="rId3"/>
              </a:rPr>
              <a:t>Google Document HERE</a:t>
            </a:r>
            <a:endParaRPr lang="en-US" sz="1400"/>
          </a:p>
          <a:p>
            <a:endParaRPr lang="en-US" sz="1700"/>
          </a:p>
          <a:p>
            <a:endParaRPr lang="en-US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AD897-6E17-775F-CC13-62B07AFF1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0321" y="1988460"/>
            <a:ext cx="4814185" cy="3049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46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8197207" cy="15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Finalize the group's recommendations and send to Mayor Walsh for his review and determination.</a:t>
            </a:r>
          </a:p>
          <a:p>
            <a:pPr lvl="1"/>
            <a:endParaRPr lang="en" sz="900"/>
          </a:p>
          <a:p>
            <a:pPr lvl="1"/>
            <a:endParaRPr lang="en" sz="900"/>
          </a:p>
        </p:txBody>
      </p:sp>
    </p:spTree>
    <p:extLst>
      <p:ext uri="{BB962C8B-B14F-4D97-AF65-F5344CB8AC3E}">
        <p14:creationId xmlns:p14="http://schemas.microsoft.com/office/powerpoint/2010/main" val="331940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Reference Slides</a:t>
            </a:r>
            <a:endParaRPr lang="en-US">
              <a:solidFill>
                <a:srgbClr val="000000"/>
              </a:solidFill>
              <a:ea typeface="Libre Baskerville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12061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</a:t>
            </a: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Grandfathered in because the request was made before review process</a:t>
            </a:r>
            <a:endParaRPr lang="en"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6136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technology 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  </a:t>
            </a:r>
            <a:r>
              <a:rPr lang="en" sz="1500" b="1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50494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 err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sz="1500" b="1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 err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Social Media monitoring of violent posts.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staff met with STWG on 6/21/2022.</a:t>
            </a:r>
            <a:endParaRPr sz="150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 err="1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Dataminr</a:t>
            </a:r>
            <a:r>
              <a:rPr lang="en" sz="1500">
                <a:solidFill>
                  <a:srgbClr val="1F497D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 then removed their offer of service on 6/21/2022.</a:t>
            </a:r>
            <a:endParaRPr sz="1500">
              <a:solidFill>
                <a:srgbClr val="1F497D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Rubicon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Vehicle route optimization software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9/27/22 and this was determined to not be a form of Surveillance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●"/>
            </a:pPr>
            <a:r>
              <a:rPr lang="en" sz="1500" b="1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Opticom</a:t>
            </a: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Software that in an event of an emergency the Fire Department could switch the traffic lights on their route to turn green for them.</a:t>
            </a:r>
            <a:endParaRPr sz="1500">
              <a:solidFill>
                <a:srgbClr val="1F497D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1F497D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STWG met on 12/06/22 and this was determined to not be a form of Surveillance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2792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23850">
              <a:buClr>
                <a:srgbClr val="062858"/>
              </a:buClr>
              <a:buSzPts val="1500"/>
              <a:buFont typeface="Calibri"/>
              <a:buChar char="●"/>
            </a:pPr>
            <a:r>
              <a:rPr lang="en" sz="1500" b="1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Body-Worn Camera's (Code Enforcement):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 lang="en-US"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in Sept. 2023</a:t>
            </a:r>
            <a:endParaRPr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  <a:p>
            <a:pPr marL="914400" lvl="1" indent="-323850"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00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signed a letter stating that he is in agreement with the groups determination.</a:t>
            </a:r>
            <a:endParaRPr lang="en" sz="1500">
              <a:solidFill>
                <a:schemeClr val="accent1"/>
              </a:solidFill>
              <a:highlight>
                <a:srgbClr val="00FFFF"/>
              </a:highlight>
              <a:latin typeface="Twentieth Century"/>
              <a:ea typeface="Twentieth Century"/>
              <a:cs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419722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b="1"/>
              <a:t>Internal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4559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dt" idx="4294967295"/>
          </p:nvPr>
        </p:nvSpPr>
        <p:spPr>
          <a:xfrm>
            <a:off x="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4294967295"/>
          </p:nvPr>
        </p:nvSpPr>
        <p:spPr>
          <a:xfrm>
            <a:off x="5029200" y="261938"/>
            <a:ext cx="4114800" cy="58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</a:rPr>
              <a:t>Automated Speed &amp; Redlight Enforcement Technologies</a:t>
            </a:r>
            <a:endParaRPr lang="en-US">
              <a:solidFill>
                <a:schemeClr val="accent1"/>
              </a:solidFill>
            </a:endParaRP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ea typeface="Twentieth Century"/>
              </a:rPr>
              <a:t>Long Term Planning</a:t>
            </a:r>
          </a:p>
          <a:p>
            <a:pPr marL="444500" lvl="1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</a:rPr>
              <a:t>Coming</a:t>
            </a: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Up</a:t>
            </a:r>
            <a:endParaRPr lang="en"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444500" indent="-342900">
              <a:buClr>
                <a:srgbClr val="062858"/>
              </a:buClr>
              <a:buSzPts val="2000"/>
              <a:buFont typeface="Arial"/>
              <a:buChar char="•"/>
            </a:pPr>
            <a:r>
              <a:rPr lang="en" sz="20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chemeClr val="accent1"/>
              </a:solidFill>
              <a:latin typeface="Twentieth Century"/>
              <a:ea typeface="Twentieth Century"/>
              <a:cs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sz="2300" b="1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 sz="1100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2341391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name="adj1" fmla="val 1140"/>
              <a:gd name="adj2" fmla="val 57386"/>
            </a:avLst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name="adj1" fmla="val -24197"/>
              <a:gd name="adj2" fmla="val 58021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name="adj1" fmla="val 1261"/>
              <a:gd name="adj2" fmla="val 57813"/>
            </a:avLst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4045050" y="3786375"/>
            <a:ext cx="508800" cy="5088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lang="en-US" sz="1100">
              <a:solidFill>
                <a:srgbClr val="434343"/>
              </a:solidFill>
              <a:latin typeface="Nunito"/>
              <a:ea typeface="Nunito"/>
              <a:cs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– June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000706"/>
            <a:ext cx="2897400" cy="229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 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sym typeface="Nunito"/>
              </a:rPr>
              <a:t> ✅</a:t>
            </a:r>
            <a:r>
              <a:rPr lang="en" sz="1300" b="1">
                <a:solidFill>
                  <a:schemeClr val="accent1"/>
                </a:solidFill>
                <a:highlight>
                  <a:srgbClr val="00FF00"/>
                </a:highlight>
                <a:ea typeface="Nunito"/>
                <a:sym typeface="Nunito"/>
              </a:rPr>
              <a:t>(Complete)</a:t>
            </a:r>
            <a:endParaRPr lang="en" sz="1300">
              <a:solidFill>
                <a:schemeClr val="accent1"/>
              </a:solidFill>
              <a:ea typeface="Nunito"/>
            </a:endParaRPr>
          </a:p>
          <a:p>
            <a:pPr marL="457200" indent="-317500" algn="ctr">
              <a:spcBef>
                <a:spcPts val="1000"/>
              </a:spcBef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 lang="en-US">
              <a:solidFill>
                <a:srgbClr val="053259"/>
              </a:solidFill>
              <a:latin typeface="Nunito"/>
              <a:ea typeface="Nunito"/>
              <a:cs typeface="Nunito"/>
            </a:endParaRPr>
          </a:p>
          <a:p>
            <a:pPr marL="457200" indent="-317500" algn="ctr"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 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spcBef>
                <a:spcPts val="1000"/>
              </a:spcBef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doing </a:t>
            </a:r>
            <a:r>
              <a:rPr lang="en" b="1" err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Surv</a:t>
            </a:r>
            <a:r>
              <a:rPr lang="en" b="1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2022 – December 2023)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623100" y="4332775"/>
            <a:ext cx="13527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– September 2022)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lang="en" b="1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ctr" rtl="0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lang="en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 </a:t>
            </a:r>
            <a:r>
              <a:rPr lang="en" sz="1300" b="1">
                <a:solidFill>
                  <a:schemeClr val="accent5"/>
                </a:solidFill>
                <a:ea typeface="Nunito"/>
                <a:sym typeface="Nunito"/>
              </a:rPr>
              <a:t>✅</a:t>
            </a:r>
            <a:r>
              <a:rPr lang="en" b="1">
                <a:solidFill>
                  <a:schemeClr val="accent1"/>
                </a:solidFill>
                <a:highlight>
                  <a:srgbClr val="00FF00"/>
                </a:highlight>
                <a:latin typeface="Nunito"/>
                <a:ea typeface="Nunito"/>
                <a:cs typeface="Nunito"/>
                <a:sym typeface="Nunito"/>
              </a:rPr>
              <a:t>(Complete)</a:t>
            </a:r>
            <a:endParaRPr lang="en-US" b="1">
              <a:solidFill>
                <a:schemeClr val="accent1"/>
              </a:solidFill>
              <a:highlight>
                <a:srgbClr val="00FF00"/>
              </a:highlight>
              <a:latin typeface="Nunito"/>
              <a:ea typeface="Nunito"/>
              <a:cs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lang="en" b="1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indent="-317500" algn="ctr">
              <a:spcBef>
                <a:spcPts val="1000"/>
              </a:spcBef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 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>
              <a:buClr>
                <a:srgbClr val="B98E00"/>
              </a:buClr>
              <a:buSzPts val="4000"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Planning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6731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name="adj1" fmla="val -8095"/>
              <a:gd name="adj2" fmla="val 63526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 flipV="1">
            <a:off x="781" y="4024106"/>
            <a:ext cx="4825619" cy="32817"/>
          </a:xfrm>
          <a:prstGeom prst="straightConnector1">
            <a:avLst/>
          </a:prstGeom>
          <a:noFill/>
          <a:ln w="38100" cap="flat" cmpd="sng">
            <a:solidFill>
              <a:srgbClr val="0532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rgbClr val="0532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lang="en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77591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2305975" y="310875"/>
            <a:ext cx="67350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Definition</a:t>
            </a:r>
            <a:endParaRPr sz="3600" b="1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3" name="Google Shape;223;p27"/>
          <p:cNvSpPr txBox="1"/>
          <p:nvPr/>
        </p:nvSpPr>
        <p:spPr>
          <a:xfrm>
            <a:off x="228600" y="1017375"/>
            <a:ext cx="8686800" cy="4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Definition of a Surveillance Technology (According to </a:t>
            </a:r>
            <a:r>
              <a:rPr lang="en" sz="17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Mayor’s Executive Order on Surveillance Technology</a:t>
            </a:r>
            <a:r>
              <a:rPr lang="en" sz="1700" b="1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)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3655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wentieth Century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Technologies that “observe or analyze the movements, behavior, or actions of identifiable individuals in a manner that is reasonably likely to raise concerns about civil liberties, freedom of speech or association, racial equity or social justice.”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076842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Meeting slides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29123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510035" y="1246279"/>
            <a:ext cx="8074743" cy="33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Drone Technology – SPD through a LETECH grant</a:t>
            </a:r>
            <a:endParaRPr lang="en-US"/>
          </a:p>
          <a:p>
            <a:pPr marL="285750" lvl="2" indent="-285750">
              <a:buChar char="•"/>
            </a:pPr>
            <a:r>
              <a:rPr lang="en"/>
              <a:t>       "The deployment of drones will be in two manners, a stationary drone that will launch from a set location and fly to the scene of an emergency call or a drone in a trunk where an officer can quickly deploy a drone and begin flying over the location of an emergency call." </a:t>
            </a:r>
          </a:p>
          <a:p>
            <a:pPr marL="285750" lvl="1" indent="-285750">
              <a:buChar char="•"/>
            </a:pPr>
            <a:endParaRPr lang="en"/>
          </a:p>
          <a:p>
            <a:pPr lvl="1"/>
            <a:endParaRPr lang="en" sz="900"/>
          </a:p>
          <a:p>
            <a:pPr lvl="1"/>
            <a:endParaRPr lang="en" sz="900"/>
          </a:p>
        </p:txBody>
      </p:sp>
      <p:sp>
        <p:nvSpPr>
          <p:cNvPr id="236" name="Google Shape;236;p29"/>
          <p:cNvSpPr txBox="1"/>
          <p:nvPr/>
        </p:nvSpPr>
        <p:spPr>
          <a:xfrm>
            <a:off x="457200" y="685452"/>
            <a:ext cx="7310713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sz="2200" b="1">
                <a:solidFill>
                  <a:srgbClr val="062858"/>
                </a:solidFill>
                <a:latin typeface="Twentieth Century"/>
              </a:rPr>
              <a:t>Technologies in the Queue</a:t>
            </a:r>
            <a:endParaRPr lang="en-US" err="1"/>
          </a:p>
          <a:p>
            <a:endParaRPr lang="en" sz="2200" b="1">
              <a:solidFill>
                <a:srgbClr val="062858"/>
              </a:solidFill>
              <a:latin typeface="Twentieth Century"/>
            </a:endParaRPr>
          </a:p>
        </p:txBody>
      </p:sp>
    </p:spTree>
    <p:extLst>
      <p:ext uri="{BB962C8B-B14F-4D97-AF65-F5344CB8AC3E}">
        <p14:creationId xmlns:p14="http://schemas.microsoft.com/office/powerpoint/2010/main" val="340762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>
                <a:solidFill>
                  <a:srgbClr val="F2F2F2"/>
                </a:solidFill>
                <a:sym typeface="Libre Baskerville"/>
              </a:rPr>
              <a:t>Automated Speed &amp; Redlight Enforcement Technologies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3471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7387730" y="1102001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84988" y="271275"/>
            <a:ext cx="8841962" cy="12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" sz="2400">
                <a:solidFill>
                  <a:srgbClr val="B98E00"/>
                </a:solidFill>
                <a:ea typeface="Times"/>
                <a:sym typeface="Times"/>
              </a:rPr>
              <a:t>Automated Speed &amp; Redlight Enforcement Technologies (DPW)</a:t>
            </a:r>
            <a:endParaRPr lang="en" sz="2400" b="1">
              <a:solidFill>
                <a:srgbClr val="B98E00"/>
              </a:solidFill>
              <a:latin typeface="Times"/>
              <a:ea typeface="Times"/>
              <a:cs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457200" y="1141325"/>
            <a:ext cx="7573500" cy="3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101" name="Google Shape;101;p15"/>
          <p:cNvGraphicFramePr/>
          <p:nvPr>
            <p:extLst>
              <p:ext uri="{D42A27DB-BD31-4B8C-83A1-F6EECF244321}">
                <p14:modId xmlns:p14="http://schemas.microsoft.com/office/powerpoint/2010/main" val="517413851"/>
              </p:ext>
            </p:extLst>
          </p:nvPr>
        </p:nvGraphicFramePr>
        <p:xfrm>
          <a:off x="122825" y="843625"/>
          <a:ext cx="8904175" cy="40712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6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41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Applicant name: </a:t>
                      </a:r>
                      <a:r>
                        <a:rPr lang="en" sz="900" i="1">
                          <a:solidFill>
                            <a:srgbClr val="062858"/>
                          </a:solidFill>
                        </a:rPr>
                        <a:t>DPW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Company:</a:t>
                      </a:r>
                      <a:r>
                        <a:rPr lang="en" sz="900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900" i="1">
                          <a:solidFill>
                            <a:schemeClr val="dk1"/>
                          </a:solidFill>
                        </a:rPr>
                        <a:t>Not selected yet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Sponsoring Department: DPW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Application Date: 11/14/23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Partner Organization/Technologies: </a:t>
                      </a:r>
                      <a:endParaRPr lang="en" sz="900" i="1">
                        <a:solidFill>
                          <a:srgbClr val="000000"/>
                        </a:solidFill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Arial"/>
                        <a:buNone/>
                      </a:pPr>
                      <a:r>
                        <a:rPr lang="en" sz="1000" i="1">
                          <a:solidFill>
                            <a:srgbClr val="000000"/>
                          </a:solidFill>
                        </a:rPr>
                        <a:t>Syracuse Police Department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endParaRPr sz="900" i="1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Proof of Concept Demonstration?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Technology Implementation?                                 X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Exempt?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053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Technology Purpose:</a:t>
                      </a:r>
                      <a:r>
                        <a:rPr lang="en" sz="900"/>
                        <a:t> </a:t>
                      </a:r>
                      <a:r>
                        <a:rPr lang="en" sz="900" i="1"/>
                        <a:t>S</a:t>
                      </a:r>
                      <a:r>
                        <a:rPr lang="en" sz="900" b="0" i="1" u="none" strike="noStrike" noProof="0">
                          <a:latin typeface="Arial"/>
                        </a:rPr>
                        <a:t>upport pedestrian safety near school campuses</a:t>
                      </a:r>
                      <a:endParaRPr sz="9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Operation/Implementation description: 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Automated speed and redlight enforcement technologies around school zones and automated bus stop arm cameras on all school buses.</a:t>
                      </a:r>
                      <a:endParaRPr lang="en" i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99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Data Management Plan: </a:t>
                      </a: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1">
                          <a:solidFill>
                            <a:schemeClr val="accent1"/>
                          </a:solidFill>
                        </a:rPr>
                        <a:t>Not determined yet</a:t>
                      </a:r>
                      <a:endParaRPr sz="900" i="0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>
                        <a:solidFill>
                          <a:schemeClr val="accent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Cloud vs on prem: 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lang="en"/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Intended Operation: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Automated speed and redlight enforcement technologies capture videos of vehicles that do not stop for the stop lights around school zones and bus arm stop signs on school buses.</a:t>
                      </a:r>
                      <a:endParaRPr lang="en" sz="10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Maintainability/Scalability/Reliability/Vulnerabilities: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Cybersecurity Plan: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Broader Impacts/Unintended Consequences/Concerns: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endParaRPr sz="1000" i="1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88888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Who is the audience for this system?: </a:t>
                      </a: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Syracuse Police Dept.</a:t>
                      </a:r>
                      <a:endParaRPr lang="en" sz="900" i="1">
                        <a:solidFill>
                          <a:srgbClr val="062858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How many units/how is the system deployed?:  </a:t>
                      </a:r>
                      <a:r>
                        <a:rPr lang="en" sz="1000" b="0" i="1" u="none" strike="noStrike" noProof="0">
                          <a:solidFill>
                            <a:schemeClr val="dk1"/>
                          </a:solidFill>
                          <a:latin typeface="Arial"/>
                        </a:rPr>
                        <a:t>70 static locations and 170 school buses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Volume, size and type of data: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" sz="1000" i="1">
                          <a:solidFill>
                            <a:schemeClr val="dk1"/>
                          </a:solidFill>
                        </a:rPr>
                        <a:t>Video footage, the size and volume of this has not been determined yet.</a:t>
                      </a:r>
                      <a:endParaRPr sz="1000" i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Length of time application is expected to be used: </a:t>
                      </a:r>
                      <a:br>
                        <a:rPr lang="en" sz="1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800" b="0" i="1" u="none" strike="noStrike" noProof="0">
                          <a:solidFill>
                            <a:schemeClr val="accent1"/>
                          </a:solidFill>
                          <a:latin typeface="Arial"/>
                        </a:rPr>
                        <a:t>Not determined yet</a:t>
                      </a:r>
                      <a:br>
                        <a:rPr lang="en-US" sz="800" b="0" i="1" u="none" strike="noStrike" noProof="0">
                          <a:solidFill>
                            <a:srgbClr val="062858"/>
                          </a:solidFill>
                          <a:latin typeface="Arial"/>
                        </a:rPr>
                      </a:br>
                      <a:endParaRPr lang="en" sz="1000">
                        <a:solidFill>
                          <a:srgbClr val="062858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" name="Google Shape;102;p15"/>
          <p:cNvSpPr/>
          <p:nvPr/>
        </p:nvSpPr>
        <p:spPr>
          <a:xfrm>
            <a:off x="7387736" y="920525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7387727" y="1283496"/>
            <a:ext cx="151500" cy="159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047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25C202C3-5192-13BA-7128-5AE84C77D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>
            <a:extLst>
              <a:ext uri="{FF2B5EF4-FFF2-40B4-BE49-F238E27FC236}">
                <a16:creationId xmlns:a16="http://schemas.microsoft.com/office/drawing/2014/main" id="{14040CFD-E120-1BAF-3904-320EB274180E}"/>
              </a:ext>
            </a:extLst>
          </p:cNvPr>
          <p:cNvSpPr txBox="1">
            <a:spLocks noGrp="1"/>
          </p:cNvSpPr>
          <p:nvPr>
            <p:ph type="dt" idx="4294967295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9">
            <a:extLst>
              <a:ext uri="{FF2B5EF4-FFF2-40B4-BE49-F238E27FC236}">
                <a16:creationId xmlns:a16="http://schemas.microsoft.com/office/drawing/2014/main" id="{1CE261B1-D4FD-1669-35B1-FDFE9EDEEBC2}"/>
              </a:ext>
            </a:extLst>
          </p:cNvPr>
          <p:cNvSpPr txBox="1"/>
          <p:nvPr/>
        </p:nvSpPr>
        <p:spPr>
          <a:xfrm>
            <a:off x="470348" y="579529"/>
            <a:ext cx="6247817" cy="1269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r>
              <a:rPr lang="en" sz="1600" b="1"/>
              <a:t>Guidelines Review:</a:t>
            </a:r>
            <a:br>
              <a:rPr lang="en" sz="1600" b="1"/>
            </a:br>
            <a:endParaRPr lang="en" sz="1600" b="1"/>
          </a:p>
          <a:p>
            <a:pPr lvl="1"/>
            <a:endParaRPr lang="en"/>
          </a:p>
          <a:p>
            <a:pPr marL="285750" lvl="1" indent="-285750">
              <a:buChar char="•"/>
            </a:pPr>
            <a:r>
              <a:rPr lang="en"/>
              <a:t>Draft Guidelines: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4C58C6-B5C8-5CE9-A0FB-2E5CB7B53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434" y="1742576"/>
            <a:ext cx="4488357" cy="3278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7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285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" sz="4800" b="1">
                <a:solidFill>
                  <a:srgbClr val="F2F2F2"/>
                </a:solidFill>
                <a:latin typeface="Libre Baskerville"/>
                <a:sym typeface="Libre Baskerville"/>
              </a:rPr>
              <a:t>Long Term Planning</a:t>
            </a:r>
            <a:endParaRPr lang="en-US"/>
          </a:p>
        </p:txBody>
      </p:sp>
      <p:sp>
        <p:nvSpPr>
          <p:cNvPr id="110" name="Google Shape;11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3853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8074743" cy="15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When we are not actively reviewing a new technology, how does the group feel about changing meetings to be monthly instead of bi-weekly?</a:t>
            </a:r>
          </a:p>
          <a:p>
            <a:pPr lvl="1"/>
            <a:endParaRPr lang="en" sz="900"/>
          </a:p>
        </p:txBody>
      </p:sp>
      <p:sp>
        <p:nvSpPr>
          <p:cNvPr id="6" name="Google Shape;248;p31">
            <a:extLst>
              <a:ext uri="{FF2B5EF4-FFF2-40B4-BE49-F238E27FC236}">
                <a16:creationId xmlns:a16="http://schemas.microsoft.com/office/drawing/2014/main" id="{6AA9E980-4F5A-1B33-F56F-19466ED97C0F}"/>
              </a:ext>
            </a:extLst>
          </p:cNvPr>
          <p:cNvSpPr txBox="1">
            <a:spLocks/>
          </p:cNvSpPr>
          <p:nvPr/>
        </p:nvSpPr>
        <p:spPr>
          <a:xfrm>
            <a:off x="2283661" y="671324"/>
            <a:ext cx="6743164" cy="5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600" b="1">
                <a:solidFill>
                  <a:srgbClr val="B98E00"/>
                </a:solidFill>
                <a:latin typeface="Times"/>
                <a:cs typeface="Times"/>
                <a:sym typeface="Times"/>
              </a:rPr>
              <a:t>Meeting Cadence</a:t>
            </a:r>
            <a:endParaRPr lang="en-US"/>
          </a:p>
          <a:p>
            <a:pPr algn="l">
              <a:buSzPts val="1100"/>
              <a:buFont typeface="Arial"/>
              <a:buNone/>
            </a:pPr>
            <a:endParaRPr lang="en-US" sz="3600" b="1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8074743" cy="15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If there is no technology to review at the monthly meeting, what are the group's thoughts on:</a:t>
            </a:r>
            <a:br>
              <a:rPr lang="en"/>
            </a:br>
            <a:endParaRPr lang="en"/>
          </a:p>
          <a:p>
            <a:pPr marL="285750" lvl="6" indent="-285750">
              <a:buFont typeface="Wingdings"/>
              <a:buChar char="Ø"/>
            </a:pPr>
            <a:r>
              <a:rPr lang="en"/>
              <a:t>Presentations from guests regarding Surveillance Technology related issues:</a:t>
            </a:r>
          </a:p>
          <a:p>
            <a:pPr marL="285750" lvl="7" indent="-285750">
              <a:buFont typeface="Wingdings"/>
              <a:buChar char="Ø"/>
            </a:pPr>
            <a:r>
              <a:rPr lang="en"/>
              <a:t>Could be STWG members</a:t>
            </a:r>
          </a:p>
          <a:p>
            <a:pPr marL="285750" lvl="6" indent="-285750">
              <a:buFont typeface="Wingdings"/>
              <a:buChar char="Ø"/>
            </a:pPr>
            <a:r>
              <a:rPr lang="en"/>
              <a:t>Other cities</a:t>
            </a:r>
          </a:p>
          <a:p>
            <a:pPr marL="285750" lvl="6" indent="-285750">
              <a:buFont typeface="Wingdings"/>
              <a:buChar char="Ø"/>
            </a:pPr>
            <a:r>
              <a:rPr lang="en"/>
              <a:t>Relevant organizations</a:t>
            </a:r>
          </a:p>
          <a:p>
            <a:pPr lvl="1"/>
            <a:endParaRPr lang="en" sz="900"/>
          </a:p>
          <a:p>
            <a:pPr lvl="1"/>
            <a:endParaRPr lang="en" sz="900"/>
          </a:p>
          <a:p>
            <a:pPr lvl="1"/>
            <a:endParaRPr lang="en" sz="900"/>
          </a:p>
        </p:txBody>
      </p:sp>
      <p:sp>
        <p:nvSpPr>
          <p:cNvPr id="6" name="Google Shape;248;p31">
            <a:extLst>
              <a:ext uri="{FF2B5EF4-FFF2-40B4-BE49-F238E27FC236}">
                <a16:creationId xmlns:a16="http://schemas.microsoft.com/office/drawing/2014/main" id="{6AA9E980-4F5A-1B33-F56F-19466ED97C0F}"/>
              </a:ext>
            </a:extLst>
          </p:cNvPr>
          <p:cNvSpPr txBox="1">
            <a:spLocks/>
          </p:cNvSpPr>
          <p:nvPr/>
        </p:nvSpPr>
        <p:spPr>
          <a:xfrm>
            <a:off x="2283661" y="671324"/>
            <a:ext cx="6743164" cy="5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600" b="1">
                <a:solidFill>
                  <a:srgbClr val="B98E00"/>
                </a:solidFill>
                <a:latin typeface="Times"/>
                <a:cs typeface="Times"/>
                <a:sym typeface="Times"/>
              </a:rPr>
              <a:t>Meeting Material</a:t>
            </a:r>
            <a:endParaRPr lang="en-US">
              <a:solidFill>
                <a:srgbClr val="000000"/>
              </a:solidFill>
              <a:ea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54305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991A771D-9CE5-C454-7BDF-F5F98889586D}"/>
              </a:ext>
            </a:extLst>
          </p:cNvPr>
          <p:cNvSpPr txBox="1"/>
          <p:nvPr/>
        </p:nvSpPr>
        <p:spPr>
          <a:xfrm>
            <a:off x="510035" y="1246279"/>
            <a:ext cx="8074743" cy="221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1" indent="-285750">
              <a:buChar char="•"/>
            </a:pPr>
            <a:r>
              <a:rPr lang="en"/>
              <a:t>We would like to do a once a year review of the technologies that we approved, to see if the recommendations are being followed.</a:t>
            </a:r>
            <a:endParaRPr lang="en-US"/>
          </a:p>
          <a:p>
            <a:pPr marL="285750" lvl="1" indent="-285750">
              <a:buChar char="•"/>
            </a:pPr>
            <a:endParaRPr lang="en"/>
          </a:p>
          <a:p>
            <a:pPr marL="285750" lvl="1" indent="-285750">
              <a:buChar char="•"/>
            </a:pPr>
            <a:r>
              <a:rPr lang="en"/>
              <a:t>This would entail or review of approved technology, and a follow up discussion with the department staff </a:t>
            </a:r>
            <a:br>
              <a:rPr lang="en"/>
            </a:br>
            <a:r>
              <a:rPr lang="en"/>
              <a:t>-  Either individually and then reporting to the group or inviting them to present to the group.</a:t>
            </a:r>
            <a:br>
              <a:rPr lang="en"/>
            </a:br>
            <a:endParaRPr lang="en"/>
          </a:p>
          <a:p>
            <a:pPr marL="285750" lvl="1" indent="-285750">
              <a:buChar char="•"/>
            </a:pPr>
            <a:r>
              <a:rPr lang="en"/>
              <a:t>Any preference on these? </a:t>
            </a:r>
          </a:p>
          <a:p>
            <a:pPr lvl="1"/>
            <a:endParaRPr lang="en" sz="900"/>
          </a:p>
          <a:p>
            <a:pPr lvl="1"/>
            <a:endParaRPr lang="en" sz="900"/>
          </a:p>
          <a:p>
            <a:pPr lvl="1"/>
            <a:endParaRPr lang="en" sz="900"/>
          </a:p>
        </p:txBody>
      </p:sp>
      <p:sp>
        <p:nvSpPr>
          <p:cNvPr id="6" name="Google Shape;248;p31">
            <a:extLst>
              <a:ext uri="{FF2B5EF4-FFF2-40B4-BE49-F238E27FC236}">
                <a16:creationId xmlns:a16="http://schemas.microsoft.com/office/drawing/2014/main" id="{6AA9E980-4F5A-1B33-F56F-19466ED97C0F}"/>
              </a:ext>
            </a:extLst>
          </p:cNvPr>
          <p:cNvSpPr txBox="1">
            <a:spLocks/>
          </p:cNvSpPr>
          <p:nvPr/>
        </p:nvSpPr>
        <p:spPr>
          <a:xfrm>
            <a:off x="2283661" y="671324"/>
            <a:ext cx="6743164" cy="50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3600" b="1">
                <a:solidFill>
                  <a:srgbClr val="B98E00"/>
                </a:solidFill>
                <a:latin typeface="Times"/>
                <a:cs typeface="Times"/>
                <a:sym typeface="Times"/>
              </a:rPr>
              <a:t>Yearly Review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08880"/>
      </p:ext>
    </p:extLst>
  </p:cSld>
  <p:clrMapOvr>
    <a:masterClrMapping/>
  </p:clrMapOvr>
</p:sld>
</file>

<file path=ppt/theme/theme1.xml><?xml version="1.0" encoding="utf-8"?>
<a:theme xmlns:a="http://schemas.openxmlformats.org/drawingml/2006/main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97C70E738D2341ACC476898727D7D8" ma:contentTypeVersion="15" ma:contentTypeDescription="Create a new document." ma:contentTypeScope="" ma:versionID="a3cb8d6d5744e5a15e7dcd88fbbd4d4b">
  <xsd:schema xmlns:xsd="http://www.w3.org/2001/XMLSchema" xmlns:xs="http://www.w3.org/2001/XMLSchema" xmlns:p="http://schemas.microsoft.com/office/2006/metadata/properties" xmlns:ns2="f2dd283b-fe72-4368-9369-14106ca15908" xmlns:ns3="dd50af08-dafe-4872-9b84-5fcfa6e425e1" targetNamespace="http://schemas.microsoft.com/office/2006/metadata/properties" ma:root="true" ma:fieldsID="85ecf3dd7145c808ce0b04f8e93d717e" ns2:_="" ns3:_="">
    <xsd:import namespace="f2dd283b-fe72-4368-9369-14106ca15908"/>
    <xsd:import namespace="dd50af08-dafe-4872-9b84-5fcfa6e42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d283b-fe72-4368-9369-14106ca15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152add7-5887-4f90-affc-90feb7f3e7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0af08-dafe-4872-9b84-5fcfa6e42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00280c9-b160-42c6-a6a9-ae13e0bdb9ee}" ma:internalName="TaxCatchAll" ma:showField="CatchAllData" ma:web="dd50af08-dafe-4872-9b84-5fcfa6e425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50af08-dafe-4872-9b84-5fcfa6e425e1" xsi:nil="true"/>
    <lcf76f155ced4ddcb4097134ff3c332f xmlns="f2dd283b-fe72-4368-9369-14106ca15908">
      <Terms xmlns="http://schemas.microsoft.com/office/infopath/2007/PartnerControls"/>
    </lcf76f155ced4ddcb4097134ff3c332f>
    <SharedWithUsers xmlns="dd50af08-dafe-4872-9b84-5fcfa6e425e1">
      <UserInfo>
        <DisplayName>Diaz, Nicolas</DisplayName>
        <AccountId>24</AccountId>
        <AccountType/>
      </UserInfo>
      <UserInfo>
        <DisplayName>Thomas, Jason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9B5BF2C-C1C1-4AB5-85B1-7E92E94F1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5EB84-656D-4B79-B8A1-32ED17FD4FE4}">
  <ds:schemaRefs>
    <ds:schemaRef ds:uri="dd50af08-dafe-4872-9b84-5fcfa6e425e1"/>
    <ds:schemaRef ds:uri="f2dd283b-fe72-4368-9369-14106ca159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553BB3-448E-47C5-A785-58988EACDCA8}">
  <ds:schemaRefs>
    <ds:schemaRef ds:uri="dd50af08-dafe-4872-9b84-5fcfa6e425e1"/>
    <ds:schemaRef ds:uri="f2dd283b-fe72-4368-9369-14106ca1590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25</Slides>
  <Notes>25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City of Syracuse No. #5</vt:lpstr>
      <vt:lpstr>Surveillance Technology Working Group  Meeting #60 03/19/2024</vt:lpstr>
      <vt:lpstr>Agenda</vt:lpstr>
      <vt:lpstr>Automated Speed &amp; Redlight Enforcement Technologies</vt:lpstr>
      <vt:lpstr>Automated Speed &amp; Redlight Enforcement Technologies (DPW) </vt:lpstr>
      <vt:lpstr>PowerPoint Presentation</vt:lpstr>
      <vt:lpstr>Long Term Planning</vt:lpstr>
      <vt:lpstr>PowerPoint Presentation</vt:lpstr>
      <vt:lpstr>PowerPoint Presentation</vt:lpstr>
      <vt:lpstr>PowerPoint Presentation</vt:lpstr>
      <vt:lpstr>PowerPoint Presentation</vt:lpstr>
      <vt:lpstr> </vt:lpstr>
      <vt:lpstr>Coming Up </vt:lpstr>
      <vt:lpstr>Questions</vt:lpstr>
      <vt:lpstr>Reference Slides</vt:lpstr>
      <vt:lpstr>Review </vt:lpstr>
      <vt:lpstr>Review </vt:lpstr>
      <vt:lpstr>Review </vt:lpstr>
      <vt:lpstr>Review </vt:lpstr>
      <vt:lpstr>Review </vt:lpstr>
      <vt:lpstr>Review</vt:lpstr>
      <vt:lpstr>STWG Planning (Review)</vt:lpstr>
      <vt:lpstr>STWG Long Term Plan (Review)</vt:lpstr>
      <vt:lpstr>Definition  </vt:lpstr>
      <vt:lpstr>Meeting slides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Surveillance Technology Working Group  Meeting #40 1/31/2023</dc:title>
  <cp:revision>1</cp:revision>
  <dcterms:modified xsi:type="dcterms:W3CDTF">2024-03-19T20:28:37Z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0x0101007F97C70E738D2341ACC476898727D7D8</vt:lpwstr>
  </property>
  <property fmtid="{D5CDD505-2E9C-101B-9397-08002B2CF9AE}" pid="3" name="MediaServiceImageTags">
    <vt:lpwstr/>
  </property>
</Properties>
</file>